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02" r:id="rId2"/>
    <p:sldId id="301" r:id="rId3"/>
    <p:sldId id="316" r:id="rId4"/>
    <p:sldId id="320" r:id="rId5"/>
    <p:sldId id="317" r:id="rId6"/>
    <p:sldId id="318" r:id="rId7"/>
    <p:sldId id="319" r:id="rId8"/>
    <p:sldId id="309" r:id="rId9"/>
    <p:sldId id="304" r:id="rId10"/>
    <p:sldId id="305" r:id="rId11"/>
    <p:sldId id="306" r:id="rId12"/>
    <p:sldId id="307" r:id="rId13"/>
    <p:sldId id="353" r:id="rId14"/>
    <p:sldId id="360" r:id="rId15"/>
    <p:sldId id="355" r:id="rId16"/>
    <p:sldId id="356" r:id="rId17"/>
    <p:sldId id="357" r:id="rId18"/>
    <p:sldId id="358" r:id="rId19"/>
    <p:sldId id="359" r:id="rId20"/>
    <p:sldId id="311" r:id="rId21"/>
    <p:sldId id="346" r:id="rId22"/>
    <p:sldId id="336" r:id="rId23"/>
    <p:sldId id="349" r:id="rId24"/>
    <p:sldId id="350" r:id="rId25"/>
    <p:sldId id="348" r:id="rId26"/>
    <p:sldId id="303" r:id="rId27"/>
    <p:sldId id="352" r:id="rId28"/>
    <p:sldId id="35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" initials="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16F"/>
    <a:srgbClr val="616C4B"/>
    <a:srgbClr val="CCCC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9" autoAdjust="0"/>
    <p:restoredTop sz="79407" autoAdjust="0"/>
  </p:normalViewPr>
  <p:slideViewPr>
    <p:cSldViewPr>
      <p:cViewPr varScale="1">
        <p:scale>
          <a:sx n="50" d="100"/>
          <a:sy n="50" d="100"/>
        </p:scale>
        <p:origin x="124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1F565-D953-0A49-AA6C-87C07A3641A6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F1EDF1-11B2-294F-8799-E3058583CCF2}">
      <dgm:prSet phldrT="[Text]" custT="1"/>
      <dgm:spPr/>
      <dgm:t>
        <a:bodyPr/>
        <a:lstStyle/>
        <a:p>
          <a:r>
            <a:rPr lang="en-US" sz="2000" u="sng" dirty="0" smtClean="0"/>
            <a:t>Education &amp; Consulting</a:t>
          </a:r>
        </a:p>
        <a:p>
          <a:r>
            <a:rPr lang="en-US" sz="1500" dirty="0" smtClean="0"/>
            <a:t>Webinars, workshops, 1:1 data mobility consultations with scientists, support teams.</a:t>
          </a:r>
          <a:endParaRPr lang="en-US" sz="1500" dirty="0"/>
        </a:p>
      </dgm:t>
    </dgm:pt>
    <dgm:pt modelId="{97128A61-9F9E-6A41-B9AB-A457EC2416F9}" type="parTrans" cxnId="{6A584741-0B9B-024F-A80B-465305E7794C}">
      <dgm:prSet/>
      <dgm:spPr/>
      <dgm:t>
        <a:bodyPr/>
        <a:lstStyle/>
        <a:p>
          <a:endParaRPr lang="en-US"/>
        </a:p>
      </dgm:t>
    </dgm:pt>
    <dgm:pt modelId="{A02CD1A0-B2CB-3441-9C10-A44FDDFC9CA4}" type="sibTrans" cxnId="{6A584741-0B9B-024F-A80B-465305E7794C}">
      <dgm:prSet/>
      <dgm:spPr/>
      <dgm:t>
        <a:bodyPr/>
        <a:lstStyle/>
        <a:p>
          <a:endParaRPr lang="en-US"/>
        </a:p>
      </dgm:t>
    </dgm:pt>
    <dgm:pt modelId="{5DFED4FE-9E18-CB4B-B001-9006E997AA7B}">
      <dgm:prSet phldrT="[Text]" custT="1"/>
      <dgm:spPr/>
      <dgm:t>
        <a:bodyPr/>
        <a:lstStyle/>
        <a:p>
          <a:r>
            <a:rPr lang="en-US" sz="2000" u="sng" dirty="0" smtClean="0"/>
            <a:t>Partnerships</a:t>
          </a:r>
        </a:p>
        <a:p>
          <a:r>
            <a:rPr lang="en-US" sz="1500" dirty="0" smtClean="0"/>
            <a:t>With facilities / research teams / providers, building foundation for lasting impact. </a:t>
          </a:r>
          <a:endParaRPr lang="en-US" sz="1500" dirty="0"/>
        </a:p>
      </dgm:t>
    </dgm:pt>
    <dgm:pt modelId="{024D9B4D-CD81-714C-B1E3-5555A99DBA0C}" type="parTrans" cxnId="{05520B82-64A0-FD43-BED0-C94A6698F82A}">
      <dgm:prSet/>
      <dgm:spPr/>
      <dgm:t>
        <a:bodyPr/>
        <a:lstStyle/>
        <a:p>
          <a:endParaRPr lang="en-US"/>
        </a:p>
      </dgm:t>
    </dgm:pt>
    <dgm:pt modelId="{62DC9440-6BB3-554A-8094-7DEF338AA6F7}" type="sibTrans" cxnId="{05520B82-64A0-FD43-BED0-C94A6698F82A}">
      <dgm:prSet/>
      <dgm:spPr/>
      <dgm:t>
        <a:bodyPr/>
        <a:lstStyle/>
        <a:p>
          <a:endParaRPr lang="en-US"/>
        </a:p>
      </dgm:t>
    </dgm:pt>
    <dgm:pt modelId="{41764279-1AA1-A646-A388-68EFC76AD81E}">
      <dgm:prSet custT="1"/>
      <dgm:spPr/>
      <dgm:t>
        <a:bodyPr/>
        <a:lstStyle/>
        <a:p>
          <a:r>
            <a:rPr lang="en-US" sz="2000" u="sng" dirty="0" smtClean="0"/>
            <a:t>Resources &amp; Knowledgebase</a:t>
          </a:r>
        </a:p>
        <a:p>
          <a:r>
            <a:rPr lang="en-US" sz="1500" u="none" dirty="0" smtClean="0"/>
            <a:t>Reference designs, case studies, papers, FAQs – tailored for multiple audiences</a:t>
          </a:r>
          <a:r>
            <a:rPr lang="en-US" sz="2000" u="none" dirty="0" smtClean="0"/>
            <a:t>.</a:t>
          </a:r>
          <a:endParaRPr lang="en-US" sz="2000" u="none" dirty="0"/>
        </a:p>
      </dgm:t>
    </dgm:pt>
    <dgm:pt modelId="{C5128C2F-A6FE-224F-8CA2-E789579CB5B6}" type="parTrans" cxnId="{A1DC14B3-BE1A-F541-AB01-6BB64E604131}">
      <dgm:prSet/>
      <dgm:spPr/>
      <dgm:t>
        <a:bodyPr/>
        <a:lstStyle/>
        <a:p>
          <a:endParaRPr lang="en-US"/>
        </a:p>
      </dgm:t>
    </dgm:pt>
    <dgm:pt modelId="{BDCA168E-C1D0-6743-AF59-402B43ADD5F1}" type="sibTrans" cxnId="{A1DC14B3-BE1A-F541-AB01-6BB64E604131}">
      <dgm:prSet/>
      <dgm:spPr/>
      <dgm:t>
        <a:bodyPr/>
        <a:lstStyle/>
        <a:p>
          <a:endParaRPr lang="en-US"/>
        </a:p>
      </dgm:t>
    </dgm:pt>
    <dgm:pt modelId="{47BEFCF6-BD44-7E42-A9DF-F6022875FED8}" type="pres">
      <dgm:prSet presAssocID="{7431F565-D953-0A49-AA6C-87C07A3641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6A48E-A87A-A044-8236-E81488072D2D}" type="pres">
      <dgm:prSet presAssocID="{5DFED4FE-9E18-CB4B-B001-9006E997AA7B}" presName="composite" presStyleCnt="0"/>
      <dgm:spPr/>
    </dgm:pt>
    <dgm:pt modelId="{B69166CC-B50A-CE49-93E1-2669B4E936C2}" type="pres">
      <dgm:prSet presAssocID="{5DFED4FE-9E18-CB4B-B001-9006E997AA7B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ADBF1-0B1E-9244-B3C6-78107854BB56}" type="pres">
      <dgm:prSet presAssocID="{5DFED4FE-9E18-CB4B-B001-9006E997AA7B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814E49F-B28F-E641-9C92-A9DFE35479AF}" type="pres">
      <dgm:prSet presAssocID="{62DC9440-6BB3-554A-8094-7DEF338AA6F7}" presName="sibTrans" presStyleCnt="0"/>
      <dgm:spPr/>
    </dgm:pt>
    <dgm:pt modelId="{C1DC92DB-9561-5D4E-83E9-23DE20C62BFF}" type="pres">
      <dgm:prSet presAssocID="{8BF1EDF1-11B2-294F-8799-E3058583CCF2}" presName="composite" presStyleCnt="0"/>
      <dgm:spPr/>
    </dgm:pt>
    <dgm:pt modelId="{2E60550D-4530-F743-B286-2E784D6FE3D1}" type="pres">
      <dgm:prSet presAssocID="{8BF1EDF1-11B2-294F-8799-E3058583CCF2}" presName="rect1" presStyleLbl="trAlignAcc1" presStyleIdx="1" presStyleCnt="3" custScaleX="102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ED0B5-851C-2C4F-9E04-3983A79285C9}" type="pres">
      <dgm:prSet presAssocID="{8BF1EDF1-11B2-294F-8799-E3058583CCF2}" presName="rect2" presStyleLbl="fgImgPlace1" presStyleIdx="1" presStyleCnt="3" custLinFactNeighborX="2556" custLinFactNeighborY="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DB7397F-1C7E-0547-BBDA-986A5FC80FA0}" type="pres">
      <dgm:prSet presAssocID="{A02CD1A0-B2CB-3441-9C10-A44FDDFC9CA4}" presName="sibTrans" presStyleCnt="0"/>
      <dgm:spPr/>
    </dgm:pt>
    <dgm:pt modelId="{AAF8BC31-8433-4A41-82B5-7277EE3D6914}" type="pres">
      <dgm:prSet presAssocID="{41764279-1AA1-A646-A388-68EFC76AD81E}" presName="composite" presStyleCnt="0"/>
      <dgm:spPr/>
    </dgm:pt>
    <dgm:pt modelId="{E30D6230-4803-414B-BB00-973814A3BD8E}" type="pres">
      <dgm:prSet presAssocID="{41764279-1AA1-A646-A388-68EFC76AD81E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867A4-7F2E-D840-9348-36629F944B5E}" type="pres">
      <dgm:prSet presAssocID="{41764279-1AA1-A646-A388-68EFC76AD81E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</dgm:ptLst>
  <dgm:cxnLst>
    <dgm:cxn modelId="{965CD763-03AA-AC40-88E0-37466CDFA211}" type="presOf" srcId="{41764279-1AA1-A646-A388-68EFC76AD81E}" destId="{E30D6230-4803-414B-BB00-973814A3BD8E}" srcOrd="0" destOrd="0" presId="urn:microsoft.com/office/officeart/2008/layout/PictureStrips"/>
    <dgm:cxn modelId="{72343A88-B33C-6B43-BD47-E4A6E977E29C}" type="presOf" srcId="{8BF1EDF1-11B2-294F-8799-E3058583CCF2}" destId="{2E60550D-4530-F743-B286-2E784D6FE3D1}" srcOrd="0" destOrd="0" presId="urn:microsoft.com/office/officeart/2008/layout/PictureStrips"/>
    <dgm:cxn modelId="{94A9893E-A3C5-1A48-BBAA-9D52AA083CCF}" type="presOf" srcId="{5DFED4FE-9E18-CB4B-B001-9006E997AA7B}" destId="{B69166CC-B50A-CE49-93E1-2669B4E936C2}" srcOrd="0" destOrd="0" presId="urn:microsoft.com/office/officeart/2008/layout/PictureStrips"/>
    <dgm:cxn modelId="{A1DC14B3-BE1A-F541-AB01-6BB64E604131}" srcId="{7431F565-D953-0A49-AA6C-87C07A3641A6}" destId="{41764279-1AA1-A646-A388-68EFC76AD81E}" srcOrd="2" destOrd="0" parTransId="{C5128C2F-A6FE-224F-8CA2-E789579CB5B6}" sibTransId="{BDCA168E-C1D0-6743-AF59-402B43ADD5F1}"/>
    <dgm:cxn modelId="{4AAD34D9-1888-F844-8FC9-DF2449E87D8E}" type="presOf" srcId="{7431F565-D953-0A49-AA6C-87C07A3641A6}" destId="{47BEFCF6-BD44-7E42-A9DF-F6022875FED8}" srcOrd="0" destOrd="0" presId="urn:microsoft.com/office/officeart/2008/layout/PictureStrips"/>
    <dgm:cxn modelId="{05520B82-64A0-FD43-BED0-C94A6698F82A}" srcId="{7431F565-D953-0A49-AA6C-87C07A3641A6}" destId="{5DFED4FE-9E18-CB4B-B001-9006E997AA7B}" srcOrd="0" destOrd="0" parTransId="{024D9B4D-CD81-714C-B1E3-5555A99DBA0C}" sibTransId="{62DC9440-6BB3-554A-8094-7DEF338AA6F7}"/>
    <dgm:cxn modelId="{6A584741-0B9B-024F-A80B-465305E7794C}" srcId="{7431F565-D953-0A49-AA6C-87C07A3641A6}" destId="{8BF1EDF1-11B2-294F-8799-E3058583CCF2}" srcOrd="1" destOrd="0" parTransId="{97128A61-9F9E-6A41-B9AB-A457EC2416F9}" sibTransId="{A02CD1A0-B2CB-3441-9C10-A44FDDFC9CA4}"/>
    <dgm:cxn modelId="{8DD0D67A-4CFB-3D43-AA65-425F818019CD}" type="presParOf" srcId="{47BEFCF6-BD44-7E42-A9DF-F6022875FED8}" destId="{8446A48E-A87A-A044-8236-E81488072D2D}" srcOrd="0" destOrd="0" presId="urn:microsoft.com/office/officeart/2008/layout/PictureStrips"/>
    <dgm:cxn modelId="{E7DDC034-820D-584B-9FBD-882E8F3742AE}" type="presParOf" srcId="{8446A48E-A87A-A044-8236-E81488072D2D}" destId="{B69166CC-B50A-CE49-93E1-2669B4E936C2}" srcOrd="0" destOrd="0" presId="urn:microsoft.com/office/officeart/2008/layout/PictureStrips"/>
    <dgm:cxn modelId="{E65D9924-04F5-C941-BC5A-14D468F186C1}" type="presParOf" srcId="{8446A48E-A87A-A044-8236-E81488072D2D}" destId="{DC0ADBF1-0B1E-9244-B3C6-78107854BB56}" srcOrd="1" destOrd="0" presId="urn:microsoft.com/office/officeart/2008/layout/PictureStrips"/>
    <dgm:cxn modelId="{9CA8C0CC-B5CF-DF4B-9669-0CBBDAD84B07}" type="presParOf" srcId="{47BEFCF6-BD44-7E42-A9DF-F6022875FED8}" destId="{7814E49F-B28F-E641-9C92-A9DFE35479AF}" srcOrd="1" destOrd="0" presId="urn:microsoft.com/office/officeart/2008/layout/PictureStrips"/>
    <dgm:cxn modelId="{E22A273B-3604-574B-A486-7C27D40DEB88}" type="presParOf" srcId="{47BEFCF6-BD44-7E42-A9DF-F6022875FED8}" destId="{C1DC92DB-9561-5D4E-83E9-23DE20C62BFF}" srcOrd="2" destOrd="0" presId="urn:microsoft.com/office/officeart/2008/layout/PictureStrips"/>
    <dgm:cxn modelId="{E27D9617-23AA-5245-8515-176519C6A738}" type="presParOf" srcId="{C1DC92DB-9561-5D4E-83E9-23DE20C62BFF}" destId="{2E60550D-4530-F743-B286-2E784D6FE3D1}" srcOrd="0" destOrd="0" presId="urn:microsoft.com/office/officeart/2008/layout/PictureStrips"/>
    <dgm:cxn modelId="{1E916A2E-DCBF-1840-A3AD-333A19013B44}" type="presParOf" srcId="{C1DC92DB-9561-5D4E-83E9-23DE20C62BFF}" destId="{95DED0B5-851C-2C4F-9E04-3983A79285C9}" srcOrd="1" destOrd="0" presId="urn:microsoft.com/office/officeart/2008/layout/PictureStrips"/>
    <dgm:cxn modelId="{C239D9F3-49DB-E746-98B3-3DD6B350B320}" type="presParOf" srcId="{47BEFCF6-BD44-7E42-A9DF-F6022875FED8}" destId="{2DB7397F-1C7E-0547-BBDA-986A5FC80FA0}" srcOrd="3" destOrd="0" presId="urn:microsoft.com/office/officeart/2008/layout/PictureStrips"/>
    <dgm:cxn modelId="{9C4B0E33-1F22-8742-B3DD-9791A32FB38F}" type="presParOf" srcId="{47BEFCF6-BD44-7E42-A9DF-F6022875FED8}" destId="{AAF8BC31-8433-4A41-82B5-7277EE3D6914}" srcOrd="4" destOrd="0" presId="urn:microsoft.com/office/officeart/2008/layout/PictureStrips"/>
    <dgm:cxn modelId="{48B15351-7CB0-E04E-919C-78B6B78E2BB2}" type="presParOf" srcId="{AAF8BC31-8433-4A41-82B5-7277EE3D6914}" destId="{E30D6230-4803-414B-BB00-973814A3BD8E}" srcOrd="0" destOrd="0" presId="urn:microsoft.com/office/officeart/2008/layout/PictureStrips"/>
    <dgm:cxn modelId="{8D90D1FB-75B8-634A-AC1A-C61650B848BB}" type="presParOf" srcId="{AAF8BC31-8433-4A41-82B5-7277EE3D6914}" destId="{EFF867A4-7F2E-D840-9348-36629F944B5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65D3-01E4-4A4F-A31C-707CA317A84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B677F-4FD8-E54D-BF2C-5B2A661F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82B7B-123C-4AF9-BC47-835E3AF1767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4518-663D-4A75-A4E4-BD5C93D92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4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2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Impacted</a:t>
            </a:r>
            <a:r>
              <a:rPr lang="en-US" baseline="0" dirty="0" smtClean="0"/>
              <a:t> user communities have ‘figured it out’ for years.  They have an app they like to use, special services, a way of doing things (the word ‘workflow’ may be a little of a stretch though)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found that sitting down and talking to people is the best way to figure out the points of friction.  We call these requirements reviews, and they involve a lot of discussion about ‘what’ and ‘why’ – we can pretty much figure out the ‘how’.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4518-663D-4A75-A4E4-BD5C93D927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0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campus folks – there is a problem of choosing</a:t>
            </a:r>
            <a:r>
              <a:rPr lang="en-US" baseline="0" dirty="0" smtClean="0"/>
              <a:t> a solution before the problem is understood.  This is a huge mistake.  Picking the technology first, and then announcing to the user’s that they have to use it will lead to a lot of heartache.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am looking at you SDN, or security appliance du-jour.  Equally – don’t buy the cheapest switch, or the switch that won’t meet your needs (e.g. ‘data center’ !=WAN)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4518-663D-4A75-A4E4-BD5C93D927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All technology changes come with a barrier to use/adoption, and may introduce new and unseen layers of friction.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found that savings (cost, time, effort) that you may see by rushing the approach will lead to deficits later 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would stress that a critical requirement of any network upgrade is measuring before/after raw performance numbers, but also human performance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4518-663D-4A75-A4E4-BD5C93D927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1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4518-663D-4A75-A4E4-BD5C93D927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Data movement is the ‘killer</a:t>
            </a:r>
            <a:r>
              <a:rPr lang="en-US" baseline="0" dirty="0" smtClean="0"/>
              <a:t> app’, and </a:t>
            </a:r>
            <a:r>
              <a:rPr lang="en-US" dirty="0" smtClean="0"/>
              <a:t>Packet loss (of various causes) is the arch nemesis.  Security, wrong application, wrong host, wrong network gear, lack of capacity.</a:t>
            </a:r>
            <a:r>
              <a:rPr lang="en-US" baseline="0" dirty="0" smtClean="0"/>
              <a:t>  Most importantly, we don’t want the scientific user to get frustrated and go back to </a:t>
            </a:r>
            <a:r>
              <a:rPr lang="en-US" baseline="0" dirty="0" err="1" smtClean="0"/>
              <a:t>sneakernet</a:t>
            </a:r>
            <a:r>
              <a:rPr lang="en-US" baseline="0" dirty="0" smtClean="0"/>
              <a:t>.  We want the engineers to be prepared with solutions to common problems – and there are many OTS solutions for the above mentioned problems.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‘roll the snowball’ examples for a patient user – then crowing about the results.  Adopting a requirements review way of doing things to figure out the needs.  Writing down what you learned, and sharing it as much as possible – after you do the previous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4518-663D-4A75-A4E4-BD5C93D927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1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067777"/>
            <a:ext cx="9144001" cy="79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3429000"/>
            <a:ext cx="7491542" cy="761576"/>
          </a:xfrm>
        </p:spPr>
        <p:txBody>
          <a:bodyPr/>
          <a:lstStyle>
            <a:lvl1pPr algn="l">
              <a:defRPr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Title Slide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4207566"/>
            <a:ext cx="6400800" cy="1358900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Line 13"/>
          <p:cNvSpPr>
            <a:spLocks noChangeShapeType="1"/>
          </p:cNvSpPr>
          <p:nvPr userDrawn="1"/>
        </p:nvSpPr>
        <p:spPr bwMode="auto">
          <a:xfrm>
            <a:off x="0" y="6083300"/>
            <a:ext cx="9144000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086600" y="641366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>
                <a:solidFill>
                  <a:srgbClr val="949594"/>
                </a:solidFill>
                <a:latin typeface="Univers LT Std 55"/>
                <a:cs typeface="Univers LT Std 55"/>
              </a:rPr>
              <a:t>Slide </a:t>
            </a:r>
            <a:fld id="{F23DD899-23D4-B74D-81E5-8B38761BD6BE}" type="slidenum">
              <a:rPr lang="en-US" sz="1000" smtClean="0">
                <a:solidFill>
                  <a:srgbClr val="949594"/>
                </a:solidFill>
                <a:latin typeface="Univers LT Std 55"/>
                <a:cs typeface="Univers LT Std 55"/>
              </a:rPr>
              <a:pPr algn="ctr" defTabSz="457200"/>
              <a:t>‹#›</a:t>
            </a:fld>
            <a:endParaRPr lang="en-US" sz="1000" dirty="0" smtClean="0">
              <a:solidFill>
                <a:srgbClr val="949594"/>
              </a:solidFill>
              <a:latin typeface="Univers LT Std 55"/>
              <a:cs typeface="Univers LT Std 55"/>
            </a:endParaRPr>
          </a:p>
        </p:txBody>
      </p:sp>
      <p:pic>
        <p:nvPicPr>
          <p:cNvPr id="10" name="Picture 9" descr="logo2011sma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9981" r="3176" b="5925"/>
          <a:stretch/>
        </p:blipFill>
        <p:spPr>
          <a:xfrm>
            <a:off x="2162628" y="6155780"/>
            <a:ext cx="1320941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6" y="6110514"/>
            <a:ext cx="1150796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06704"/>
            <a:ext cx="762000" cy="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5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067777"/>
            <a:ext cx="9144001" cy="79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715703"/>
            <a:ext cx="7772400" cy="1075497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2800" b="0" i="0" u="none" cap="none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998543"/>
            <a:ext cx="7772400" cy="673389"/>
          </a:xfrm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000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086600" y="63831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>
                <a:solidFill>
                  <a:srgbClr val="949594"/>
                </a:solidFill>
                <a:latin typeface="Univers LT Std 55"/>
                <a:cs typeface="Univers LT Std 55"/>
              </a:rPr>
              <a:t>Slide </a:t>
            </a:r>
            <a:fld id="{F23DD899-23D4-B74D-81E5-8B38761BD6BE}" type="slidenum">
              <a:rPr lang="en-US" sz="1000" smtClean="0">
                <a:solidFill>
                  <a:srgbClr val="949594"/>
                </a:solidFill>
                <a:latin typeface="Univers LT Std 55"/>
                <a:cs typeface="Univers LT Std 55"/>
              </a:rPr>
              <a:pPr algn="ctr" defTabSz="457200"/>
              <a:t>‹#›</a:t>
            </a:fld>
            <a:endParaRPr lang="en-US" sz="1000" dirty="0" smtClean="0">
              <a:solidFill>
                <a:srgbClr val="949594"/>
              </a:solidFill>
              <a:latin typeface="Univers LT Std 55"/>
              <a:cs typeface="Univers LT Std 55"/>
            </a:endParaRPr>
          </a:p>
        </p:txBody>
      </p:sp>
      <p:pic>
        <p:nvPicPr>
          <p:cNvPr id="7" name="Picture 6" descr="logo2011sma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9981" r="3176" b="5925"/>
          <a:stretch/>
        </p:blipFill>
        <p:spPr>
          <a:xfrm>
            <a:off x="2162628" y="6155780"/>
            <a:ext cx="1320941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6" y="6110514"/>
            <a:ext cx="1150796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06704"/>
            <a:ext cx="762000" cy="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2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>
            <a:noAutofit/>
          </a:bodyPr>
          <a:lstStyle>
            <a:lvl1pPr>
              <a:defRPr b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3906558"/>
          </a:xfrm>
          <a:ln>
            <a:noFill/>
          </a:ln>
        </p:spPr>
        <p:txBody>
          <a:bodyPr wrap="square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 sz="1800">
                <a:ln>
                  <a:noFill/>
                </a:ln>
              </a:defRPr>
            </a:lvl3pPr>
            <a:lvl4pPr>
              <a:defRPr sz="1600">
                <a:ln>
                  <a:noFill/>
                </a:ln>
              </a:defRPr>
            </a:lvl4pPr>
            <a:lvl5pPr>
              <a:defRPr sz="1600">
                <a:ln>
                  <a:noFill/>
                </a:ln>
              </a:defRPr>
            </a:lvl5pPr>
          </a:lstStyle>
          <a:p>
            <a:pPr lvl="0"/>
            <a:r>
              <a:rPr lang="en-US" dirty="0" smtClean="0"/>
              <a:t>Ideas to share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5" name="Picture 4" descr="logo2011sma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9981" r="3176" b="5925"/>
          <a:stretch/>
        </p:blipFill>
        <p:spPr>
          <a:xfrm>
            <a:off x="2162629" y="6127478"/>
            <a:ext cx="1266372" cy="730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6" y="6110514"/>
            <a:ext cx="1150796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06704"/>
            <a:ext cx="762000" cy="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0">
                <a:ln>
                  <a:noFill/>
                </a:ln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21592"/>
          </a:xfrm>
          <a:ln>
            <a:noFill/>
          </a:ln>
        </p:spPr>
        <p:txBody>
          <a:bodyPr>
            <a:noAutofit/>
          </a:bodyPr>
          <a:lstStyle>
            <a:lvl1pPr>
              <a:defRPr sz="2400">
                <a:ln>
                  <a:noFill/>
                </a:ln>
              </a:defRPr>
            </a:lvl1pPr>
            <a:lvl2pPr>
              <a:defRPr sz="2000">
                <a:ln>
                  <a:noFill/>
                </a:ln>
              </a:defRPr>
            </a:lvl2pPr>
            <a:lvl3pPr>
              <a:defRPr sz="1800">
                <a:ln>
                  <a:noFill/>
                </a:ln>
              </a:defRPr>
            </a:lvl3pPr>
            <a:lvl4pPr>
              <a:defRPr sz="1600">
                <a:ln>
                  <a:noFill/>
                </a:ln>
              </a:defRPr>
            </a:lvl4pPr>
            <a:lvl5pPr>
              <a:defRPr sz="1600">
                <a:ln>
                  <a:noFill/>
                </a:ln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1593"/>
          </a:xfrm>
          <a:ln>
            <a:noFill/>
          </a:ln>
        </p:spPr>
        <p:txBody>
          <a:bodyPr>
            <a:noAutofit/>
          </a:bodyPr>
          <a:lstStyle>
            <a:lvl1pPr>
              <a:defRPr sz="2400">
                <a:ln>
                  <a:noFill/>
                </a:ln>
              </a:defRPr>
            </a:lvl1pPr>
            <a:lvl2pPr>
              <a:defRPr sz="2000">
                <a:ln>
                  <a:noFill/>
                </a:ln>
              </a:defRPr>
            </a:lvl2pPr>
            <a:lvl3pPr>
              <a:defRPr sz="1800">
                <a:ln>
                  <a:noFill/>
                </a:ln>
              </a:defRPr>
            </a:lvl3pPr>
            <a:lvl4pPr>
              <a:defRPr sz="1600">
                <a:ln>
                  <a:noFill/>
                </a:ln>
              </a:defRPr>
            </a:lvl4pPr>
            <a:lvl5pPr>
              <a:defRPr sz="1600">
                <a:ln>
                  <a:noFill/>
                </a:ln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5" descr="logo2011sma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9981" r="3176" b="5925"/>
          <a:stretch/>
        </p:blipFill>
        <p:spPr>
          <a:xfrm>
            <a:off x="2162628" y="6155780"/>
            <a:ext cx="1320941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6" y="6110514"/>
            <a:ext cx="1150796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06704"/>
            <a:ext cx="762000" cy="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0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64316"/>
            <a:ext cx="5486400" cy="566738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2000" b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5983" y="612775"/>
            <a:ext cx="5486400" cy="41148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47019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logo2011sma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9981" r="3176" b="5925"/>
          <a:stretch/>
        </p:blipFill>
        <p:spPr>
          <a:xfrm>
            <a:off x="50659" y="6107651"/>
            <a:ext cx="1320941" cy="762000"/>
          </a:xfrm>
          <a:prstGeom prst="rect">
            <a:avLst/>
          </a:prstGeom>
        </p:spPr>
      </p:pic>
      <p:pic>
        <p:nvPicPr>
          <p:cNvPr id="7" name="Picture 6" descr="logo2011sma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9981" r="3176" b="5925"/>
          <a:stretch/>
        </p:blipFill>
        <p:spPr>
          <a:xfrm>
            <a:off x="2162628" y="6155780"/>
            <a:ext cx="1320941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6" y="6110514"/>
            <a:ext cx="1150796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06704"/>
            <a:ext cx="762000" cy="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4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067777"/>
            <a:ext cx="9144001" cy="79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89422" y="770676"/>
            <a:ext cx="5486400" cy="566738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Closing line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9422" y="1703723"/>
            <a:ext cx="5486400" cy="161317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Contact info</a:t>
            </a:r>
          </a:p>
        </p:txBody>
      </p:sp>
      <p:pic>
        <p:nvPicPr>
          <p:cNvPr id="18" name="Picture 17" descr="logo2011sma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9981" r="3176" b="5925"/>
          <a:stretch/>
        </p:blipFill>
        <p:spPr>
          <a:xfrm>
            <a:off x="2162628" y="6155780"/>
            <a:ext cx="1320941" cy="76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6" y="6110514"/>
            <a:ext cx="1150796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06704"/>
            <a:ext cx="762000" cy="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2800" b="0" i="0" u="none" cap="none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logo2011sma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9981" r="3176" b="5925"/>
          <a:stretch/>
        </p:blipFill>
        <p:spPr>
          <a:xfrm>
            <a:off x="50659" y="6107651"/>
            <a:ext cx="132094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6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- </a:t>
            </a:r>
            <a:fld id="{D174BAF6-F8F2-EF4F-936C-8DF63288C82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r>
              <a:rPr lang="en-US" smtClean="0">
                <a:solidFill>
                  <a:prstClr val="white"/>
                </a:solidFill>
                <a:latin typeface="Calibri"/>
              </a:rPr>
              <a:t> -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55300" y="6368806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Computing Sciences Area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63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3056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86600" y="63069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>
                <a:solidFill>
                  <a:srgbClr val="949594"/>
                </a:solidFill>
                <a:latin typeface="Univers LT Std 55"/>
                <a:cs typeface="Univers LT Std 55"/>
              </a:rPr>
              <a:t>Slide </a:t>
            </a:r>
            <a:fld id="{F23DD899-23D4-B74D-81E5-8B38761BD6BE}" type="slidenum">
              <a:rPr lang="en-US" sz="1000" smtClean="0">
                <a:solidFill>
                  <a:srgbClr val="949594"/>
                </a:solidFill>
                <a:latin typeface="Univers LT Std 55"/>
                <a:cs typeface="Univers LT Std 55"/>
              </a:rPr>
              <a:pPr algn="ctr" defTabSz="457200"/>
              <a:t>‹#›</a:t>
            </a:fld>
            <a:endParaRPr lang="en-US" sz="1000" dirty="0" smtClean="0">
              <a:solidFill>
                <a:srgbClr val="949594"/>
              </a:solidFill>
              <a:latin typeface="Univers LT Std 55"/>
              <a:cs typeface="Univers LT Std 55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86266"/>
            <a:ext cx="9144000" cy="58946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6200000" scaled="0"/>
            <a:tileRect/>
          </a:gra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6350" y="0"/>
            <a:ext cx="9150350" cy="304800"/>
            <a:chOff x="-4" y="0"/>
            <a:chExt cx="5764" cy="864"/>
          </a:xfrm>
          <a:solidFill>
            <a:schemeClr val="tx2">
              <a:lumMod val="75000"/>
            </a:schemeClr>
          </a:solidFill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-4" y="0"/>
              <a:ext cx="5760" cy="8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>
                <a:ea typeface="+mn-ea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0" y="864"/>
              <a:ext cx="5760" cy="0"/>
            </a:xfrm>
            <a:prstGeom prst="line">
              <a:avLst/>
            </a:pr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  <p:sldLayoutId id="2147483671" r:id="rId8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55051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computing.syr.edu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2" Type="http://schemas.openxmlformats.org/officeDocument/2006/relationships/hyperlink" Target="mailto:zurawski@es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" Type="http://schemas.openxmlformats.org/officeDocument/2006/relationships/diagramData" Target="../diagrams/data1.xml"/><Relationship Id="rId16" Type="http://schemas.openxmlformats.org/officeDocument/2006/relationships/image" Target="../media/image46.gif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41.emf"/><Relationship Id="rId5" Type="http://schemas.openxmlformats.org/officeDocument/2006/relationships/diagramColors" Target="../diagrams/colors1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Panel: Leveraging </a:t>
            </a:r>
            <a:r>
              <a:rPr lang="en-US" dirty="0"/>
              <a:t>National Research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Tue Sep 29 2015, Research Support Track, 1:15pm</a:t>
            </a:r>
          </a:p>
        </p:txBody>
      </p:sp>
    </p:spTree>
    <p:extLst>
      <p:ext uri="{BB962C8B-B14F-4D97-AF65-F5344CB8AC3E}">
        <p14:creationId xmlns:p14="http://schemas.microsoft.com/office/powerpoint/2010/main" val="4546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5802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Syracuse University – Research Computing Resources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930" y="1700831"/>
            <a:ext cx="303711" cy="3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52613" y="291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248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OrangeGrid: HTC environment developed in 2012 that currently makes ~12,000 cores available from idle desktop computers.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Crush: medium scale virtualized research cloud;  designed for compute intensive work; think “cluster within a cluster”. 8,000+ cores, 40+ TB of memory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Academic Virtual Hosting Environment (AVHE): private compute cloud; small to medium sized research efforts. 600+ cores, 7 TB of memory, ~1 PB of storage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More at </a:t>
            </a:r>
            <a:r>
              <a:rPr lang="en-US" dirty="0" smtClean="0">
                <a:hlinkClick r:id="rId2"/>
              </a:rPr>
              <a:t>http://researchcomputing.syr.edu/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42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580292"/>
          </a:xfrm>
        </p:spPr>
        <p:txBody>
          <a:bodyPr>
            <a:normAutofit/>
          </a:bodyPr>
          <a:lstStyle/>
          <a:p>
            <a:r>
              <a:rPr lang="en-US" dirty="0" smtClean="0"/>
              <a:t>Syracuse University – Open Science Grid (OSG)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930" y="1700831"/>
            <a:ext cx="303711" cy="3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52613" y="291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24800" cy="4343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SU has contributed resources to OSG for ~1 year.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Contribution stats for a recent 7 day period: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9681"/>
            <a:ext cx="7696199" cy="39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580292"/>
          </a:xfrm>
        </p:spPr>
        <p:txBody>
          <a:bodyPr>
            <a:normAutofit/>
          </a:bodyPr>
          <a:lstStyle/>
          <a:p>
            <a:r>
              <a:rPr lang="en-US" dirty="0" smtClean="0"/>
              <a:t>Syracuse University – Open Science Grid (OSG)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930" y="1700831"/>
            <a:ext cx="303711" cy="3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52613" y="291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24800" cy="4343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Contribution stats for a recent 30 day period: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1700831"/>
            <a:ext cx="7850359" cy="41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8077200" cy="761576"/>
          </a:xfrm>
        </p:spPr>
        <p:txBody>
          <a:bodyPr>
            <a:noAutofit/>
          </a:bodyPr>
          <a:lstStyle/>
          <a:p>
            <a:r>
              <a:rPr lang="en-US" sz="2000" b="1" dirty="0"/>
              <a:t>Campus Bridging Through Facilitation: The ACI-REF Project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1600" b="1" dirty="0"/>
              <a:t>Campus Bridging: Reducing Obstacles on the Path to Big </a:t>
            </a:r>
            <a:r>
              <a:rPr lang="en-US" sz="1600" b="1" dirty="0" smtClean="0"/>
              <a:t>Answers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Barr </a:t>
            </a:r>
            <a:r>
              <a:rPr lang="en-US" dirty="0"/>
              <a:t>von </a:t>
            </a:r>
            <a:r>
              <a:rPr lang="en-US" dirty="0" smtClean="0"/>
              <a:t>Oehsen</a:t>
            </a:r>
            <a:endParaRPr lang="en-US" dirty="0"/>
          </a:p>
          <a:p>
            <a:r>
              <a:rPr lang="en-US" dirty="0"/>
              <a:t>Clemson University</a:t>
            </a:r>
          </a:p>
        </p:txBody>
      </p:sp>
    </p:spTree>
    <p:extLst>
      <p:ext uri="{BB962C8B-B14F-4D97-AF65-F5344CB8AC3E}">
        <p14:creationId xmlns:p14="http://schemas.microsoft.com/office/powerpoint/2010/main" val="355106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5638"/>
          </a:xfrm>
        </p:spPr>
        <p:txBody>
          <a:bodyPr/>
          <a:lstStyle/>
          <a:p>
            <a:r>
              <a:rPr lang="en-US" b="1" dirty="0" smtClean="0"/>
              <a:t>Ever Changing ACI Ecosystem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66318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National – HPC as Demand Driver</a:t>
            </a:r>
          </a:p>
          <a:p>
            <a:pPr lvl="1"/>
            <a:r>
              <a:rPr lang="en-US" sz="2400" dirty="0" smtClean="0"/>
              <a:t>Labs, Centers, PACI, </a:t>
            </a:r>
            <a:r>
              <a:rPr lang="en-US" sz="2400" dirty="0" err="1" smtClean="0"/>
              <a:t>TeraGrid</a:t>
            </a:r>
            <a:r>
              <a:rPr lang="en-US" sz="2400" dirty="0" smtClean="0"/>
              <a:t>, XSEDE (Levels 1, 2, and 3, Comet, Jetstream, Bridges, Wrangler), OSG, </a:t>
            </a:r>
            <a:r>
              <a:rPr lang="en-US" sz="2400" dirty="0" err="1" smtClean="0"/>
              <a:t>CloudLab</a:t>
            </a:r>
            <a:r>
              <a:rPr lang="en-US" sz="2400" dirty="0" smtClean="0"/>
              <a:t>, Chameleon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Regional – LSU, Stanford, UC Boulder, and MGHPCC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Campus Computing Demand Growing in Parallel </a:t>
            </a:r>
          </a:p>
          <a:p>
            <a:pPr lvl="1"/>
            <a:r>
              <a:rPr lang="en-US" sz="2400" dirty="0" smtClean="0"/>
              <a:t>MRIs, CRIs, </a:t>
            </a:r>
            <a:r>
              <a:rPr lang="en-US" sz="2400" dirty="0"/>
              <a:t>S</a:t>
            </a:r>
            <a:r>
              <a:rPr lang="en-US" sz="2400" dirty="0" smtClean="0"/>
              <a:t>tart-Up </a:t>
            </a:r>
            <a:r>
              <a:rPr lang="en-US" sz="2400" dirty="0"/>
              <a:t>P</a:t>
            </a:r>
            <a:r>
              <a:rPr lang="en-US" sz="2400" dirty="0" smtClean="0"/>
              <a:t>ackages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Condo and Co-lo Approaches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Big Data Driving New Communities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Cloud Services</a:t>
            </a:r>
            <a:r>
              <a:rPr lang="en-US" sz="2600" b="1" dirty="0"/>
              <a:t> </a:t>
            </a:r>
            <a:r>
              <a:rPr lang="en-US" sz="2600" b="1" dirty="0" smtClean="0"/>
              <a:t>- </a:t>
            </a:r>
            <a:r>
              <a:rPr lang="en-US" sz="2600" dirty="0" smtClean="0"/>
              <a:t>AWS, Azure, etc.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600" b="1" dirty="0" smtClean="0">
                <a:solidFill>
                  <a:srgbClr val="000000"/>
                </a:solidFill>
              </a:rPr>
              <a:t>Advanced Networking </a:t>
            </a:r>
            <a:r>
              <a:rPr lang="en-US" sz="2600" dirty="0" smtClean="0"/>
              <a:t>– AL2S, the Quilt, Science DMZs, SDN, CC*??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User applications changing, digitalization of data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Bottom line: </a:t>
            </a:r>
            <a:r>
              <a:rPr lang="en-US" sz="2600" dirty="0" smtClean="0">
                <a:solidFill>
                  <a:schemeClr val="accent1"/>
                </a:solidFill>
              </a:rPr>
              <a:t>User/Application support can’t keep up and Researchers need help in navigating the ecosystem</a:t>
            </a:r>
          </a:p>
        </p:txBody>
      </p:sp>
    </p:spTree>
    <p:extLst>
      <p:ext uri="{BB962C8B-B14F-4D97-AF65-F5344CB8AC3E}">
        <p14:creationId xmlns:p14="http://schemas.microsoft.com/office/powerpoint/2010/main" val="38185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55638"/>
          </a:xfrm>
        </p:spPr>
        <p:txBody>
          <a:bodyPr/>
          <a:lstStyle/>
          <a:p>
            <a:r>
              <a:rPr lang="en-US" b="1" dirty="0" smtClean="0"/>
              <a:t>An Approach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345517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/>
              <a:t>Answered Need: </a:t>
            </a:r>
            <a:r>
              <a:rPr lang="en-US" sz="2400" dirty="0"/>
              <a:t>The ACI-REF </a:t>
            </a:r>
            <a:r>
              <a:rPr lang="en-US" sz="2400" dirty="0" smtClean="0"/>
              <a:t>Project (People)</a:t>
            </a:r>
            <a:endParaRPr lang="en-US" sz="2400" dirty="0"/>
          </a:p>
          <a:p>
            <a:pPr marL="114300" indent="0">
              <a:buNone/>
            </a:pPr>
            <a:r>
              <a:rPr lang="en-US" sz="2400" b="1" dirty="0" smtClean="0"/>
              <a:t>Goal</a:t>
            </a:r>
            <a:r>
              <a:rPr lang="en-US" sz="2400" b="1" dirty="0"/>
              <a:t>:  </a:t>
            </a:r>
            <a:r>
              <a:rPr lang="en-US" sz="2400" dirty="0" smtClean="0">
                <a:cs typeface="Georgia" charset="0"/>
                <a:sym typeface="Georgia" charset="0"/>
              </a:rPr>
              <a:t>Seed investments in user-facing people – </a:t>
            </a:r>
            <a:r>
              <a:rPr lang="en-US" sz="2400" b="1" dirty="0" smtClean="0">
                <a:cs typeface="Georgia" charset="0"/>
                <a:sym typeface="Georgia" charset="0"/>
              </a:rPr>
              <a:t>facilitators</a:t>
            </a:r>
            <a:r>
              <a:rPr lang="en-US" sz="2400" i="1" dirty="0" smtClean="0">
                <a:cs typeface="Georgia" charset="0"/>
                <a:sym typeface="Georgia" charset="0"/>
              </a:rPr>
              <a:t> </a:t>
            </a:r>
            <a:r>
              <a:rPr lang="en-US" sz="2400" dirty="0" smtClean="0">
                <a:cs typeface="Georgia" charset="0"/>
                <a:sym typeface="Georgia" charset="0"/>
              </a:rPr>
              <a:t>– at campuses to:</a:t>
            </a:r>
          </a:p>
          <a:p>
            <a:pPr lvl="1"/>
            <a:r>
              <a:rPr lang="en-US" sz="2200" dirty="0" smtClean="0">
                <a:cs typeface="Georgia" charset="0"/>
                <a:sym typeface="Georgia" charset="0"/>
              </a:rPr>
              <a:t>Assist researchers in taking advantage of advanced computing resource investments, especially at the local campus level; and</a:t>
            </a:r>
          </a:p>
          <a:p>
            <a:pPr lvl="1"/>
            <a:r>
              <a:rPr lang="en-US" sz="2200" dirty="0" smtClean="0">
                <a:cs typeface="Georgia" charset="0"/>
                <a:sym typeface="Georgia" charset="0"/>
              </a:rPr>
              <a:t>Build inter-institutional collaborative networks of knowledge to share expertise across campuses.</a:t>
            </a:r>
            <a:endParaRPr lang="en-US" sz="2200" dirty="0">
              <a:cs typeface="Georgia" charset="0"/>
              <a:sym typeface="Georgia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" name="Picture 2" descr="aciref_graph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267200"/>
            <a:ext cx="5562600" cy="17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9429" y="1820333"/>
            <a:ext cx="786045" cy="10977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20305" y="1820334"/>
            <a:ext cx="778787" cy="2056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14400"/>
            <a:ext cx="4329371" cy="2633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0"/>
            <a:ext cx="7620000" cy="1143000"/>
          </a:xfrm>
        </p:spPr>
        <p:txBody>
          <a:bodyPr/>
          <a:lstStyle/>
          <a:p>
            <a:r>
              <a:rPr lang="en-US" b="1" dirty="0" smtClean="0"/>
              <a:t>One Campus’ Experience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29429" y="1388440"/>
            <a:ext cx="2684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Book Antiqua"/>
                <a:cs typeface="Book Antiqua"/>
              </a:rPr>
              <a:t>54 Clemson Academic Departments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435" y="2090964"/>
            <a:ext cx="1000040" cy="10330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56" y="1592124"/>
            <a:ext cx="1629217" cy="1664315"/>
          </a:xfrm>
          <a:prstGeom prst="rect">
            <a:avLst/>
          </a:prstGeom>
          <a:solidFill>
            <a:srgbClr val="465466"/>
          </a:solidFill>
          <a:ln>
            <a:solidFill>
              <a:srgbClr val="4654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45320"/>
            <a:ext cx="1583801" cy="150070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Clemson</a:t>
            </a:r>
          </a:p>
          <a:p>
            <a:pPr marL="114300" indent="0"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May 2010 – first Clemson “facilitator” funded</a:t>
            </a:r>
          </a:p>
          <a:p>
            <a:endParaRPr lang="en-US" sz="1600" dirty="0"/>
          </a:p>
        </p:txBody>
      </p:sp>
      <p:pic>
        <p:nvPicPr>
          <p:cNvPr id="3" name="Picture 2" descr="Screen Shot 2015-08-31 at 2.40.1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6"/>
          <a:stretch/>
        </p:blipFill>
        <p:spPr>
          <a:xfrm>
            <a:off x="1447800" y="3657600"/>
            <a:ext cx="6146970" cy="25961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6200" y="3657600"/>
            <a:ext cx="0" cy="2446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3810000"/>
            <a:ext cx="1982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May 2010: NSF Outreach &amp;</a:t>
            </a:r>
          </a:p>
          <a:p>
            <a:r>
              <a:rPr lang="en-US" sz="1200" b="1" dirty="0" smtClean="0"/>
              <a:t>Infrastructure Improvement</a:t>
            </a:r>
          </a:p>
          <a:p>
            <a:r>
              <a:rPr lang="en-US" sz="1200" b="1" dirty="0" smtClean="0"/>
              <a:t>Grant Funded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47145" y="1545995"/>
            <a:ext cx="4270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Book Antiqua"/>
                <a:cs typeface="Book Antiqua"/>
              </a:rPr>
              <a:t>54</a:t>
            </a:r>
            <a:endParaRPr lang="en-US" sz="1300" b="1" dirty="0">
              <a:latin typeface="Book Antiqua"/>
              <a:cs typeface="Book Antiqu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7081" y="1553642"/>
            <a:ext cx="4270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Book Antiqua"/>
                <a:cs typeface="Book Antiqua"/>
              </a:rPr>
              <a:t>54</a:t>
            </a:r>
            <a:endParaRPr lang="en-US" sz="1300" b="1" dirty="0">
              <a:latin typeface="Book Antiqua"/>
              <a:cs typeface="Book Antiqu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5466" y="2505162"/>
            <a:ext cx="5128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Book Antiqua"/>
                <a:cs typeface="Book Antiqua"/>
              </a:rPr>
              <a:t>88%</a:t>
            </a:r>
            <a:endParaRPr lang="en-US" sz="1300" b="1" dirty="0">
              <a:latin typeface="Book Antiqua"/>
              <a:cs typeface="Book Antiqu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3356" y="3044609"/>
            <a:ext cx="5128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Book Antiqua"/>
                <a:cs typeface="Book Antiqua"/>
              </a:rPr>
              <a:t>35%</a:t>
            </a:r>
            <a:endParaRPr lang="en-US" sz="1300" b="1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2410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55638"/>
          </a:xfrm>
        </p:spPr>
        <p:txBody>
          <a:bodyPr/>
          <a:lstStyle/>
          <a:p>
            <a:r>
              <a:rPr lang="en-US" b="1" dirty="0" smtClean="0"/>
              <a:t>Non-Traditional Impacts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876800"/>
            <a:ext cx="2652835" cy="947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371600"/>
            <a:ext cx="3387930" cy="46320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oudy Old Style"/>
                <a:cs typeface="Goudy Old Style"/>
              </a:rPr>
              <a:t>Case Study: </a:t>
            </a:r>
            <a:r>
              <a:rPr lang="en-US" sz="2000" b="1" dirty="0" err="1" smtClean="0">
                <a:latin typeface="Goudy Old Style"/>
                <a:cs typeface="Goudy Old Style"/>
              </a:rPr>
              <a:t>Hadoop</a:t>
            </a:r>
            <a:r>
              <a:rPr lang="en-US" sz="2000" b="1" dirty="0" smtClean="0">
                <a:latin typeface="Goudy Old Style"/>
                <a:cs typeface="Goudy Old Style"/>
              </a:rPr>
              <a:t> In Action</a:t>
            </a:r>
          </a:p>
          <a:p>
            <a:endParaRPr lang="en-US" sz="1400" dirty="0">
              <a:latin typeface="Goudy Old Style"/>
              <a:cs typeface="Goudy Old Style"/>
            </a:endParaRPr>
          </a:p>
          <a:p>
            <a:r>
              <a:rPr lang="en-US" sz="1450" dirty="0" smtClean="0">
                <a:latin typeface="Goudy Old Style"/>
                <a:cs typeface="Goudy Old Style"/>
              </a:rPr>
              <a:t>Kevin McKenzie, Clemson Chief Information Security Officer, and his team used the Clemson </a:t>
            </a:r>
            <a:r>
              <a:rPr lang="en-US" sz="1450" dirty="0" err="1" smtClean="0">
                <a:latin typeface="Goudy Old Style"/>
                <a:cs typeface="Goudy Old Style"/>
              </a:rPr>
              <a:t>Hadoop</a:t>
            </a:r>
            <a:r>
              <a:rPr lang="en-US" sz="1450" dirty="0" smtClean="0">
                <a:latin typeface="Goudy Old Style"/>
                <a:cs typeface="Goudy Old Style"/>
              </a:rPr>
              <a:t> platform as </a:t>
            </a:r>
            <a:r>
              <a:rPr lang="en-US" sz="1450" dirty="0">
                <a:latin typeface="Goudy Old Style"/>
                <a:cs typeface="Goudy Old Style"/>
              </a:rPr>
              <a:t>part of </a:t>
            </a:r>
            <a:r>
              <a:rPr lang="en-US" sz="1450" dirty="0" smtClean="0">
                <a:latin typeface="Goudy Old Style"/>
                <a:cs typeface="Goudy Old Style"/>
              </a:rPr>
              <a:t>a recent security </a:t>
            </a:r>
            <a:r>
              <a:rPr lang="en-US" sz="1450" dirty="0">
                <a:latin typeface="Goudy Old Style"/>
                <a:cs typeface="Goudy Old Style"/>
              </a:rPr>
              <a:t>incident </a:t>
            </a:r>
            <a:r>
              <a:rPr lang="en-US" sz="1450" dirty="0" smtClean="0">
                <a:latin typeface="Goudy Old Style"/>
                <a:cs typeface="Goudy Old Style"/>
              </a:rPr>
              <a:t>response. </a:t>
            </a:r>
            <a:r>
              <a:rPr lang="en-US" sz="1450" dirty="0">
                <a:latin typeface="Goudy Old Style"/>
                <a:cs typeface="Goudy Old Style"/>
              </a:rPr>
              <a:t> </a:t>
            </a:r>
            <a:r>
              <a:rPr lang="en-US" sz="1450" dirty="0" smtClean="0">
                <a:latin typeface="Goudy Old Style"/>
                <a:cs typeface="Goudy Old Style"/>
              </a:rPr>
              <a:t>His team needed to evaluate </a:t>
            </a:r>
            <a:r>
              <a:rPr lang="en-US" sz="1450" dirty="0">
                <a:latin typeface="Goudy Old Style"/>
                <a:cs typeface="Goudy Old Style"/>
              </a:rPr>
              <a:t>multi-year volumes of log data from </a:t>
            </a:r>
            <a:r>
              <a:rPr lang="en-US" sz="1450" dirty="0" smtClean="0">
                <a:latin typeface="Goudy Old Style"/>
                <a:cs typeface="Goudy Old Style"/>
              </a:rPr>
              <a:t>the Clemson </a:t>
            </a:r>
            <a:r>
              <a:rPr lang="en-US" sz="1450" dirty="0">
                <a:latin typeface="Goudy Old Style"/>
                <a:cs typeface="Goudy Old Style"/>
              </a:rPr>
              <a:t>network to validate the extent </a:t>
            </a:r>
            <a:r>
              <a:rPr lang="en-US" sz="1450" dirty="0" smtClean="0">
                <a:latin typeface="Goudy Old Style"/>
                <a:cs typeface="Goudy Old Style"/>
              </a:rPr>
              <a:t>of an </a:t>
            </a:r>
            <a:r>
              <a:rPr lang="en-US" sz="1450" dirty="0">
                <a:latin typeface="Goudy Old Style"/>
                <a:cs typeface="Goudy Old Style"/>
              </a:rPr>
              <a:t>incident </a:t>
            </a:r>
            <a:r>
              <a:rPr lang="en-US" sz="1450" dirty="0" smtClean="0">
                <a:latin typeface="Goudy Old Style"/>
                <a:cs typeface="Goudy Old Style"/>
              </a:rPr>
              <a:t>they were investigating</a:t>
            </a:r>
            <a:r>
              <a:rPr lang="en-US" sz="1450" dirty="0">
                <a:latin typeface="Goudy Old Style"/>
                <a:cs typeface="Goudy Old Style"/>
              </a:rPr>
              <a:t>.  T</a:t>
            </a:r>
            <a:r>
              <a:rPr lang="en-US" sz="1450" dirty="0" smtClean="0">
                <a:latin typeface="Goudy Old Style"/>
                <a:cs typeface="Goudy Old Style"/>
              </a:rPr>
              <a:t>he team </a:t>
            </a:r>
            <a:r>
              <a:rPr lang="en-US" sz="1450" dirty="0">
                <a:latin typeface="Goudy Old Style"/>
                <a:cs typeface="Goudy Old Style"/>
              </a:rPr>
              <a:t>loaded log data into </a:t>
            </a:r>
            <a:r>
              <a:rPr lang="en-US" sz="1450" dirty="0" smtClean="0">
                <a:latin typeface="Goudy Old Style"/>
                <a:cs typeface="Goudy Old Style"/>
              </a:rPr>
              <a:t>the </a:t>
            </a:r>
            <a:r>
              <a:rPr lang="en-US" sz="1450" dirty="0" err="1" smtClean="0">
                <a:latin typeface="Goudy Old Style"/>
                <a:cs typeface="Goudy Old Style"/>
              </a:rPr>
              <a:t>Hadoop</a:t>
            </a:r>
            <a:r>
              <a:rPr lang="en-US" sz="1450" dirty="0" smtClean="0">
                <a:latin typeface="Goudy Old Style"/>
                <a:cs typeface="Goudy Old Style"/>
              </a:rPr>
              <a:t> </a:t>
            </a:r>
            <a:r>
              <a:rPr lang="en-US" sz="1450" dirty="0">
                <a:latin typeface="Goudy Old Style"/>
                <a:cs typeface="Goudy Old Style"/>
              </a:rPr>
              <a:t>cluster to gain a higher performance of log analysis. </a:t>
            </a:r>
          </a:p>
          <a:p>
            <a:r>
              <a:rPr lang="en-US" sz="1450" dirty="0">
                <a:latin typeface="Goudy Old Style"/>
                <a:cs typeface="Goudy Old Style"/>
              </a:rPr>
              <a:t> </a:t>
            </a:r>
          </a:p>
          <a:p>
            <a:r>
              <a:rPr lang="en-US" sz="1450" dirty="0" smtClean="0">
                <a:latin typeface="Goudy Old Style"/>
                <a:cs typeface="Goudy Old Style"/>
              </a:rPr>
              <a:t>Using </a:t>
            </a:r>
            <a:r>
              <a:rPr lang="en-US" sz="1450" dirty="0" err="1" smtClean="0">
                <a:latin typeface="Goudy Old Style"/>
                <a:cs typeface="Goudy Old Style"/>
              </a:rPr>
              <a:t>Hadoop</a:t>
            </a:r>
            <a:r>
              <a:rPr lang="en-US" sz="1450" dirty="0" smtClean="0">
                <a:latin typeface="Goudy Old Style"/>
                <a:cs typeface="Goudy Old Style"/>
              </a:rPr>
              <a:t> proved very beneficial, as it eliminated the estimated weeks (if not months) to accomplish on current local systems and the analysis was completed in less than a couple of hours, allowing the team to more quickly determine the extent of the issue.  </a:t>
            </a:r>
            <a:endParaRPr lang="en-US" sz="1450" dirty="0">
              <a:latin typeface="Goudy Old Style"/>
              <a:cs typeface="Goudy Old Sty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1430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65466"/>
                </a:solidFill>
              </a:rPr>
              <a:t>Departments Receiving </a:t>
            </a:r>
            <a:r>
              <a:rPr lang="en-US" sz="2000" b="1" dirty="0" err="1">
                <a:solidFill>
                  <a:srgbClr val="465466"/>
                </a:solidFill>
              </a:rPr>
              <a:t>Hadoop</a:t>
            </a:r>
            <a:r>
              <a:rPr lang="en-US" sz="2000" b="1" dirty="0">
                <a:solidFill>
                  <a:srgbClr val="465466"/>
                </a:solidFill>
              </a:rPr>
              <a:t> </a:t>
            </a:r>
            <a:r>
              <a:rPr lang="en-US" sz="2000" b="1" dirty="0" smtClean="0">
                <a:solidFill>
                  <a:srgbClr val="465466"/>
                </a:solidFill>
              </a:rPr>
              <a:t>Training</a:t>
            </a:r>
            <a:endParaRPr lang="en-US" sz="2000" b="1" dirty="0">
              <a:solidFill>
                <a:srgbClr val="4654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524000"/>
            <a:ext cx="2895600" cy="2893100"/>
          </a:xfrm>
          <a:prstGeom prst="rect">
            <a:avLst/>
          </a:prstGeom>
          <a:noFill/>
        </p:spPr>
        <p:txBody>
          <a:bodyPr wrap="square" rIns="182880" rtlCol="0">
            <a:spAutoFit/>
          </a:bodyPr>
          <a:lstStyle/>
          <a:p>
            <a:pPr marL="114300" indent="0" algn="r">
              <a:buNone/>
            </a:pPr>
            <a:r>
              <a:rPr lang="en-US" sz="1400" dirty="0"/>
              <a:t>Bioengineering </a:t>
            </a:r>
          </a:p>
          <a:p>
            <a:pPr marL="114300" indent="0" algn="r">
              <a:buNone/>
            </a:pPr>
            <a:r>
              <a:rPr lang="en-US" sz="1400" dirty="0"/>
              <a:t>Chemical Engineering </a:t>
            </a:r>
          </a:p>
          <a:p>
            <a:pPr marL="114300" indent="0" algn="r">
              <a:buNone/>
            </a:pPr>
            <a:r>
              <a:rPr lang="en-US" sz="1400" dirty="0"/>
              <a:t>Chemistry </a:t>
            </a:r>
          </a:p>
          <a:p>
            <a:pPr marL="114300" indent="0" algn="r">
              <a:buNone/>
            </a:pPr>
            <a:r>
              <a:rPr lang="en-US" sz="1400" dirty="0"/>
              <a:t>Civil Engineering </a:t>
            </a:r>
          </a:p>
          <a:p>
            <a:pPr marL="114300" indent="0" algn="r">
              <a:buNone/>
            </a:pPr>
            <a:r>
              <a:rPr lang="en-US" sz="1400" dirty="0"/>
              <a:t>Economics  </a:t>
            </a:r>
          </a:p>
          <a:p>
            <a:pPr marL="114300" indent="0" algn="r">
              <a:buNone/>
            </a:pPr>
            <a:r>
              <a:rPr lang="en-US" sz="1400" dirty="0"/>
              <a:t>Elec. &amp; Computer Engr. </a:t>
            </a:r>
          </a:p>
          <a:p>
            <a:pPr marL="114300" indent="0" algn="r">
              <a:buNone/>
            </a:pPr>
            <a:r>
              <a:rPr lang="en-US" sz="1400" dirty="0"/>
              <a:t>Environmental </a:t>
            </a:r>
            <a:r>
              <a:rPr lang="en-US" sz="1400" dirty="0" err="1"/>
              <a:t>Engr</a:t>
            </a:r>
            <a:r>
              <a:rPr lang="en-US" sz="1400" dirty="0"/>
              <a:t> &amp; Earth </a:t>
            </a:r>
            <a:r>
              <a:rPr lang="en-US" sz="1400" dirty="0" err="1"/>
              <a:t>Sci</a:t>
            </a:r>
            <a:r>
              <a:rPr lang="en-US" sz="1400" dirty="0"/>
              <a:t>  </a:t>
            </a:r>
          </a:p>
          <a:p>
            <a:pPr marL="114300" indent="0" algn="r">
              <a:buNone/>
            </a:pPr>
            <a:r>
              <a:rPr lang="en-US" sz="1400" b="1" dirty="0">
                <a:solidFill>
                  <a:srgbClr val="FF0000"/>
                </a:solidFill>
              </a:rPr>
              <a:t>Experiential Education </a:t>
            </a:r>
          </a:p>
          <a:p>
            <a:pPr marL="114300" indent="0" algn="r">
              <a:buNone/>
            </a:pPr>
            <a:r>
              <a:rPr lang="en-US" sz="1400" dirty="0"/>
              <a:t>General Engineering </a:t>
            </a:r>
          </a:p>
          <a:p>
            <a:pPr marL="114300" indent="0" algn="r">
              <a:buNone/>
            </a:pPr>
            <a:r>
              <a:rPr lang="en-US" sz="1400" dirty="0"/>
              <a:t>Genetics &amp; Biochemistry  </a:t>
            </a:r>
          </a:p>
          <a:p>
            <a:pPr marL="114300" indent="0" algn="r">
              <a:buNone/>
            </a:pPr>
            <a:r>
              <a:rPr lang="en-US" sz="1400" dirty="0"/>
              <a:t>Industrial Engineering</a:t>
            </a:r>
          </a:p>
          <a:p>
            <a:pPr marL="114300" indent="0" algn="r">
              <a:buNone/>
            </a:pPr>
            <a:r>
              <a:rPr lang="en-US" sz="1400" b="1" dirty="0">
                <a:solidFill>
                  <a:srgbClr val="FF0000"/>
                </a:solidFill>
              </a:rPr>
              <a:t>International Programs </a:t>
            </a:r>
          </a:p>
          <a:p>
            <a:pPr marL="114300" indent="0" algn="r">
              <a:buNone/>
            </a:pPr>
            <a:r>
              <a:rPr lang="en-US" sz="1400" b="1" dirty="0">
                <a:solidFill>
                  <a:srgbClr val="FF0000"/>
                </a:solidFill>
              </a:rPr>
              <a:t>Law Enforcement &amp; Safety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524000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r"/>
            <a:r>
              <a:rPr lang="en-US" sz="1400" dirty="0"/>
              <a:t>Management </a:t>
            </a:r>
          </a:p>
          <a:p>
            <a:pPr marL="114300" algn="r"/>
            <a:r>
              <a:rPr lang="en-US" sz="1400" dirty="0"/>
              <a:t>Mathematical Sciences  </a:t>
            </a:r>
          </a:p>
          <a:p>
            <a:pPr marL="114300" algn="r"/>
            <a:r>
              <a:rPr lang="en-US" sz="1400" dirty="0"/>
              <a:t>Mechanical Engineering  </a:t>
            </a:r>
            <a:endParaRPr lang="en-US" sz="1400" b="1" dirty="0">
              <a:solidFill>
                <a:srgbClr val="FF0000"/>
              </a:solidFill>
            </a:endParaRPr>
          </a:p>
          <a:p>
            <a:pPr marL="114300" algn="r"/>
            <a:r>
              <a:rPr lang="en-US" sz="1400" b="1" dirty="0">
                <a:solidFill>
                  <a:srgbClr val="FF0000"/>
                </a:solidFill>
              </a:rPr>
              <a:t>Medicaid IT Services </a:t>
            </a:r>
          </a:p>
          <a:p>
            <a:pPr marL="114300" algn="r"/>
            <a:r>
              <a:rPr lang="en-US" sz="1400" dirty="0"/>
              <a:t>Physics And Astronomy </a:t>
            </a:r>
          </a:p>
          <a:p>
            <a:pPr marL="114300" algn="r"/>
            <a:r>
              <a:rPr lang="en-US" sz="1400" dirty="0"/>
              <a:t>Public Health Sciences</a:t>
            </a:r>
            <a:endParaRPr lang="en-US" sz="1400" b="1" dirty="0">
              <a:solidFill>
                <a:srgbClr val="FF0000"/>
              </a:solidFill>
            </a:endParaRPr>
          </a:p>
          <a:p>
            <a:pPr marL="114300" algn="r"/>
            <a:r>
              <a:rPr lang="en-US" sz="1400" b="1" dirty="0">
                <a:solidFill>
                  <a:srgbClr val="FF0000"/>
                </a:solidFill>
              </a:rPr>
              <a:t>Research Safety </a:t>
            </a:r>
          </a:p>
          <a:p>
            <a:pPr marL="114300" algn="r"/>
            <a:r>
              <a:rPr lang="en-US" sz="1400" dirty="0"/>
              <a:t>School of Ag. For. </a:t>
            </a:r>
            <a:r>
              <a:rPr lang="en-US" sz="1400" dirty="0" err="1"/>
              <a:t>Env</a:t>
            </a:r>
            <a:r>
              <a:rPr lang="en-US" sz="1400" dirty="0"/>
              <a:t> Science  </a:t>
            </a:r>
          </a:p>
          <a:p>
            <a:pPr marL="114300" algn="r"/>
            <a:r>
              <a:rPr lang="en-US" sz="1400" dirty="0"/>
              <a:t>School of Computing </a:t>
            </a:r>
          </a:p>
          <a:p>
            <a:pPr marL="114300" algn="r"/>
            <a:r>
              <a:rPr lang="en-US" sz="1400" b="1" dirty="0" err="1">
                <a:solidFill>
                  <a:srgbClr val="FF0000"/>
                </a:solidFill>
              </a:rPr>
              <a:t>Univ</a:t>
            </a:r>
            <a:r>
              <a:rPr lang="en-US" sz="1400" b="1" dirty="0">
                <a:solidFill>
                  <a:srgbClr val="FF0000"/>
                </a:solidFill>
              </a:rPr>
              <a:t> Facilities Support </a:t>
            </a:r>
            <a:r>
              <a:rPr lang="en-US" sz="1400" b="1" dirty="0" err="1">
                <a:solidFill>
                  <a:srgbClr val="FF0000"/>
                </a:solidFill>
              </a:rPr>
              <a:t>Svcs</a:t>
            </a:r>
            <a:r>
              <a:rPr lang="en-US" sz="1400" b="1" dirty="0">
                <a:solidFill>
                  <a:srgbClr val="FF0000"/>
                </a:solidFill>
              </a:rPr>
              <a:t>  </a:t>
            </a:r>
          </a:p>
          <a:p>
            <a:pPr marL="114300" algn="r"/>
            <a:r>
              <a:rPr lang="en-US" sz="1400" b="1" dirty="0">
                <a:solidFill>
                  <a:srgbClr val="FF0000"/>
                </a:solidFill>
              </a:rPr>
              <a:t>VP Finance &amp; Operations</a:t>
            </a:r>
          </a:p>
          <a:p>
            <a:pPr marL="114300" algn="r"/>
            <a:r>
              <a:rPr lang="en-US" sz="1400" b="1" dirty="0">
                <a:solidFill>
                  <a:srgbClr val="FF0000"/>
                </a:solidFill>
              </a:rPr>
              <a:t>Information Security &amp; Privacy </a:t>
            </a:r>
          </a:p>
        </p:txBody>
      </p:sp>
    </p:spTree>
    <p:extLst>
      <p:ext uri="{BB962C8B-B14F-4D97-AF65-F5344CB8AC3E}">
        <p14:creationId xmlns:p14="http://schemas.microsoft.com/office/powerpoint/2010/main" val="28804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ACI-REF 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017"/>
            <a:ext cx="87630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Award for NSF-sponsored workshops held in 2012 helped define the needs of the broader community</a:t>
            </a:r>
          </a:p>
          <a:p>
            <a:r>
              <a:rPr lang="en-US" sz="2000" dirty="0" smtClean="0"/>
              <a:t>Goal:  </a:t>
            </a:r>
            <a:r>
              <a:rPr lang="en-US" sz="2000" b="1" dirty="0">
                <a:cs typeface="Georgia" charset="0"/>
                <a:sym typeface="Georgia" charset="0"/>
              </a:rPr>
              <a:t>Advance our nation's research &amp; scholarly achievements through the transformation of campus computational capabilities and enhanced coupling to the national infrastructure.</a:t>
            </a:r>
          </a:p>
          <a:p>
            <a:pPr marL="114300" indent="0">
              <a:buNone/>
            </a:pPr>
            <a:endParaRPr lang="en-US" sz="2000" dirty="0"/>
          </a:p>
        </p:txBody>
      </p:sp>
      <p:pic>
        <p:nvPicPr>
          <p:cNvPr id="6" name="Picture 5" descr="Condo Updated M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38621"/>
            <a:ext cx="5334000" cy="29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5638"/>
          </a:xfrm>
        </p:spPr>
        <p:txBody>
          <a:bodyPr/>
          <a:lstStyle/>
          <a:p>
            <a:r>
              <a:rPr lang="en-US" b="1" dirty="0" smtClean="0"/>
              <a:t>NSF-Funded Project – ACI-REF</a:t>
            </a:r>
            <a:endParaRPr lang="en-US" b="1" dirty="0"/>
          </a:p>
        </p:txBody>
      </p:sp>
      <p:pic>
        <p:nvPicPr>
          <p:cNvPr id="4" name="Placeholder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 bwMode="auto">
          <a:xfrm>
            <a:off x="457200" y="2667000"/>
            <a:ext cx="4403391" cy="29693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53001" y="1981200"/>
            <a:ext cx="4191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PI: </a:t>
            </a:r>
            <a:r>
              <a:rPr lang="en-US" dirty="0"/>
              <a:t>Jim </a:t>
            </a:r>
            <a:r>
              <a:rPr lang="en-US" dirty="0" err="1"/>
              <a:t>Bottum</a:t>
            </a:r>
            <a:r>
              <a:rPr lang="en-US" dirty="0"/>
              <a:t>, </a:t>
            </a:r>
            <a:r>
              <a:rPr lang="en-US" b="1" dirty="0"/>
              <a:t>Clemson</a:t>
            </a:r>
          </a:p>
          <a:p>
            <a:endParaRPr lang="en-US" b="1" dirty="0" smtClean="0"/>
          </a:p>
          <a:p>
            <a:r>
              <a:rPr lang="en-US" b="1" dirty="0" smtClean="0"/>
              <a:t>Project </a:t>
            </a:r>
            <a:r>
              <a:rPr lang="en-US" b="1" dirty="0"/>
              <a:t>Leadership: 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James </a:t>
            </a:r>
            <a:r>
              <a:rPr lang="en-US" dirty="0"/>
              <a:t>Cuff, </a:t>
            </a:r>
            <a:r>
              <a:rPr lang="en-US" b="1" dirty="0"/>
              <a:t>Harvard</a:t>
            </a:r>
            <a:r>
              <a:rPr lang="en-US" dirty="0"/>
              <a:t> (PI Chair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Maureen </a:t>
            </a:r>
            <a:r>
              <a:rPr lang="en-US" dirty="0"/>
              <a:t>Dougherty, </a:t>
            </a:r>
            <a:r>
              <a:rPr lang="en-US" b="1" dirty="0" smtClean="0"/>
              <a:t>USC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Gwen </a:t>
            </a:r>
            <a:r>
              <a:rPr lang="en-US" dirty="0"/>
              <a:t>Jacobs, </a:t>
            </a:r>
            <a:r>
              <a:rPr lang="en-US" b="1" dirty="0" smtClean="0"/>
              <a:t>Hawaii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Paul </a:t>
            </a:r>
            <a:r>
              <a:rPr lang="en-US" dirty="0"/>
              <a:t>Wilson, </a:t>
            </a:r>
            <a:r>
              <a:rPr lang="en-US" b="1" dirty="0" smtClean="0"/>
              <a:t>Wisconsin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Tom </a:t>
            </a:r>
            <a:r>
              <a:rPr lang="en-US" dirty="0"/>
              <a:t>Cheatham, </a:t>
            </a:r>
            <a:r>
              <a:rPr lang="en-US" b="1" dirty="0" smtClean="0"/>
              <a:t>Utah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Barr von </a:t>
            </a:r>
            <a:r>
              <a:rPr lang="en-US" dirty="0" err="1" smtClean="0"/>
              <a:t>Oehsen</a:t>
            </a:r>
            <a:r>
              <a:rPr lang="en-US" dirty="0" smtClean="0"/>
              <a:t>, </a:t>
            </a:r>
            <a:r>
              <a:rPr lang="en-US" b="1" dirty="0" smtClean="0"/>
              <a:t>Clemson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Facilitator </a:t>
            </a:r>
            <a:r>
              <a:rPr lang="en-US" b="1" dirty="0"/>
              <a:t>Lead: </a:t>
            </a:r>
            <a:r>
              <a:rPr lang="en-US" dirty="0"/>
              <a:t>Bob Freeman, </a:t>
            </a:r>
            <a:r>
              <a:rPr lang="en-US" b="1" dirty="0"/>
              <a:t>Harvard</a:t>
            </a:r>
          </a:p>
          <a:p>
            <a:endParaRPr lang="en-US" b="1" dirty="0" smtClean="0"/>
          </a:p>
          <a:p>
            <a:r>
              <a:rPr lang="en-US" b="1" dirty="0" smtClean="0"/>
              <a:t>Chief </a:t>
            </a:r>
            <a:r>
              <a:rPr lang="en-US" b="1" dirty="0"/>
              <a:t>Scientist: </a:t>
            </a:r>
            <a:r>
              <a:rPr lang="en-US" dirty="0" err="1"/>
              <a:t>Miron</a:t>
            </a:r>
            <a:r>
              <a:rPr lang="en-US" dirty="0"/>
              <a:t> </a:t>
            </a:r>
            <a:r>
              <a:rPr lang="en-US" dirty="0" err="1"/>
              <a:t>Livny</a:t>
            </a:r>
            <a:r>
              <a:rPr lang="en-US" dirty="0"/>
              <a:t>, </a:t>
            </a:r>
            <a:r>
              <a:rPr lang="en-US" b="1" dirty="0"/>
              <a:t>Wisconsin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809" y="1143000"/>
            <a:ext cx="8899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$5.3M </a:t>
            </a:r>
            <a:r>
              <a:rPr lang="en-US" sz="2400" dirty="0" smtClean="0"/>
              <a:t>NSF Award supports the project leadership team and 2 Facilitators for each of the 6 partner sites for 2 years.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6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580292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930" y="1700831"/>
            <a:ext cx="303711" cy="3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52613" y="291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3906558"/>
          </a:xfrm>
        </p:spPr>
        <p:txBody>
          <a:bodyPr/>
          <a:lstStyle/>
          <a:p>
            <a:r>
              <a:rPr lang="en-US" sz="2800" dirty="0" smtClean="0"/>
              <a:t>Moderator:  Henry </a:t>
            </a:r>
            <a:r>
              <a:rPr lang="en-US" sz="2800" dirty="0" err="1" smtClean="0"/>
              <a:t>Neeman</a:t>
            </a:r>
            <a:r>
              <a:rPr lang="en-US" sz="2800" dirty="0" smtClean="0"/>
              <a:t>, University of Oklahoma, on behalf of XSEDE</a:t>
            </a:r>
          </a:p>
          <a:p>
            <a:r>
              <a:rPr lang="en-US" sz="2800" dirty="0" smtClean="0"/>
              <a:t>Sam</a:t>
            </a:r>
            <a:r>
              <a:rPr lang="en-US" sz="2800" dirty="0"/>
              <a:t> Scozzafava, Syracuse </a:t>
            </a:r>
            <a:r>
              <a:rPr lang="en-US" sz="2800" dirty="0" smtClean="0"/>
              <a:t>University, on behalf of the Open </a:t>
            </a:r>
            <a:r>
              <a:rPr lang="en-US" sz="2800" dirty="0"/>
              <a:t>Science Grid</a:t>
            </a:r>
          </a:p>
          <a:p>
            <a:pPr lvl="0"/>
            <a:r>
              <a:rPr lang="en-US" sz="2800" dirty="0"/>
              <a:t>Barr </a:t>
            </a:r>
            <a:r>
              <a:rPr lang="en-US" sz="2800" dirty="0" smtClean="0"/>
              <a:t>von </a:t>
            </a:r>
            <a:r>
              <a:rPr lang="en-US" sz="2800" dirty="0" err="1"/>
              <a:t>Oehsen</a:t>
            </a:r>
            <a:r>
              <a:rPr lang="en-US" sz="2800" dirty="0"/>
              <a:t>, Clemson </a:t>
            </a:r>
            <a:r>
              <a:rPr lang="en-US" sz="2800" dirty="0" smtClean="0"/>
              <a:t>University, on behalf of  the ACI-REF project</a:t>
            </a:r>
            <a:endParaRPr lang="en-US" sz="2800" dirty="0"/>
          </a:p>
          <a:p>
            <a:pPr lvl="0"/>
            <a:r>
              <a:rPr lang="en-US" sz="2800" dirty="0"/>
              <a:t>Jason Zurawski, </a:t>
            </a:r>
            <a:r>
              <a:rPr lang="en-US" sz="2800" dirty="0" smtClean="0"/>
              <a:t>ESnet Science Engagement</a:t>
            </a:r>
          </a:p>
        </p:txBody>
      </p:sp>
    </p:spTree>
    <p:extLst>
      <p:ext uri="{BB962C8B-B14F-4D97-AF65-F5344CB8AC3E}">
        <p14:creationId xmlns:p14="http://schemas.microsoft.com/office/powerpoint/2010/main" val="20627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Jason </a:t>
            </a:r>
            <a:r>
              <a:rPr lang="en-US" dirty="0" smtClean="0"/>
              <a:t>Zurawski		 ESnet Science Engagement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zurawski@es.net</a:t>
            </a:r>
            <a:r>
              <a:rPr lang="en-US" dirty="0" smtClean="0"/>
              <a:t> 					</a:t>
            </a:r>
            <a:r>
              <a:rPr lang="en-US" dirty="0" smtClean="0">
                <a:hlinkClick r:id="rId3"/>
              </a:rPr>
              <a:t>engage@es.net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esnet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305926"/>
            <a:ext cx="1800595" cy="5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Shape 252"/>
          <p:cNvGrpSpPr/>
          <p:nvPr/>
        </p:nvGrpSpPr>
        <p:grpSpPr>
          <a:xfrm>
            <a:off x="343500" y="4370200"/>
            <a:ext cx="2833472" cy="1463165"/>
            <a:chOff x="343500" y="3582450"/>
            <a:chExt cx="2833472" cy="1097374"/>
          </a:xfrm>
        </p:grpSpPr>
        <p:pic>
          <p:nvPicPr>
            <p:cNvPr id="253" name="Shape 253"/>
            <p:cNvPicPr preferRelativeResize="0"/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500" y="3947524"/>
              <a:ext cx="889950" cy="73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Shape 254"/>
            <p:cNvPicPr preferRelativeResize="0"/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7504" y="3947525"/>
              <a:ext cx="1083645" cy="702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Shape 255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9150" y="3962250"/>
              <a:ext cx="677822" cy="702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Shape 256"/>
            <p:cNvSpPr txBox="1"/>
            <p:nvPr/>
          </p:nvSpPr>
          <p:spPr>
            <a:xfrm>
              <a:off x="343500" y="3582450"/>
              <a:ext cx="2780700" cy="288899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400" b="1" dirty="0">
                  <a:solidFill>
                    <a:prstClr val="black"/>
                  </a:solidFill>
                  <a:latin typeface="Arial"/>
                  <a:cs typeface="Arial"/>
                </a:rPr>
                <a:t>Data generation from Sensors</a:t>
              </a:r>
            </a:p>
          </p:txBody>
        </p:sp>
      </p:grpSp>
      <p:grpSp>
        <p:nvGrpSpPr>
          <p:cNvPr id="257" name="Shape 257"/>
          <p:cNvGrpSpPr/>
          <p:nvPr/>
        </p:nvGrpSpPr>
        <p:grpSpPr>
          <a:xfrm>
            <a:off x="101275" y="2643900"/>
            <a:ext cx="2772524" cy="1624699"/>
            <a:chOff x="101275" y="2287725"/>
            <a:chExt cx="2772524" cy="1218524"/>
          </a:xfrm>
        </p:grpSpPr>
        <p:sp>
          <p:nvSpPr>
            <p:cNvPr id="258" name="Shape 258"/>
            <p:cNvSpPr/>
            <p:nvPr/>
          </p:nvSpPr>
          <p:spPr>
            <a:xfrm>
              <a:off x="1496725" y="2983650"/>
              <a:ext cx="498899" cy="522599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grpSp>
          <p:nvGrpSpPr>
            <p:cNvPr id="259" name="Shape 259"/>
            <p:cNvGrpSpPr/>
            <p:nvPr/>
          </p:nvGrpSpPr>
          <p:grpSpPr>
            <a:xfrm>
              <a:off x="101275" y="2287725"/>
              <a:ext cx="2772524" cy="889950"/>
              <a:chOff x="101275" y="2287725"/>
              <a:chExt cx="2772524" cy="889950"/>
            </a:xfrm>
          </p:grpSpPr>
          <p:sp>
            <p:nvSpPr>
              <p:cNvPr id="260" name="Shape 260"/>
              <p:cNvSpPr txBox="1"/>
              <p:nvPr/>
            </p:nvSpPr>
            <p:spPr>
              <a:xfrm>
                <a:off x="881500" y="2407975"/>
                <a:ext cx="1992299" cy="522599"/>
              </a:xfrm>
              <a:prstGeom prst="rect">
                <a:avLst/>
              </a:prstGeom>
              <a:noFill/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/>
                <a:r>
                  <a:rPr lang="en" sz="1400" b="1">
                    <a:solidFill>
                      <a:prstClr val="black"/>
                    </a:solidFill>
                    <a:latin typeface="Arial"/>
                    <a:cs typeface="Arial"/>
                  </a:rPr>
                  <a:t>Local Data </a:t>
                </a:r>
              </a:p>
              <a:p>
                <a:pPr algn="ctr"/>
                <a:r>
                  <a:rPr lang="en" sz="1400" b="1">
                    <a:solidFill>
                      <a:prstClr val="black"/>
                    </a:solidFill>
                    <a:latin typeface="Arial"/>
                    <a:cs typeface="Arial"/>
                  </a:rPr>
                  <a:t>processing/filtering</a:t>
                </a:r>
              </a:p>
            </p:txBody>
          </p:sp>
          <p:pic>
            <p:nvPicPr>
              <p:cNvPr id="261" name="Shape 261"/>
              <p:cNvPicPr preferRelativeResize="0"/>
              <p:nvPr/>
            </p:nvPicPr>
            <p:blipFill>
              <a:blip r:embed="rId6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275" y="2287725"/>
                <a:ext cx="889950" cy="889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62" name="Shape 262"/>
          <p:cNvSpPr/>
          <p:nvPr/>
        </p:nvSpPr>
        <p:spPr>
          <a:xfrm>
            <a:off x="571501" y="1091669"/>
            <a:ext cx="2006159" cy="1564703"/>
          </a:xfrm>
          <a:prstGeom prst="cloud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600" b="1" i="1" dirty="0">
                <a:solidFill>
                  <a:prstClr val="black"/>
                </a:solidFill>
                <a:latin typeface="Arial"/>
                <a:cs typeface="Arial"/>
              </a:rPr>
              <a:t>predictable data movement</a:t>
            </a:r>
          </a:p>
        </p:txBody>
      </p:sp>
      <p:grpSp>
        <p:nvGrpSpPr>
          <p:cNvPr id="263" name="Shape 263"/>
          <p:cNvGrpSpPr/>
          <p:nvPr/>
        </p:nvGrpSpPr>
        <p:grpSpPr>
          <a:xfrm>
            <a:off x="2672725" y="1367600"/>
            <a:ext cx="2078674" cy="1799933"/>
            <a:chOff x="2672725" y="1330500"/>
            <a:chExt cx="2078674" cy="1349950"/>
          </a:xfrm>
        </p:grpSpPr>
        <p:sp>
          <p:nvSpPr>
            <p:cNvPr id="264" name="Shape 264"/>
            <p:cNvSpPr/>
            <p:nvPr/>
          </p:nvSpPr>
          <p:spPr>
            <a:xfrm>
              <a:off x="2672725" y="1366050"/>
              <a:ext cx="677699" cy="4514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3445500" y="1330500"/>
              <a:ext cx="1305899" cy="522599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400" b="1" dirty="0">
                  <a:solidFill>
                    <a:prstClr val="black"/>
                  </a:solidFill>
                  <a:latin typeface="Arial"/>
                  <a:cs typeface="Arial"/>
                </a:rPr>
                <a:t>on-the-fly calibration</a:t>
              </a:r>
            </a:p>
          </p:txBody>
        </p:sp>
        <p:pic>
          <p:nvPicPr>
            <p:cNvPr id="266" name="Shape 26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45500" y="1948150"/>
              <a:ext cx="1305899" cy="732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7" name="Shape 267"/>
          <p:cNvGrpSpPr/>
          <p:nvPr/>
        </p:nvGrpSpPr>
        <p:grpSpPr>
          <a:xfrm>
            <a:off x="4951425" y="1367601"/>
            <a:ext cx="2183628" cy="1805731"/>
            <a:chOff x="4951425" y="1330500"/>
            <a:chExt cx="2183628" cy="1354298"/>
          </a:xfrm>
        </p:grpSpPr>
        <p:sp>
          <p:nvSpPr>
            <p:cNvPr id="268" name="Shape 268"/>
            <p:cNvSpPr/>
            <p:nvPr/>
          </p:nvSpPr>
          <p:spPr>
            <a:xfrm>
              <a:off x="4951425" y="1366050"/>
              <a:ext cx="677699" cy="4514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69" name="Shape 269"/>
            <p:cNvSpPr txBox="1"/>
            <p:nvPr/>
          </p:nvSpPr>
          <p:spPr>
            <a:xfrm>
              <a:off x="5829150" y="1330500"/>
              <a:ext cx="1305899" cy="522599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400" b="1" dirty="0">
                  <a:solidFill>
                    <a:prstClr val="black"/>
                  </a:solidFill>
                  <a:latin typeface="Arial"/>
                  <a:cs typeface="Arial"/>
                </a:rPr>
                <a:t>Analysis and modeling</a:t>
              </a:r>
            </a:p>
          </p:txBody>
        </p:sp>
        <p:pic>
          <p:nvPicPr>
            <p:cNvPr id="270" name="Shape 270"/>
            <p:cNvPicPr preferRelativeResize="0"/>
            <p:nvPr/>
          </p:nvPicPr>
          <p:blipFill rotWithShape="1">
            <a:blip r:embed="rId8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29153" y="1943798"/>
              <a:ext cx="1305899" cy="740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Shape 271"/>
          <p:cNvGrpSpPr/>
          <p:nvPr/>
        </p:nvGrpSpPr>
        <p:grpSpPr>
          <a:xfrm>
            <a:off x="3594021" y="3294268"/>
            <a:ext cx="5402128" cy="1616931"/>
            <a:chOff x="3594021" y="2775500"/>
            <a:chExt cx="5402128" cy="1212698"/>
          </a:xfrm>
        </p:grpSpPr>
        <p:sp>
          <p:nvSpPr>
            <p:cNvPr id="272" name="Shape 272"/>
            <p:cNvSpPr txBox="1"/>
            <p:nvPr/>
          </p:nvSpPr>
          <p:spPr>
            <a:xfrm>
              <a:off x="3725850" y="2884700"/>
              <a:ext cx="1833300" cy="522599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400" b="1" dirty="0">
                  <a:solidFill>
                    <a:prstClr val="black"/>
                  </a:solidFill>
                  <a:latin typeface="Arial"/>
                  <a:cs typeface="Arial"/>
                </a:rPr>
                <a:t>Real-time access and Visualization</a:t>
              </a:r>
            </a:p>
          </p:txBody>
        </p:sp>
        <p:pic>
          <p:nvPicPr>
            <p:cNvPr id="273" name="Shape 27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594021" y="3465597"/>
              <a:ext cx="2416799" cy="522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Shape 274"/>
            <p:cNvSpPr/>
            <p:nvPr/>
          </p:nvSpPr>
          <p:spPr>
            <a:xfrm>
              <a:off x="5705325" y="2775500"/>
              <a:ext cx="1463699" cy="740999"/>
            </a:xfrm>
            <a:prstGeom prst="leftRightArrowCallout">
              <a:avLst>
                <a:gd name="adj1" fmla="val 18560"/>
                <a:gd name="adj2" fmla="val 19101"/>
                <a:gd name="adj3" fmla="val 43555"/>
                <a:gd name="adj4" fmla="val 15323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pic>
          <p:nvPicPr>
            <p:cNvPr id="275" name="Shape 27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244574" y="3465598"/>
              <a:ext cx="672299" cy="52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Shape 276"/>
            <p:cNvPicPr preferRelativeResize="0"/>
            <p:nvPr/>
          </p:nvPicPr>
          <p:blipFill rotWithShape="1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35049" y="3472857"/>
              <a:ext cx="835800" cy="47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Shape 277"/>
            <p:cNvSpPr txBox="1"/>
            <p:nvPr/>
          </p:nvSpPr>
          <p:spPr>
            <a:xfrm>
              <a:off x="7214450" y="2884700"/>
              <a:ext cx="1781700" cy="522599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400" b="1">
                  <a:solidFill>
                    <a:prstClr val="black"/>
                  </a:solidFill>
                  <a:latin typeface="Arial"/>
                  <a:cs typeface="Arial"/>
                </a:rPr>
                <a:t>Storage, Archive and Share</a:t>
              </a:r>
            </a:p>
          </p:txBody>
        </p:sp>
      </p:grpSp>
      <p:grpSp>
        <p:nvGrpSpPr>
          <p:cNvPr id="278" name="Shape 278"/>
          <p:cNvGrpSpPr/>
          <p:nvPr/>
        </p:nvGrpSpPr>
        <p:grpSpPr>
          <a:xfrm>
            <a:off x="3594025" y="5149111"/>
            <a:ext cx="4611868" cy="1260456"/>
            <a:chOff x="3594025" y="4090433"/>
            <a:chExt cx="4611868" cy="945342"/>
          </a:xfrm>
        </p:grpSpPr>
        <p:pic>
          <p:nvPicPr>
            <p:cNvPr id="279" name="Shape 279"/>
            <p:cNvPicPr preferRelativeResize="0"/>
            <p:nvPr/>
          </p:nvPicPr>
          <p:blipFill rotWithShape="1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94025" y="4167104"/>
              <a:ext cx="1083647" cy="8686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Shape 280"/>
            <p:cNvSpPr txBox="1"/>
            <p:nvPr/>
          </p:nvSpPr>
          <p:spPr>
            <a:xfrm>
              <a:off x="4751400" y="4340125"/>
              <a:ext cx="1021800" cy="522599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b="1">
                  <a:solidFill>
                    <a:prstClr val="black"/>
                  </a:solidFill>
                  <a:latin typeface="Arial"/>
                  <a:cs typeface="Arial"/>
                </a:rPr>
                <a:t>On-site Scientist</a:t>
              </a:r>
            </a:p>
          </p:txBody>
        </p:sp>
        <p:pic>
          <p:nvPicPr>
            <p:cNvPr id="281" name="Shape 28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899993" y="4090433"/>
              <a:ext cx="1305899" cy="8318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Shape 282"/>
            <p:cNvSpPr txBox="1"/>
            <p:nvPr/>
          </p:nvSpPr>
          <p:spPr>
            <a:xfrm>
              <a:off x="5825700" y="4340137"/>
              <a:ext cx="1021800" cy="522599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b="1">
                  <a:solidFill>
                    <a:prstClr val="black"/>
                  </a:solidFill>
                  <a:latin typeface="Arial"/>
                  <a:cs typeface="Arial"/>
                </a:rPr>
                <a:t>Remote</a:t>
              </a:r>
            </a:p>
            <a:p>
              <a:r>
                <a:rPr lang="en" sz="1400" b="1">
                  <a:solidFill>
                    <a:prstClr val="black"/>
                  </a:solidFill>
                  <a:latin typeface="Arial"/>
                  <a:cs typeface="Arial"/>
                </a:rPr>
                <a:t>users</a:t>
              </a:r>
            </a:p>
          </p:txBody>
        </p:sp>
      </p:grpSp>
      <p:pic>
        <p:nvPicPr>
          <p:cNvPr id="34" name="Picture 33" descr="logo2011small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9981" r="3176" b="5925"/>
          <a:stretch/>
        </p:blipFill>
        <p:spPr>
          <a:xfrm>
            <a:off x="1600200" y="6232504"/>
            <a:ext cx="1045169" cy="60291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98898"/>
            <a:ext cx="865684" cy="5732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545188" cy="547914"/>
          </a:xfrm>
          <a:prstGeom prst="rect">
            <a:avLst/>
          </a:prstGeom>
        </p:spPr>
      </p:pic>
      <p:pic>
        <p:nvPicPr>
          <p:cNvPr id="37" name="Picture 36" descr="esnet_logo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392258"/>
            <a:ext cx="1495795" cy="43752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457200" y="3048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 Brief Tour of “Science”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30396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2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15064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Removing the Mystery from Networking</a:t>
            </a:r>
            <a:endParaRPr lang="en-US" b="1" dirty="0"/>
          </a:p>
        </p:txBody>
      </p:sp>
      <p:pic>
        <p:nvPicPr>
          <p:cNvPr id="5" name="Picture 4" descr="esnet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305926"/>
            <a:ext cx="1800595" cy="5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2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760"/>
            <a:ext cx="9144000" cy="51850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Planning Ahead</a:t>
            </a:r>
            <a:endParaRPr lang="en-US" b="1" dirty="0"/>
          </a:p>
        </p:txBody>
      </p:sp>
      <p:pic>
        <p:nvPicPr>
          <p:cNvPr id="5" name="Picture 4" descr="esnet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305926"/>
            <a:ext cx="1800595" cy="5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3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15471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Measure Twice, Cut Once</a:t>
            </a:r>
            <a:endParaRPr lang="en-US" b="1" dirty="0"/>
          </a:p>
        </p:txBody>
      </p:sp>
      <p:pic>
        <p:nvPicPr>
          <p:cNvPr id="5" name="Picture 4" descr="esnet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305926"/>
            <a:ext cx="1800595" cy="5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ESnet Approach to Engagement</a:t>
            </a:r>
            <a:endParaRPr lang="en-US" sz="4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29506034"/>
              </p:ext>
            </p:extLst>
          </p:nvPr>
        </p:nvGraphicFramePr>
        <p:xfrm>
          <a:off x="1688471" y="1122973"/>
          <a:ext cx="6039044" cy="503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esnet_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305926"/>
            <a:ext cx="1800595" cy="526674"/>
          </a:xfrm>
          <a:prstGeom prst="rect">
            <a:avLst/>
          </a:prstGeom>
        </p:spPr>
      </p:pic>
      <p:pic>
        <p:nvPicPr>
          <p:cNvPr id="8" name="Picture 7" descr="Screen Shot 2015-02-04 at 10.54.58 A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24200"/>
            <a:ext cx="1583025" cy="411249"/>
          </a:xfrm>
          <a:prstGeom prst="rect">
            <a:avLst/>
          </a:prstGeom>
        </p:spPr>
      </p:pic>
      <p:pic>
        <p:nvPicPr>
          <p:cNvPr id="9" name="Shape 2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47800" y="1524000"/>
            <a:ext cx="838200" cy="40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34200" y="1447800"/>
            <a:ext cx="6858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1600" y="2133600"/>
            <a:ext cx="1003300" cy="431800"/>
          </a:xfrm>
          <a:prstGeom prst="rect">
            <a:avLst/>
          </a:prstGeom>
        </p:spPr>
      </p:pic>
      <p:pic>
        <p:nvPicPr>
          <p:cNvPr id="12" name="Shape 2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10400" y="2133600"/>
            <a:ext cx="609599" cy="6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roppedResize220220-XCworkshop-200x200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581400"/>
            <a:ext cx="762001" cy="762001"/>
          </a:xfrm>
          <a:prstGeom prst="rect">
            <a:avLst/>
          </a:prstGeom>
        </p:spPr>
      </p:pic>
      <p:pic>
        <p:nvPicPr>
          <p:cNvPr id="13" name="Picture 12" descr="Screen Shot 2015-09-27 at 3.18.23 P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24400"/>
            <a:ext cx="1607725" cy="1081834"/>
          </a:xfrm>
          <a:prstGeom prst="rect">
            <a:avLst/>
          </a:prstGeom>
        </p:spPr>
      </p:pic>
      <p:pic>
        <p:nvPicPr>
          <p:cNvPr id="14" name="Picture 13" descr="Glbous_Blue_2013_horizontal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800600"/>
            <a:ext cx="1295400" cy="429102"/>
          </a:xfrm>
          <a:prstGeom prst="rect">
            <a:avLst/>
          </a:prstGeom>
        </p:spPr>
      </p:pic>
      <p:pic>
        <p:nvPicPr>
          <p:cNvPr id="15" name="Picture 14" descr="header.gif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486400"/>
            <a:ext cx="1838453" cy="406949"/>
          </a:xfrm>
          <a:prstGeom prst="rect">
            <a:avLst/>
          </a:prstGeom>
        </p:spPr>
      </p:pic>
      <p:pic>
        <p:nvPicPr>
          <p:cNvPr id="16" name="Picture 15" descr="EYRglobalHeaderCMYK_2015_text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5949"/>
          <a:stretch/>
        </p:blipFill>
        <p:spPr>
          <a:xfrm>
            <a:off x="29087" y="3352800"/>
            <a:ext cx="238814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580292"/>
          </a:xfrm>
        </p:spPr>
        <p:txBody>
          <a:bodyPr>
            <a:normAutofit/>
          </a:bodyPr>
          <a:lstStyle/>
          <a:p>
            <a:r>
              <a:rPr lang="en-US" dirty="0" smtClean="0"/>
              <a:t>Panel Discussion Questions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930" y="1700831"/>
            <a:ext cx="303711" cy="3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52613" y="291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3906558"/>
          </a:xfrm>
        </p:spPr>
        <p:txBody>
          <a:bodyPr/>
          <a:lstStyle/>
          <a:p>
            <a:r>
              <a:rPr lang="en-US" sz="2800" dirty="0"/>
              <a:t>What are the synergies between each of </a:t>
            </a:r>
            <a:r>
              <a:rPr lang="en-US" sz="2800" dirty="0" smtClean="0"/>
              <a:t>these respective </a:t>
            </a:r>
            <a:r>
              <a:rPr lang="en-US" sz="2800" dirty="0"/>
              <a:t>CI </a:t>
            </a:r>
            <a:r>
              <a:rPr lang="en-US" sz="2800" dirty="0" smtClean="0"/>
              <a:t>facilitation programs</a:t>
            </a:r>
            <a:r>
              <a:rPr lang="en-US" sz="2800" dirty="0"/>
              <a:t>?</a:t>
            </a:r>
          </a:p>
          <a:p>
            <a:r>
              <a:rPr lang="en-US" sz="2800" dirty="0" smtClean="0"/>
              <a:t>What </a:t>
            </a:r>
            <a:r>
              <a:rPr lang="en-US" sz="2800" dirty="0"/>
              <a:t>does scalability look like to reach the 100s of institutions </a:t>
            </a:r>
            <a:r>
              <a:rPr lang="en-US" sz="2800" dirty="0" smtClean="0"/>
              <a:t>and 1000s </a:t>
            </a:r>
            <a:r>
              <a:rPr lang="en-US" sz="2800" dirty="0"/>
              <a:t>of users?</a:t>
            </a:r>
          </a:p>
          <a:p>
            <a:r>
              <a:rPr lang="en-US" sz="2800" dirty="0" smtClean="0"/>
              <a:t>What </a:t>
            </a:r>
            <a:r>
              <a:rPr lang="en-US" sz="2800" dirty="0"/>
              <a:t>are the largest risks that stand in the way of success</a:t>
            </a:r>
            <a:r>
              <a:rPr lang="en-US" sz="2800" dirty="0" smtClean="0"/>
              <a:t>? Are there </a:t>
            </a:r>
            <a:r>
              <a:rPr lang="en-US" sz="2800" dirty="0"/>
              <a:t>ways to mitigate these?</a:t>
            </a:r>
          </a:p>
          <a:p>
            <a:r>
              <a:rPr lang="en-US" sz="2800" dirty="0" smtClean="0"/>
              <a:t>Once </a:t>
            </a:r>
            <a:r>
              <a:rPr lang="en-US" sz="2800" dirty="0"/>
              <a:t>the "easy" problems are solved, what is the next step?</a:t>
            </a:r>
          </a:p>
          <a:p>
            <a:r>
              <a:rPr lang="en-US" sz="2800" dirty="0" smtClean="0"/>
              <a:t>How </a:t>
            </a:r>
            <a:r>
              <a:rPr lang="en-US" sz="2800" dirty="0"/>
              <a:t>can adoption of these assistance programs be encouraged (</a:t>
            </a:r>
            <a:r>
              <a:rPr lang="en-US" sz="2800" dirty="0" smtClean="0"/>
              <a:t>more than </a:t>
            </a:r>
            <a:r>
              <a:rPr lang="en-US" sz="2800" dirty="0"/>
              <a:t>the current approaches</a:t>
            </a:r>
            <a:r>
              <a:rPr lang="en-US" sz="2800" dirty="0" smtClean="0"/>
              <a:t>)?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403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5802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Panel Discussion Questions </a:t>
            </a:r>
            <a:r>
              <a:rPr lang="en-US" sz="1800" dirty="0" smtClean="0"/>
              <a:t>(sample questions for </a:t>
            </a:r>
            <a:r>
              <a:rPr lang="en-US" sz="1800" dirty="0" err="1" smtClean="0"/>
              <a:t>ESnet</a:t>
            </a:r>
            <a:r>
              <a:rPr lang="en-US" sz="1800" dirty="0" smtClean="0"/>
              <a:t>)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930" y="1700831"/>
            <a:ext cx="303711" cy="3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52613" y="291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3906558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the common problems that impact scientific users on networks?</a:t>
            </a:r>
          </a:p>
          <a:p>
            <a:r>
              <a:rPr lang="en-US" dirty="0" smtClean="0"/>
              <a:t>How </a:t>
            </a:r>
            <a:r>
              <a:rPr lang="en-US" dirty="0"/>
              <a:t>do we scale the job of </a:t>
            </a:r>
            <a:r>
              <a:rPr lang="en-US" dirty="0" smtClean="0"/>
              <a:t>engagement </a:t>
            </a:r>
            <a:r>
              <a:rPr lang="en-US" dirty="0"/>
              <a:t>beyond the confines of </a:t>
            </a:r>
            <a:r>
              <a:rPr lang="en-US" dirty="0" smtClean="0"/>
              <a:t>one organization?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5802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Panel Discussion Questions </a:t>
            </a:r>
            <a:r>
              <a:rPr lang="en-US" sz="1800" dirty="0" smtClean="0"/>
              <a:t>(sample questions for SU and their participation with OSG)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930" y="1700831"/>
            <a:ext cx="303711" cy="3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52613" y="291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3906558"/>
          </a:xfrm>
        </p:spPr>
        <p:txBody>
          <a:bodyPr/>
          <a:lstStyle/>
          <a:p>
            <a:r>
              <a:rPr lang="en-US" dirty="0" smtClean="0"/>
              <a:t>Why does Syracuse University contribute to OSG?</a:t>
            </a:r>
          </a:p>
          <a:p>
            <a:r>
              <a:rPr lang="en-US" dirty="0" smtClean="0"/>
              <a:t>Over time, how do you anticipate your contributions to OSG to change (increase, decrease, level-off)?</a:t>
            </a:r>
          </a:p>
          <a:p>
            <a:endParaRPr lang="en-US" sz="28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28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Henry </a:t>
            </a:r>
            <a:r>
              <a:rPr lang="en-US" dirty="0" err="1"/>
              <a:t>Neeman</a:t>
            </a:r>
            <a:r>
              <a:rPr lang="en-US" dirty="0"/>
              <a:t>, University of Oklahoma,  </a:t>
            </a:r>
            <a:r>
              <a:rPr lang="en-US" dirty="0" smtClean="0"/>
              <a:t>             on </a:t>
            </a:r>
            <a:r>
              <a:rPr lang="en-US" dirty="0"/>
              <a:t>behalf of XSEDE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4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580292"/>
          </a:xfrm>
        </p:spPr>
        <p:txBody>
          <a:bodyPr>
            <a:normAutofit/>
          </a:bodyPr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930" y="1700831"/>
            <a:ext cx="303711" cy="3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52613" y="291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24800" cy="434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 smtClean="0"/>
              <a:t>Job titles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Asst</a:t>
            </a:r>
            <a:r>
              <a:rPr lang="en-US" dirty="0" smtClean="0"/>
              <a:t> VP IT - Research Strategy Advisor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Director, OU Supercomputing Center for Education &amp; Research (OSCER)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Assoc</a:t>
            </a:r>
            <a:r>
              <a:rPr lang="en-US" dirty="0" smtClean="0"/>
              <a:t> Prof, College of Engineering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Adjunct </a:t>
            </a:r>
            <a:r>
              <a:rPr lang="en-US" dirty="0" err="1" smtClean="0"/>
              <a:t>Assoc</a:t>
            </a:r>
            <a:r>
              <a:rPr lang="en-US" dirty="0" smtClean="0"/>
              <a:t> Prof, School of Computer Science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Other roles (examples)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Co-lead, </a:t>
            </a:r>
            <a:r>
              <a:rPr lang="en-US" dirty="0" err="1" smtClean="0"/>
              <a:t>OneOklahoma</a:t>
            </a:r>
            <a:r>
              <a:rPr lang="en-US" dirty="0" smtClean="0"/>
              <a:t> Cyberinfrastructure Initiative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Member, NSF Advisory Committee on CI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Member, Internet2 High Performance &amp; Research Computing Program Advisory Group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Non-resident Fellow, Samuel Roberts Noble Foundation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Coming summer 2016: Co-manager, XSEDE Campus Engagement</a:t>
            </a:r>
          </a:p>
        </p:txBody>
      </p:sp>
    </p:spTree>
    <p:extLst>
      <p:ext uri="{BB962C8B-B14F-4D97-AF65-F5344CB8AC3E}">
        <p14:creationId xmlns:p14="http://schemas.microsoft.com/office/powerpoint/2010/main" val="9883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580292"/>
          </a:xfrm>
        </p:spPr>
        <p:txBody>
          <a:bodyPr>
            <a:normAutofit/>
          </a:bodyPr>
          <a:lstStyle/>
          <a:p>
            <a:r>
              <a:rPr lang="en-US" dirty="0" smtClean="0"/>
              <a:t>Why Do We Do This?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930" y="1700831"/>
            <a:ext cx="303711" cy="3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52613" y="291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248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600" dirty="0" smtClean="0"/>
              <a:t>My whole career, starting from sophomore       year in college, has been built around           helping STEM researchers use computing            in research</a:t>
            </a:r>
            <a:r>
              <a:rPr lang="en-US" sz="2600" dirty="0"/>
              <a:t> </a:t>
            </a:r>
            <a:r>
              <a:rPr lang="en-US" sz="2600" dirty="0" smtClean="0"/>
              <a:t>and</a:t>
            </a:r>
            <a:r>
              <a:rPr lang="en-US" sz="2600" dirty="0"/>
              <a:t> </a:t>
            </a:r>
            <a:r>
              <a:rPr lang="en-US" sz="2600" dirty="0" smtClean="0"/>
              <a:t> education.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Computational Science &amp; Engineering makes    the impossible possible; High Performance Computing makes the impossible practical.</a:t>
            </a:r>
            <a:endParaRPr lang="en-US" sz="2600" dirty="0"/>
          </a:p>
          <a:p>
            <a:pPr>
              <a:spcAft>
                <a:spcPts val="1200"/>
              </a:spcAft>
            </a:pPr>
            <a:r>
              <a:rPr lang="en-US" dirty="0"/>
              <a:t>The machines are groovy, and we surely </a:t>
            </a:r>
            <a:r>
              <a:rPr lang="en-US" dirty="0" smtClean="0"/>
              <a:t>do                love them</a:t>
            </a:r>
            <a:r>
              <a:rPr lang="en-US" dirty="0"/>
              <a:t>, but they’re </a:t>
            </a:r>
            <a:r>
              <a:rPr lang="en-US" dirty="0" smtClean="0"/>
              <a:t>a means</a:t>
            </a:r>
            <a:r>
              <a:rPr lang="en-US" dirty="0"/>
              <a:t>, not </a:t>
            </a:r>
            <a:r>
              <a:rPr lang="en-US" dirty="0" smtClean="0"/>
              <a:t>an end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1028" name="Picture 4" descr="Beverly Bi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49" y="1664972"/>
            <a:ext cx="1806388" cy="12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" y="2772996"/>
            <a:ext cx="6793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My first research boss, Prof. Beverly Bishop, University at Buffalo Physiology (died 2008).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1291386"/>
            <a:ext cx="114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http://library.buffalo.edu/archives/womens_work/bios/bishop.htm</a:t>
            </a:r>
          </a:p>
        </p:txBody>
      </p:sp>
      <p:pic>
        <p:nvPicPr>
          <p:cNvPr id="1032" name="Picture 8" descr="http://avl-test.ncsa.illinois.edu/wp-content/uploads/2010/02/tornadochas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90" y="4330039"/>
            <a:ext cx="2092695" cy="11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10200" y="5502006"/>
            <a:ext cx="36166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http://avl.ncsa.illinois.edu/astrophysics/interactive-tornado-kiosk-at-msi-science-storms</a:t>
            </a:r>
          </a:p>
        </p:txBody>
      </p:sp>
    </p:spTree>
    <p:extLst>
      <p:ext uri="{BB962C8B-B14F-4D97-AF65-F5344CB8AC3E}">
        <p14:creationId xmlns:p14="http://schemas.microsoft.com/office/powerpoint/2010/main" val="40461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XSEDE?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XSEDE is an </a:t>
            </a:r>
            <a:r>
              <a:rPr lang="en-US" u="sng" dirty="0" smtClean="0"/>
              <a:t>umbrella</a:t>
            </a:r>
            <a:r>
              <a:rPr lang="en-US" dirty="0" smtClean="0"/>
              <a:t> over, a </a:t>
            </a:r>
            <a:r>
              <a:rPr lang="en-US" u="sng" dirty="0" smtClean="0"/>
              <a:t>collaboration</a:t>
            </a:r>
            <a:r>
              <a:rPr lang="en-US" dirty="0" smtClean="0"/>
              <a:t> among, and a </a:t>
            </a:r>
            <a:r>
              <a:rPr lang="en-US" u="sng" dirty="0" smtClean="0"/>
              <a:t>resource</a:t>
            </a:r>
            <a:r>
              <a:rPr lang="en-US" dirty="0" smtClean="0"/>
              <a:t> for, several NSF-funded CI service providers.</a:t>
            </a:r>
          </a:p>
          <a:p>
            <a:pPr lvl="1"/>
            <a:r>
              <a:rPr lang="en-US" dirty="0" smtClean="0"/>
              <a:t>Lots of exciting new resources coming online this year!</a:t>
            </a:r>
          </a:p>
          <a:p>
            <a:r>
              <a:rPr lang="en-US" dirty="0" smtClean="0"/>
              <a:t>XSEDE provides </a:t>
            </a:r>
            <a:r>
              <a:rPr lang="en-US" u="sng" dirty="0" smtClean="0"/>
              <a:t>national leadership in CI </a:t>
            </a:r>
            <a:r>
              <a:rPr lang="en-US" dirty="0" smtClean="0"/>
              <a:t>for fundamental research across all STEM disciplines; e.g.,</a:t>
            </a:r>
          </a:p>
          <a:p>
            <a:pPr lvl="1"/>
            <a:r>
              <a:rPr lang="en-US" u="sng" dirty="0" smtClean="0"/>
              <a:t>THINGS</a:t>
            </a:r>
            <a:r>
              <a:rPr lang="en-US" dirty="0" smtClean="0"/>
              <a:t>: National-scale resources and facilities.</a:t>
            </a:r>
          </a:p>
          <a:p>
            <a:pPr lvl="1"/>
            <a:r>
              <a:rPr lang="en-US" u="sng" dirty="0" smtClean="0"/>
              <a:t>PEOPLE</a:t>
            </a:r>
            <a:r>
              <a:rPr lang="en-US" dirty="0" smtClean="0"/>
              <a:t>: Campus Engagement, Education &amp; Training, Extended Collaborative Support Service (ECSS), etc.</a:t>
            </a:r>
          </a:p>
          <a:p>
            <a:r>
              <a:rPr lang="en-US" dirty="0" smtClean="0"/>
              <a:t>XSEDE is </a:t>
            </a:r>
            <a:r>
              <a:rPr lang="en-US" u="sng" dirty="0" smtClean="0"/>
              <a:t>home</a:t>
            </a:r>
            <a:r>
              <a:rPr lang="en-US" dirty="0" smtClean="0"/>
              <a:t> to some of the world’s top CI experts.</a:t>
            </a:r>
          </a:p>
        </p:txBody>
      </p:sp>
    </p:spTree>
    <p:extLst>
      <p:ext uri="{BB962C8B-B14F-4D97-AF65-F5344CB8AC3E}">
        <p14:creationId xmlns:p14="http://schemas.microsoft.com/office/powerpoint/2010/main" val="10720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Leverage XSEDE?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your own research:</a:t>
            </a:r>
          </a:p>
          <a:p>
            <a:pPr lvl="1"/>
            <a:r>
              <a:rPr lang="en-US" dirty="0" smtClean="0"/>
              <a:t>Get an account and an allocation on XSEDE resources.</a:t>
            </a:r>
          </a:p>
          <a:p>
            <a:pPr lvl="2"/>
            <a:r>
              <a:rPr lang="en-US" dirty="0" smtClean="0"/>
              <a:t>Or work with your local Campus Champion to get those.</a:t>
            </a:r>
          </a:p>
          <a:p>
            <a:pPr lvl="1"/>
            <a:r>
              <a:rPr lang="en-US" dirty="0"/>
              <a:t>Attend XSEDE training.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help with your community’s software from ECSS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Run lots of jobs, produce great research outcomes,        win a Nobel Prize!</a:t>
            </a:r>
          </a:p>
          <a:p>
            <a:r>
              <a:rPr lang="en-US" dirty="0" smtClean="0"/>
              <a:t>For your institution:</a:t>
            </a:r>
            <a:endParaRPr lang="en-US" dirty="0"/>
          </a:p>
          <a:p>
            <a:pPr lvl="1"/>
            <a:r>
              <a:rPr lang="en-US" dirty="0" smtClean="0"/>
              <a:t>Become a Campus Champion.</a:t>
            </a:r>
          </a:p>
          <a:p>
            <a:pPr lvl="1"/>
            <a:r>
              <a:rPr lang="en-US" dirty="0" smtClean="0"/>
              <a:t>Become a Service Provider (Level 3 is very gentle).</a:t>
            </a:r>
            <a:endParaRPr lang="en-US" dirty="0"/>
          </a:p>
        </p:txBody>
      </p:sp>
      <p:pic>
        <p:nvPicPr>
          <p:cNvPr id="2050" name="Picture 2" descr="Nob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70" y="4001127"/>
            <a:ext cx="1447800" cy="1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1220" y="4351289"/>
            <a:ext cx="2971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http://nci.org.au/2013/10/10/computational-chemistry-wins-the-nobel/</a:t>
            </a:r>
          </a:p>
        </p:txBody>
      </p:sp>
    </p:spTree>
    <p:extLst>
      <p:ext uri="{BB962C8B-B14F-4D97-AF65-F5344CB8AC3E}">
        <p14:creationId xmlns:p14="http://schemas.microsoft.com/office/powerpoint/2010/main" val="376883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 Scozzafava, Syracuse University, </a:t>
            </a:r>
            <a:r>
              <a:rPr lang="en-US" dirty="0" smtClean="0"/>
              <a:t>                 on </a:t>
            </a:r>
            <a:r>
              <a:rPr lang="en-US" dirty="0"/>
              <a:t>behalf of the Open Science Grid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151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580292"/>
          </a:xfrm>
        </p:spPr>
        <p:txBody>
          <a:bodyPr>
            <a:normAutofit/>
          </a:bodyPr>
          <a:lstStyle/>
          <a:p>
            <a:r>
              <a:rPr lang="en-US" dirty="0" smtClean="0"/>
              <a:t>Syracuse University - Overview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930" y="1700831"/>
            <a:ext cx="303711" cy="3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52613" y="291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248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600" dirty="0"/>
              <a:t>L</a:t>
            </a:r>
            <a:r>
              <a:rPr lang="en-US" sz="2600" dirty="0" smtClean="0"/>
              <a:t>ocated in Syracuse, NY (central upstate New York)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14,000+ undergraduate students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5,000+ graduate students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Faculty: 1,100+ full-time, 90+ part-time, 450+ adjunct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Research: $67+ million awarded for research, teaching and other sponsored programs in 2014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7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9064</TotalTime>
  <Words>1692</Words>
  <Application>Microsoft Office PowerPoint</Application>
  <PresentationFormat>On-screen Show (4:3)</PresentationFormat>
  <Paragraphs>200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Book Antiqua</vt:lpstr>
      <vt:lpstr>Calibri</vt:lpstr>
      <vt:lpstr>Georgia</vt:lpstr>
      <vt:lpstr>Goudy Old Style</vt:lpstr>
      <vt:lpstr>Univers LT Std 55</vt:lpstr>
      <vt:lpstr>1_Office Theme</vt:lpstr>
      <vt:lpstr>Panel: Leveraging National Research Resources</vt:lpstr>
      <vt:lpstr>Introductions</vt:lpstr>
      <vt:lpstr>Henry Neeman, University of Oklahoma,               on behalf of XSEDE </vt:lpstr>
      <vt:lpstr>About Me</vt:lpstr>
      <vt:lpstr>Why Do We Do This?</vt:lpstr>
      <vt:lpstr>What is XSEDE?</vt:lpstr>
      <vt:lpstr>How to Leverage XSEDE?</vt:lpstr>
      <vt:lpstr>Sam Scozzafava, Syracuse University,                  on behalf of the Open Science Grid </vt:lpstr>
      <vt:lpstr>Syracuse University - Overview</vt:lpstr>
      <vt:lpstr>Syracuse University – Research Computing Resources</vt:lpstr>
      <vt:lpstr>Syracuse University – Open Science Grid (OSG)</vt:lpstr>
      <vt:lpstr>Syracuse University – Open Science Grid (OSG)</vt:lpstr>
      <vt:lpstr>Campus Bridging Through Facilitation: The ACI-REF Project  Campus Bridging: Reducing Obstacles on the Path to Big Answers</vt:lpstr>
      <vt:lpstr>Ever Changing ACI Ecosystem</vt:lpstr>
      <vt:lpstr>An Approach</vt:lpstr>
      <vt:lpstr>One Campus’ Experience</vt:lpstr>
      <vt:lpstr>Non-Traditional Impacts</vt:lpstr>
      <vt:lpstr>ACI-REF Formation</vt:lpstr>
      <vt:lpstr>NSF-Funded Project – ACI-REF</vt:lpstr>
      <vt:lpstr>Jason Zurawski   ESnet Science Engagement zurawski@es.net      engage@es.net   </vt:lpstr>
      <vt:lpstr>PowerPoint Presentation</vt:lpstr>
      <vt:lpstr>PowerPoint Presentation</vt:lpstr>
      <vt:lpstr>PowerPoint Presentation</vt:lpstr>
      <vt:lpstr>PowerPoint Presentation</vt:lpstr>
      <vt:lpstr>ESnet Approach to Engagement</vt:lpstr>
      <vt:lpstr>Panel Discussion Questions</vt:lpstr>
      <vt:lpstr>Panel Discussion Questions (sample questions for ESnet)</vt:lpstr>
      <vt:lpstr>Panel Discussion Questions (sample questions for SU and their participation with OSG)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IntelSim</dc:title>
  <dc:creator>Alan Chalker</dc:creator>
  <cp:lastModifiedBy>Jen</cp:lastModifiedBy>
  <cp:revision>230</cp:revision>
  <dcterms:created xsi:type="dcterms:W3CDTF">2013-08-04T04:19:11Z</dcterms:created>
  <dcterms:modified xsi:type="dcterms:W3CDTF">2015-09-29T00:17:01Z</dcterms:modified>
</cp:coreProperties>
</file>