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3" r:id="rId2"/>
    <p:sldId id="314" r:id="rId3"/>
    <p:sldId id="313" r:id="rId4"/>
    <p:sldId id="304" r:id="rId5"/>
    <p:sldId id="309" r:id="rId6"/>
    <p:sldId id="311" r:id="rId7"/>
    <p:sldId id="312" r:id="rId8"/>
    <p:sldId id="310" r:id="rId9"/>
    <p:sldId id="307" r:id="rId10"/>
    <p:sldId id="306" r:id="rId11"/>
    <p:sldId id="31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" initials="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16F"/>
    <a:srgbClr val="616C4B"/>
    <a:srgbClr val="CCCCF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9" autoAdjust="0"/>
    <p:restoredTop sz="86418" autoAdjust="0"/>
  </p:normalViewPr>
  <p:slideViewPr>
    <p:cSldViewPr>
      <p:cViewPr varScale="1">
        <p:scale>
          <a:sx n="54" d="100"/>
          <a:sy n="54" d="100"/>
        </p:scale>
        <p:origin x="115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765D3-01E4-4A4F-A31C-707CA317A842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B677F-4FD8-E54D-BF2C-5B2A661F8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82B7B-123C-4AF9-BC47-835E3AF1767F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4518-663D-4A75-A4E4-BD5C93D92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49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7"/>
            <a:ext cx="9144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3429000"/>
            <a:ext cx="7491542" cy="761576"/>
          </a:xfrm>
        </p:spPr>
        <p:txBody>
          <a:bodyPr/>
          <a:lstStyle>
            <a:lvl1pPr algn="l"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Title Slide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207566"/>
            <a:ext cx="6400800" cy="1358900"/>
          </a:xfrm>
          <a:ln>
            <a:noFill/>
          </a:ln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3333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0" y="6083300"/>
            <a:ext cx="91440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7086600" y="641366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 defTabSz="457200"/>
              <a:t>‹#›</a:t>
            </a:fld>
            <a:endParaRPr lang="en-US" sz="1000" dirty="0" smtClean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pic>
        <p:nvPicPr>
          <p:cNvPr id="10" name="Picture 9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85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7"/>
            <a:ext cx="9144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715703"/>
            <a:ext cx="7772400" cy="1075497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2800" b="0" i="0" u="none" cap="none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section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998543"/>
            <a:ext cx="7772400" cy="673389"/>
          </a:xfrm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000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section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086600" y="63831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 defTabSz="457200"/>
              <a:t>‹#›</a:t>
            </a:fld>
            <a:endParaRPr lang="en-US" sz="1000" dirty="0" smtClean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pic>
        <p:nvPicPr>
          <p:cNvPr id="7" name="Picture 6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2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ln>
            <a:noFill/>
          </a:ln>
        </p:spPr>
        <p:txBody>
          <a:bodyPr>
            <a:noAutofit/>
          </a:bodyPr>
          <a:lstStyle>
            <a:lvl1pPr>
              <a:defRPr b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3906558"/>
          </a:xfrm>
          <a:ln>
            <a:noFill/>
          </a:ln>
        </p:spPr>
        <p:txBody>
          <a:bodyPr wrap="square">
            <a:noAutofit/>
          </a:bodyPr>
          <a:lstStyle>
            <a:lvl1pPr>
              <a:defRPr>
                <a:ln>
                  <a:noFill/>
                </a:ln>
              </a:defRPr>
            </a:lvl1pPr>
            <a:lvl2pPr>
              <a:defRPr>
                <a:ln>
                  <a:noFill/>
                </a:ln>
              </a:defRPr>
            </a:lvl2pPr>
            <a:lvl3pPr>
              <a:defRPr sz="1800">
                <a:ln>
                  <a:noFill/>
                </a:ln>
              </a:defRPr>
            </a:lvl3pPr>
            <a:lvl4pPr>
              <a:defRPr sz="16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</a:lstStyle>
          <a:p>
            <a:pPr lvl="0"/>
            <a:r>
              <a:rPr lang="en-US" dirty="0" smtClean="0"/>
              <a:t>Ideas to share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5" name="Picture 4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9" y="6127478"/>
            <a:ext cx="1266372" cy="7305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b="0">
                <a:ln>
                  <a:noFill/>
                </a:ln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21592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000">
                <a:ln>
                  <a:noFill/>
                </a:ln>
              </a:defRPr>
            </a:lvl2pPr>
            <a:lvl3pPr>
              <a:defRPr sz="1800">
                <a:ln>
                  <a:noFill/>
                </a:ln>
              </a:defRPr>
            </a:lvl3pPr>
            <a:lvl4pPr>
              <a:defRPr sz="16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21593"/>
          </a:xfrm>
          <a:ln>
            <a:noFill/>
          </a:ln>
        </p:spPr>
        <p:txBody>
          <a:bodyPr>
            <a:noAutofit/>
          </a:bodyPr>
          <a:lstStyle>
            <a:lvl1pPr>
              <a:defRPr sz="2400">
                <a:ln>
                  <a:noFill/>
                </a:ln>
              </a:defRPr>
            </a:lvl1pPr>
            <a:lvl2pPr>
              <a:defRPr sz="2000">
                <a:ln>
                  <a:noFill/>
                </a:ln>
              </a:defRPr>
            </a:lvl2pPr>
            <a:lvl3pPr>
              <a:defRPr sz="1800">
                <a:ln>
                  <a:noFill/>
                </a:ln>
              </a:defRPr>
            </a:lvl3pPr>
            <a:lvl4pPr>
              <a:defRPr sz="1600">
                <a:ln>
                  <a:noFill/>
                </a:ln>
              </a:defRPr>
            </a:lvl4pPr>
            <a:lvl5pPr>
              <a:defRPr sz="1600">
                <a:ln>
                  <a:noFill/>
                </a:ln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5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64316"/>
            <a:ext cx="54864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5983" y="612775"/>
            <a:ext cx="5486400" cy="411480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47019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50659" y="6107651"/>
            <a:ext cx="1320941" cy="762000"/>
          </a:xfrm>
          <a:prstGeom prst="rect">
            <a:avLst/>
          </a:prstGeom>
        </p:spPr>
      </p:pic>
      <p:pic>
        <p:nvPicPr>
          <p:cNvPr id="7" name="Picture 6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4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6067777"/>
            <a:ext cx="9144001" cy="790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89422" y="770676"/>
            <a:ext cx="5486400" cy="566738"/>
          </a:xfrm>
          <a:ln>
            <a:noFill/>
          </a:ln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Closing line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9422" y="1703723"/>
            <a:ext cx="5486400" cy="1613170"/>
          </a:xfrm>
          <a:ln>
            <a:noFill/>
          </a:ln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Contact info</a:t>
            </a:r>
          </a:p>
        </p:txBody>
      </p:sp>
      <p:pic>
        <p:nvPicPr>
          <p:cNvPr id="18" name="Picture 17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2162628" y="6155780"/>
            <a:ext cx="1320941" cy="762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16" y="6110514"/>
            <a:ext cx="1150796" cy="762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106704"/>
            <a:ext cx="762000" cy="76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0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Autofit/>
          </a:bodyPr>
          <a:lstStyle>
            <a:lvl1pPr algn="l">
              <a:defRPr sz="2800" b="0" i="0" u="none" cap="none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 descr="logo2011small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t="9981" r="3176" b="5925"/>
          <a:stretch/>
        </p:blipFill>
        <p:spPr>
          <a:xfrm>
            <a:off x="50659" y="6107651"/>
            <a:ext cx="1320941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0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30569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086600" y="63069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000" dirty="0">
                <a:solidFill>
                  <a:srgbClr val="949594"/>
                </a:solidFill>
                <a:latin typeface="Univers LT Std 55"/>
                <a:cs typeface="Univers LT Std 55"/>
              </a:rPr>
              <a:t>Slide </a:t>
            </a:r>
            <a:fld id="{F23DD899-23D4-B74D-81E5-8B38761BD6BE}" type="slidenum">
              <a:rPr lang="en-US" sz="1000" smtClean="0">
                <a:solidFill>
                  <a:srgbClr val="949594"/>
                </a:solidFill>
                <a:latin typeface="Univers LT Std 55"/>
                <a:cs typeface="Univers LT Std 55"/>
              </a:rPr>
              <a:pPr algn="ctr" defTabSz="457200"/>
              <a:t>‹#›</a:t>
            </a:fld>
            <a:endParaRPr lang="en-US" sz="1000" dirty="0" smtClean="0">
              <a:solidFill>
                <a:srgbClr val="949594"/>
              </a:solidFill>
              <a:latin typeface="Univers LT Std 55"/>
              <a:cs typeface="Univers LT Std 55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186266"/>
            <a:ext cx="9144000" cy="5894614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16200000" scaled="0"/>
            <a:tileRect/>
          </a:gradFill>
          <a:effectLst/>
          <a:scene3d>
            <a:camera prst="orthographicFront"/>
            <a:lightRig rig="threePt" dir="t">
              <a:rot lat="0" lon="0" rev="1200000"/>
            </a:lightRig>
          </a:scene3d>
          <a:sp3d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>
            <a:grpSpLocks/>
          </p:cNvGrpSpPr>
          <p:nvPr userDrawn="1"/>
        </p:nvGrpSpPr>
        <p:grpSpPr bwMode="auto">
          <a:xfrm>
            <a:off x="-6350" y="0"/>
            <a:ext cx="9150350" cy="304800"/>
            <a:chOff x="-4" y="0"/>
            <a:chExt cx="5764" cy="864"/>
          </a:xfrm>
          <a:solidFill>
            <a:schemeClr val="tx2">
              <a:lumMod val="75000"/>
            </a:schemeClr>
          </a:solidFill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-4" y="0"/>
              <a:ext cx="5760" cy="8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>
                <a:ea typeface="+mn-ea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grpFill/>
            <a:ln w="28575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8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9" r:id="rId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55051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543800" cy="580292"/>
          </a:xfrm>
        </p:spPr>
        <p:txBody>
          <a:bodyPr>
            <a:normAutofit/>
          </a:bodyPr>
          <a:lstStyle/>
          <a:p>
            <a:r>
              <a:rPr lang="en-US" smtClean="0"/>
              <a:t>Presentation Titles</a:t>
            </a:r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8930" y="1700831"/>
            <a:ext cx="303711" cy="3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52613" y="2913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3906558"/>
          </a:xfrm>
        </p:spPr>
        <p:txBody>
          <a:bodyPr/>
          <a:lstStyle/>
          <a:p>
            <a:r>
              <a:rPr lang="en-US" sz="2800" smtClean="0"/>
              <a:t>Using GENI and DYNES to test new solutions for reliable multicast, large transfers, traffic-engineering, and QoS control: MV, UVA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403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UVA usage of GENI and </a:t>
            </a:r>
            <a:r>
              <a:rPr lang="en-US" smtClean="0"/>
              <a:t>DYNES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70296"/>
              </p:ext>
            </p:extLst>
          </p:nvPr>
        </p:nvGraphicFramePr>
        <p:xfrm>
          <a:off x="304800" y="1524000"/>
          <a:ext cx="84582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371600"/>
                <a:gridCol w="1219200"/>
                <a:gridCol w="16002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Resources used 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Purpose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Positive experiences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Room for improvement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Xiang Ji (xj4hm@virginia.edu)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DYNES</a:t>
                      </a:r>
                    </a:p>
                    <a:p>
                      <a:r>
                        <a:rPr lang="en-US" smtClean="0"/>
                        <a:t>ExoGENI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LDM6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DYNES offers learning opportunity</a:t>
                      </a:r>
                      <a:r>
                        <a:rPr lang="en-US" baseline="0" smtClean="0"/>
                        <a:t> for control-plane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DYNES:</a:t>
                      </a:r>
                      <a:r>
                        <a:rPr lang="en-US" baseline="0" smtClean="0"/>
                        <a:t> setup has many steps requiring emails</a:t>
                      </a:r>
                    </a:p>
                    <a:p>
                      <a:r>
                        <a:rPr lang="en-US" baseline="0" smtClean="0"/>
                        <a:t>GENI: slices going down and not easily renewable</a:t>
                      </a:r>
                    </a:p>
                    <a:p>
                      <a:r>
                        <a:rPr lang="en-US" baseline="0" smtClean="0"/>
                        <a:t>(need same set for repeated runs)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Reza Rahimi (gr5yf@virginia.edu)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InstaGENI Utah DDC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Lagopus</a:t>
                      </a:r>
                      <a:r>
                        <a:rPr lang="en-US" baseline="0" smtClean="0"/>
                        <a:t> for QoS VNF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Appreciates the great access to resources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Prevent</a:t>
                      </a:r>
                      <a:r>
                        <a:rPr lang="en-US" baseline="0" smtClean="0"/>
                        <a:t> accidents (such as reconfiguring address of ssh NIC);</a:t>
                      </a:r>
                    </a:p>
                    <a:p>
                      <a:r>
                        <a:rPr lang="en-US" baseline="0" smtClean="0"/>
                        <a:t>Reboots unsuccessful on multiple attempts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12" descr="logo-rotu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990600" cy="92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7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Very grateful to have such an extensive networking testbed. To say the least, it is an awesome resource and my students and I can provide further details of our usage if the GENI financial planning effort needs it. </a:t>
            </a:r>
          </a:p>
          <a:p>
            <a:r>
              <a:rPr lang="en-US" smtClean="0"/>
              <a:t>After my experience with building a WAN tested called CHEETAH in the mid-2000s, this federated idea and supporting HR to develop all the tools and GUIs for shared usage among (3000!) users is exactly what we should be doing</a:t>
            </a:r>
          </a:p>
          <a:p>
            <a:r>
              <a:rPr lang="en-US" smtClean="0"/>
              <a:t>CC-NIE Science DMZ PIs - please join us in DYNES - more room for control-plane experimentation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University of Virginia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/>
          <a:lstStyle/>
          <a:p>
            <a:r>
              <a:rPr lang="en-US" sz="2000" smtClean="0"/>
              <a:t>Malathi Veeraghavan (MV), CC-NIE project PI</a:t>
            </a:r>
          </a:p>
          <a:p>
            <a:r>
              <a:rPr lang="en-US" sz="2000" smtClean="0"/>
              <a:t>Graduate students: Fatma Al-Ali, Shuoshuo (Shawn) Chen, Xiang Ji, Sourav Maji, Fabrice Mizero, Reza Rahimi, Xiaoyu (Sherry) Wang</a:t>
            </a:r>
            <a:endParaRPr lang="en-US" sz="2000"/>
          </a:p>
        </p:txBody>
      </p:sp>
      <p:sp>
        <p:nvSpPr>
          <p:cNvPr id="4" name="Rectangle 3"/>
          <p:cNvSpPr/>
          <p:nvPr/>
        </p:nvSpPr>
        <p:spPr>
          <a:xfrm>
            <a:off x="551543" y="2819400"/>
            <a:ext cx="815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CC-NIE project collaborators: Steve Emmerson, (UCAR), </a:t>
            </a:r>
            <a:r>
              <a:rPr lang="en-US">
                <a:solidFill>
                  <a:schemeClr val="tx2"/>
                </a:solidFill>
              </a:rPr>
              <a:t>Ivan </a:t>
            </a:r>
            <a:r>
              <a:rPr lang="en-US" smtClean="0">
                <a:solidFill>
                  <a:schemeClr val="tx2"/>
                </a:solidFill>
              </a:rPr>
              <a:t>Seskar, Steve Decker, Joe Slezak </a:t>
            </a:r>
            <a:r>
              <a:rPr lang="en-US">
                <a:solidFill>
                  <a:schemeClr val="tx2"/>
                </a:solidFill>
              </a:rPr>
              <a:t>(Rutgers U</a:t>
            </a:r>
            <a:r>
              <a:rPr lang="en-US" smtClean="0">
                <a:solidFill>
                  <a:schemeClr val="tx2"/>
                </a:solidFill>
              </a:rPr>
              <a:t>), Jerrold Robaidek and Dale Carder (U. Wisc)</a:t>
            </a:r>
          </a:p>
          <a:p>
            <a:pPr>
              <a:defRPr/>
            </a:pPr>
            <a:endParaRPr lang="en-US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mtClean="0">
                <a:solidFill>
                  <a:schemeClr val="tx2"/>
                </a:solidFill>
              </a:rPr>
              <a:t>DYNES: Brian Cashman, Eric Boyd (Internet2), A</a:t>
            </a:r>
            <a:r>
              <a:rPr lang="en-US">
                <a:solidFill>
                  <a:schemeClr val="tx2"/>
                </a:solidFill>
              </a:rPr>
              <a:t>. J. </a:t>
            </a:r>
            <a:r>
              <a:rPr lang="en-US" smtClean="0">
                <a:solidFill>
                  <a:schemeClr val="tx2"/>
                </a:solidFill>
              </a:rPr>
              <a:t>Ragusa, Luke </a:t>
            </a:r>
            <a:r>
              <a:rPr lang="en-US">
                <a:solidFill>
                  <a:schemeClr val="tx2"/>
                </a:solidFill>
              </a:rPr>
              <a:t>Fowler (IU), Chin Guok (ESnet), T. </a:t>
            </a:r>
            <a:r>
              <a:rPr lang="en-US" smtClean="0">
                <a:solidFill>
                  <a:schemeClr val="tx2"/>
                </a:solidFill>
              </a:rPr>
              <a:t>Lehman, X</a:t>
            </a:r>
            <a:r>
              <a:rPr lang="en-US">
                <a:solidFill>
                  <a:schemeClr val="tx2"/>
                </a:solidFill>
              </a:rPr>
              <a:t>. Yang (</a:t>
            </a:r>
            <a:r>
              <a:rPr lang="en-US" smtClean="0">
                <a:solidFill>
                  <a:schemeClr val="tx2"/>
                </a:solidFill>
              </a:rPr>
              <a:t>MAX), Ezra </a:t>
            </a:r>
            <a:r>
              <a:rPr lang="en-US">
                <a:solidFill>
                  <a:schemeClr val="tx2"/>
                </a:solidFill>
              </a:rPr>
              <a:t>Kissel (Indiana U), </a:t>
            </a:r>
            <a:r>
              <a:rPr lang="en-US" smtClean="0">
                <a:solidFill>
                  <a:schemeClr val="tx2"/>
                </a:solidFill>
              </a:rPr>
              <a:t>R</a:t>
            </a:r>
            <a:r>
              <a:rPr lang="en-US">
                <a:solidFill>
                  <a:schemeClr val="tx2"/>
                </a:solidFill>
              </a:rPr>
              <a:t>. D. Russell and P. MacArthur (U. New Hampshire), Conan Moore (U.Colorado), and Ryan Harden (U. Chicago), Ron Withers (U. Virginia), John Lawson (MARIA), </a:t>
            </a:r>
            <a:r>
              <a:rPr lang="en-US" smtClean="0">
                <a:solidFill>
                  <a:schemeClr val="tx2"/>
                </a:solidFill>
              </a:rPr>
              <a:t>GRNOC</a:t>
            </a:r>
            <a:r>
              <a:rPr lang="en-US">
                <a:solidFill>
                  <a:schemeClr val="tx2"/>
                </a:solidFill>
              </a:rPr>
              <a:t>, and several regional REN providers for their support.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Thanks to NSF for </a:t>
            </a:r>
            <a:r>
              <a:rPr lang="en-US" smtClean="0"/>
              <a:t>CC-NIE grant ACI-1340910</a:t>
            </a:r>
            <a:endParaRPr lang="en-US"/>
          </a:p>
        </p:txBody>
      </p:sp>
      <p:pic>
        <p:nvPicPr>
          <p:cNvPr id="5" name="Picture 12" descr="logo-rotu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39147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8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projects that use GENI and DYNES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Reliable </a:t>
            </a:r>
            <a:r>
              <a:rPr lang="en-US"/>
              <a:t>multicast of filestreams </a:t>
            </a:r>
          </a:p>
          <a:p>
            <a:pPr lvl="1"/>
            <a:r>
              <a:rPr lang="en-US" sz="2400" smtClean="0"/>
              <a:t>real-time weather data dissemination</a:t>
            </a:r>
          </a:p>
          <a:p>
            <a:r>
              <a:rPr lang="en-US" smtClean="0"/>
              <a:t>Large </a:t>
            </a:r>
            <a:r>
              <a:rPr lang="en-US"/>
              <a:t>dataset transfers on rate-guaranteed </a:t>
            </a:r>
            <a:r>
              <a:rPr lang="en-US" smtClean="0"/>
              <a:t>VLANs</a:t>
            </a:r>
          </a:p>
          <a:p>
            <a:pPr lvl="1"/>
            <a:r>
              <a:rPr lang="en-US" sz="2400" smtClean="0"/>
              <a:t>campus to campus</a:t>
            </a:r>
          </a:p>
          <a:p>
            <a:pPr lvl="1"/>
            <a:r>
              <a:rPr lang="en-US" sz="2400" smtClean="0"/>
              <a:t>supercomputing center to campuses</a:t>
            </a:r>
          </a:p>
          <a:p>
            <a:r>
              <a:rPr lang="en-US"/>
              <a:t>Traffic </a:t>
            </a:r>
            <a:r>
              <a:rPr lang="en-US" smtClean="0"/>
              <a:t>engineering</a:t>
            </a:r>
          </a:p>
          <a:p>
            <a:pPr lvl="1"/>
            <a:r>
              <a:rPr lang="en-US" smtClean="0"/>
              <a:t>hybrid networking: best-effort and circuits/virtual circuits</a:t>
            </a:r>
          </a:p>
          <a:p>
            <a:r>
              <a:rPr lang="en-US" smtClean="0"/>
              <a:t>VNF </a:t>
            </a:r>
            <a:r>
              <a:rPr lang="en-US"/>
              <a:t>for QoS mechanisms using Lagopus and </a:t>
            </a:r>
            <a:r>
              <a:rPr lang="en-US" smtClean="0"/>
              <a:t>OVS</a:t>
            </a:r>
          </a:p>
          <a:p>
            <a:pPr lvl="1"/>
            <a:r>
              <a:rPr lang="en-US" smtClean="0"/>
              <a:t>policing and weighted fair queueing/scheduling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project: Reliable multicast of filestreams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799"/>
          </a:xfrm>
        </p:spPr>
        <p:txBody>
          <a:bodyPr/>
          <a:lstStyle/>
          <a:p>
            <a:r>
              <a:rPr lang="en-US" sz="2000" smtClean="0"/>
              <a:t>Problem addressed: Current solution (LDM6) uses application-layer multicast to distribute real-time weather data from UCAR to 260 institutions</a:t>
            </a:r>
          </a:p>
          <a:p>
            <a:pPr lvl="1"/>
            <a:r>
              <a:rPr lang="en-US" sz="2000" smtClean="0"/>
              <a:t>UCAR </a:t>
            </a:r>
            <a:r>
              <a:rPr lang="en-US" sz="2000"/>
              <a:t>receives 11 GB/hr, but sends out 600 GB/hr</a:t>
            </a:r>
            <a:endParaRPr lang="en-US" sz="2000" smtClean="0"/>
          </a:p>
          <a:p>
            <a:r>
              <a:rPr lang="en-US" sz="2000" smtClean="0"/>
              <a:t>Solution: </a:t>
            </a:r>
          </a:p>
          <a:p>
            <a:pPr lvl="1"/>
            <a:r>
              <a:rPr lang="en-US" sz="2000" smtClean="0"/>
              <a:t>Use UVA's reliable file multicast transport protocol (FMTP)</a:t>
            </a:r>
          </a:p>
          <a:p>
            <a:pPr lvl="1"/>
            <a:r>
              <a:rPr lang="en-US" sz="2000" smtClean="0"/>
              <a:t>Designed to run on top of OpenFlow Multicast </a:t>
            </a:r>
          </a:p>
          <a:p>
            <a:pPr lvl="1"/>
            <a:r>
              <a:rPr lang="en-US" sz="2000" smtClean="0"/>
              <a:t>LDM7 implemented: FTMP + LDM6</a:t>
            </a:r>
          </a:p>
          <a:p>
            <a:pPr lvl="1"/>
            <a:r>
              <a:rPr lang="en-US" sz="2000" smtClean="0"/>
              <a:t>LDM7 should save compute and link capacity</a:t>
            </a:r>
          </a:p>
          <a:p>
            <a:r>
              <a:rPr lang="en-US" sz="2000" smtClean="0"/>
              <a:t>Evaluation: using upto 80 VMs distributed across ExoGENI racks with 100 Mbps L2 multipoint topology to compare LDM6 and LDM7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247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project: Large dataset transfers on rate-guaranteed VLANs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/>
          <a:lstStyle/>
          <a:p>
            <a:r>
              <a:rPr lang="en-US" sz="2000" smtClean="0"/>
              <a:t>Problem addressed: even a small packet loss rate affects throughput of file transfers across high-speed WAN paths (large-RTT paths)</a:t>
            </a:r>
          </a:p>
          <a:p>
            <a:pPr lvl="1"/>
            <a:r>
              <a:rPr lang="en-US" sz="2000" smtClean="0"/>
              <a:t>Cause: Without resource reservation, TCP sender has to dynamically estimate available bandwidth causing increases and decreases in rate</a:t>
            </a:r>
          </a:p>
          <a:p>
            <a:r>
              <a:rPr lang="en-US" sz="2000" smtClean="0"/>
              <a:t>Solution: Reserve resources on path; send at fixed rate</a:t>
            </a:r>
          </a:p>
          <a:p>
            <a:r>
              <a:rPr lang="en-US" sz="2000" smtClean="0"/>
              <a:t>Engineering:</a:t>
            </a:r>
          </a:p>
          <a:p>
            <a:pPr lvl="1"/>
            <a:r>
              <a:rPr lang="en-US" sz="2000" smtClean="0"/>
              <a:t>Circuit TCP (TCP with congestion control disabled)</a:t>
            </a:r>
          </a:p>
          <a:p>
            <a:pPr lvl="1"/>
            <a:r>
              <a:rPr lang="en-US" sz="2000" smtClean="0"/>
              <a:t>Linux traffic control (tc) to rate shape sending to match reserved path rate: Token Bucket Filter (TBF) vs Hierarchical Token Bucket (HTB)</a:t>
            </a:r>
          </a:p>
          <a:p>
            <a:pPr lvl="1"/>
            <a:r>
              <a:rPr lang="en-US" sz="2000" smtClean="0"/>
              <a:t>IEEE/ACM NDM Workshop 2015 (in conjunction with SC2015)</a:t>
            </a:r>
          </a:p>
        </p:txBody>
      </p:sp>
    </p:spTree>
    <p:extLst>
      <p:ext uri="{BB962C8B-B14F-4D97-AF65-F5344CB8AC3E}">
        <p14:creationId xmlns:p14="http://schemas.microsoft.com/office/powerpoint/2010/main" val="32490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project: Traffic engineering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 addressed: Large, high-rate (alpha) flows fill up router buffers and add packet delays for real-time flows</a:t>
            </a:r>
          </a:p>
          <a:p>
            <a:r>
              <a:rPr lang="en-US" smtClean="0"/>
              <a:t>Solution:</a:t>
            </a:r>
          </a:p>
          <a:p>
            <a:pPr lvl="1"/>
            <a:r>
              <a:rPr lang="en-US" smtClean="0"/>
              <a:t>Identify alpha flows from packet traffic within a network, and redirect to a separate queue on rate-guaranteed path</a:t>
            </a:r>
          </a:p>
          <a:p>
            <a:r>
              <a:rPr lang="en-US" smtClean="0"/>
              <a:t>Evaluation:</a:t>
            </a:r>
          </a:p>
          <a:p>
            <a:pPr lvl="1"/>
            <a:r>
              <a:rPr lang="en-US" smtClean="0"/>
              <a:t>Use OVS and Lagopus; leverage Linux tc and DPDK QoS</a:t>
            </a:r>
          </a:p>
          <a:p>
            <a:pPr lvl="1"/>
            <a:r>
              <a:rPr lang="en-US" smtClean="0"/>
              <a:t>Replay </a:t>
            </a:r>
            <a:r>
              <a:rPr lang="en-US"/>
              <a:t>CAIDA traces, Skype traces, and </a:t>
            </a:r>
            <a:r>
              <a:rPr lang="en-US" smtClean="0"/>
              <a:t>iperf3 alpha flows</a:t>
            </a:r>
          </a:p>
          <a:p>
            <a:pPr lvl="1"/>
            <a:r>
              <a:rPr lang="en-US" smtClean="0"/>
              <a:t>Does performance improve for real-time flows?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project: VNF for QoS mechanisms using Lagopus and OVS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3906558"/>
          </a:xfrm>
        </p:spPr>
        <p:txBody>
          <a:bodyPr/>
          <a:lstStyle/>
          <a:p>
            <a:r>
              <a:rPr lang="en-US" smtClean="0"/>
              <a:t>Problem addressed: At what scale can the data-plane networking functions of traffic policing and weighted fair queueing/scheduling be handled in software?</a:t>
            </a:r>
          </a:p>
          <a:p>
            <a:r>
              <a:rPr lang="en-US" smtClean="0"/>
              <a:t>Solution: </a:t>
            </a:r>
          </a:p>
          <a:p>
            <a:pPr lvl="1"/>
            <a:r>
              <a:rPr lang="en-US" smtClean="0"/>
              <a:t>Use OVS and Lagopus software to emulate switches</a:t>
            </a:r>
          </a:p>
          <a:p>
            <a:pPr lvl="1"/>
            <a:r>
              <a:rPr lang="en-US" smtClean="0"/>
              <a:t>Leverage Linux tc and Lagopus DPDK QoS functions</a:t>
            </a:r>
          </a:p>
          <a:p>
            <a:r>
              <a:rPr lang="en-US" smtClean="0"/>
              <a:t>Evaluation:</a:t>
            </a:r>
          </a:p>
          <a:p>
            <a:pPr lvl="1"/>
            <a:r>
              <a:rPr lang="en-US" smtClean="0"/>
              <a:t>Use GENI VMs to create large numbers of flows with applications or CAIDA trace replay, and run Lagopus/OVS</a:t>
            </a:r>
          </a:p>
          <a:p>
            <a:pPr lvl="1"/>
            <a:r>
              <a:rPr lang="en-US" smtClean="0"/>
              <a:t>What is the max. number of queues that can be supported?</a:t>
            </a:r>
          </a:p>
        </p:txBody>
      </p:sp>
    </p:spTree>
    <p:extLst>
      <p:ext uri="{BB962C8B-B14F-4D97-AF65-F5344CB8AC3E}">
        <p14:creationId xmlns:p14="http://schemas.microsoft.com/office/powerpoint/2010/main" val="37012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Network System (DYNES)</a:t>
            </a:r>
            <a:endParaRPr lang="en-US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815964" y="1089025"/>
            <a:ext cx="7857388" cy="4879975"/>
            <a:chOff x="313" y="745"/>
            <a:chExt cx="5062" cy="3074"/>
          </a:xfrm>
        </p:grpSpPr>
        <p:sp>
          <p:nvSpPr>
            <p:cNvPr id="6" name="Freeform 3"/>
            <p:cNvSpPr>
              <a:spLocks/>
            </p:cNvSpPr>
            <p:nvPr/>
          </p:nvSpPr>
          <p:spPr bwMode="auto">
            <a:xfrm>
              <a:off x="5001" y="745"/>
              <a:ext cx="374" cy="572"/>
            </a:xfrm>
            <a:custGeom>
              <a:avLst/>
              <a:gdLst>
                <a:gd name="T0" fmla="*/ 87 w 374"/>
                <a:gd name="T1" fmla="*/ 18 h 572"/>
                <a:gd name="T2" fmla="*/ 32 w 374"/>
                <a:gd name="T3" fmla="*/ 123 h 572"/>
                <a:gd name="T4" fmla="*/ 59 w 374"/>
                <a:gd name="T5" fmla="*/ 162 h 572"/>
                <a:gd name="T6" fmla="*/ 32 w 374"/>
                <a:gd name="T7" fmla="*/ 210 h 572"/>
                <a:gd name="T8" fmla="*/ 48 w 374"/>
                <a:gd name="T9" fmla="*/ 226 h 572"/>
                <a:gd name="T10" fmla="*/ 37 w 374"/>
                <a:gd name="T11" fmla="*/ 258 h 572"/>
                <a:gd name="T12" fmla="*/ 37 w 374"/>
                <a:gd name="T13" fmla="*/ 311 h 572"/>
                <a:gd name="T14" fmla="*/ 0 w 374"/>
                <a:gd name="T15" fmla="*/ 331 h 572"/>
                <a:gd name="T16" fmla="*/ 14 w 374"/>
                <a:gd name="T17" fmla="*/ 347 h 572"/>
                <a:gd name="T18" fmla="*/ 92 w 374"/>
                <a:gd name="T19" fmla="*/ 546 h 572"/>
                <a:gd name="T20" fmla="*/ 155 w 374"/>
                <a:gd name="T21" fmla="*/ 571 h 572"/>
                <a:gd name="T22" fmla="*/ 151 w 374"/>
                <a:gd name="T23" fmla="*/ 530 h 572"/>
                <a:gd name="T24" fmla="*/ 181 w 374"/>
                <a:gd name="T25" fmla="*/ 498 h 572"/>
                <a:gd name="T26" fmla="*/ 171 w 374"/>
                <a:gd name="T27" fmla="*/ 464 h 572"/>
                <a:gd name="T28" fmla="*/ 247 w 374"/>
                <a:gd name="T29" fmla="*/ 423 h 572"/>
                <a:gd name="T30" fmla="*/ 250 w 374"/>
                <a:gd name="T31" fmla="*/ 368 h 572"/>
                <a:gd name="T32" fmla="*/ 295 w 374"/>
                <a:gd name="T33" fmla="*/ 365 h 572"/>
                <a:gd name="T34" fmla="*/ 330 w 374"/>
                <a:gd name="T35" fmla="*/ 322 h 572"/>
                <a:gd name="T36" fmla="*/ 373 w 374"/>
                <a:gd name="T37" fmla="*/ 294 h 572"/>
                <a:gd name="T38" fmla="*/ 373 w 374"/>
                <a:gd name="T39" fmla="*/ 258 h 572"/>
                <a:gd name="T40" fmla="*/ 314 w 374"/>
                <a:gd name="T41" fmla="*/ 247 h 572"/>
                <a:gd name="T42" fmla="*/ 304 w 374"/>
                <a:gd name="T43" fmla="*/ 208 h 572"/>
                <a:gd name="T44" fmla="*/ 245 w 374"/>
                <a:gd name="T45" fmla="*/ 203 h 572"/>
                <a:gd name="T46" fmla="*/ 197 w 374"/>
                <a:gd name="T47" fmla="*/ 34 h 572"/>
                <a:gd name="T48" fmla="*/ 176 w 374"/>
                <a:gd name="T49" fmla="*/ 0 h 572"/>
                <a:gd name="T50" fmla="*/ 117 w 374"/>
                <a:gd name="T51" fmla="*/ 14 h 572"/>
                <a:gd name="T52" fmla="*/ 107 w 374"/>
                <a:gd name="T53" fmla="*/ 30 h 572"/>
                <a:gd name="T54" fmla="*/ 87 w 374"/>
                <a:gd name="T55" fmla="*/ 18 h 5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74"/>
                <a:gd name="T85" fmla="*/ 0 h 572"/>
                <a:gd name="T86" fmla="*/ 374 w 374"/>
                <a:gd name="T87" fmla="*/ 572 h 57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74" h="572">
                  <a:moveTo>
                    <a:pt x="87" y="18"/>
                  </a:moveTo>
                  <a:lnTo>
                    <a:pt x="32" y="123"/>
                  </a:lnTo>
                  <a:lnTo>
                    <a:pt x="59" y="162"/>
                  </a:lnTo>
                  <a:lnTo>
                    <a:pt x="32" y="210"/>
                  </a:lnTo>
                  <a:lnTo>
                    <a:pt x="48" y="226"/>
                  </a:lnTo>
                  <a:lnTo>
                    <a:pt x="37" y="258"/>
                  </a:lnTo>
                  <a:lnTo>
                    <a:pt x="37" y="311"/>
                  </a:lnTo>
                  <a:lnTo>
                    <a:pt x="0" y="331"/>
                  </a:lnTo>
                  <a:lnTo>
                    <a:pt x="14" y="347"/>
                  </a:lnTo>
                  <a:lnTo>
                    <a:pt x="92" y="546"/>
                  </a:lnTo>
                  <a:lnTo>
                    <a:pt x="155" y="571"/>
                  </a:lnTo>
                  <a:lnTo>
                    <a:pt x="151" y="530"/>
                  </a:lnTo>
                  <a:lnTo>
                    <a:pt x="181" y="498"/>
                  </a:lnTo>
                  <a:lnTo>
                    <a:pt x="171" y="464"/>
                  </a:lnTo>
                  <a:lnTo>
                    <a:pt x="247" y="423"/>
                  </a:lnTo>
                  <a:lnTo>
                    <a:pt x="250" y="368"/>
                  </a:lnTo>
                  <a:lnTo>
                    <a:pt x="295" y="365"/>
                  </a:lnTo>
                  <a:lnTo>
                    <a:pt x="330" y="322"/>
                  </a:lnTo>
                  <a:lnTo>
                    <a:pt x="373" y="294"/>
                  </a:lnTo>
                  <a:lnTo>
                    <a:pt x="373" y="258"/>
                  </a:lnTo>
                  <a:lnTo>
                    <a:pt x="314" y="247"/>
                  </a:lnTo>
                  <a:lnTo>
                    <a:pt x="304" y="208"/>
                  </a:lnTo>
                  <a:lnTo>
                    <a:pt x="245" y="203"/>
                  </a:lnTo>
                  <a:lnTo>
                    <a:pt x="197" y="34"/>
                  </a:lnTo>
                  <a:lnTo>
                    <a:pt x="176" y="0"/>
                  </a:lnTo>
                  <a:lnTo>
                    <a:pt x="117" y="14"/>
                  </a:lnTo>
                  <a:lnTo>
                    <a:pt x="107" y="30"/>
                  </a:lnTo>
                  <a:lnTo>
                    <a:pt x="87" y="18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4445" y="1872"/>
              <a:ext cx="481" cy="199"/>
            </a:xfrm>
            <a:custGeom>
              <a:avLst/>
              <a:gdLst>
                <a:gd name="T0" fmla="*/ 0 w 481"/>
                <a:gd name="T1" fmla="*/ 68 h 199"/>
                <a:gd name="T2" fmla="*/ 357 w 481"/>
                <a:gd name="T3" fmla="*/ 0 h 199"/>
                <a:gd name="T4" fmla="*/ 416 w 481"/>
                <a:gd name="T5" fmla="*/ 136 h 199"/>
                <a:gd name="T6" fmla="*/ 478 w 481"/>
                <a:gd name="T7" fmla="*/ 121 h 199"/>
                <a:gd name="T8" fmla="*/ 480 w 481"/>
                <a:gd name="T9" fmla="*/ 189 h 199"/>
                <a:gd name="T10" fmla="*/ 430 w 481"/>
                <a:gd name="T11" fmla="*/ 198 h 199"/>
                <a:gd name="T12" fmla="*/ 386 w 481"/>
                <a:gd name="T13" fmla="*/ 153 h 199"/>
                <a:gd name="T14" fmla="*/ 357 w 481"/>
                <a:gd name="T15" fmla="*/ 100 h 199"/>
                <a:gd name="T16" fmla="*/ 352 w 481"/>
                <a:gd name="T17" fmla="*/ 25 h 199"/>
                <a:gd name="T18" fmla="*/ 331 w 481"/>
                <a:gd name="T19" fmla="*/ 62 h 199"/>
                <a:gd name="T20" fmla="*/ 356 w 481"/>
                <a:gd name="T21" fmla="*/ 175 h 199"/>
                <a:gd name="T22" fmla="*/ 251 w 481"/>
                <a:gd name="T23" fmla="*/ 191 h 199"/>
                <a:gd name="T24" fmla="*/ 247 w 481"/>
                <a:gd name="T25" fmla="*/ 109 h 199"/>
                <a:gd name="T26" fmla="*/ 183 w 481"/>
                <a:gd name="T27" fmla="*/ 73 h 199"/>
                <a:gd name="T28" fmla="*/ 128 w 481"/>
                <a:gd name="T29" fmla="*/ 64 h 199"/>
                <a:gd name="T30" fmla="*/ 14 w 481"/>
                <a:gd name="T31" fmla="*/ 121 h 199"/>
                <a:gd name="T32" fmla="*/ 0 w 481"/>
                <a:gd name="T33" fmla="*/ 68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1"/>
                <a:gd name="T52" fmla="*/ 0 h 199"/>
                <a:gd name="T53" fmla="*/ 481 w 481"/>
                <a:gd name="T54" fmla="*/ 199 h 19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1" h="199">
                  <a:moveTo>
                    <a:pt x="0" y="68"/>
                  </a:moveTo>
                  <a:lnTo>
                    <a:pt x="357" y="0"/>
                  </a:lnTo>
                  <a:lnTo>
                    <a:pt x="416" y="136"/>
                  </a:lnTo>
                  <a:lnTo>
                    <a:pt x="478" y="121"/>
                  </a:lnTo>
                  <a:lnTo>
                    <a:pt x="480" y="189"/>
                  </a:lnTo>
                  <a:lnTo>
                    <a:pt x="430" y="198"/>
                  </a:lnTo>
                  <a:lnTo>
                    <a:pt x="386" y="153"/>
                  </a:lnTo>
                  <a:lnTo>
                    <a:pt x="357" y="100"/>
                  </a:lnTo>
                  <a:lnTo>
                    <a:pt x="352" y="25"/>
                  </a:lnTo>
                  <a:lnTo>
                    <a:pt x="331" y="62"/>
                  </a:lnTo>
                  <a:lnTo>
                    <a:pt x="356" y="175"/>
                  </a:lnTo>
                  <a:lnTo>
                    <a:pt x="251" y="191"/>
                  </a:lnTo>
                  <a:lnTo>
                    <a:pt x="247" y="109"/>
                  </a:lnTo>
                  <a:lnTo>
                    <a:pt x="183" y="73"/>
                  </a:lnTo>
                  <a:lnTo>
                    <a:pt x="128" y="64"/>
                  </a:lnTo>
                  <a:lnTo>
                    <a:pt x="14" y="121"/>
                  </a:lnTo>
                  <a:lnTo>
                    <a:pt x="0" y="68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526" y="788"/>
              <a:ext cx="635" cy="465"/>
            </a:xfrm>
            <a:custGeom>
              <a:avLst/>
              <a:gdLst>
                <a:gd name="T0" fmla="*/ 160 w 635"/>
                <a:gd name="T1" fmla="*/ 0 h 465"/>
                <a:gd name="T2" fmla="*/ 290 w 635"/>
                <a:gd name="T3" fmla="*/ 36 h 465"/>
                <a:gd name="T4" fmla="*/ 390 w 635"/>
                <a:gd name="T5" fmla="*/ 59 h 465"/>
                <a:gd name="T6" fmla="*/ 438 w 635"/>
                <a:gd name="T7" fmla="*/ 69 h 465"/>
                <a:gd name="T8" fmla="*/ 488 w 635"/>
                <a:gd name="T9" fmla="*/ 76 h 465"/>
                <a:gd name="T10" fmla="*/ 554 w 635"/>
                <a:gd name="T11" fmla="*/ 89 h 465"/>
                <a:gd name="T12" fmla="*/ 634 w 635"/>
                <a:gd name="T13" fmla="*/ 103 h 465"/>
                <a:gd name="T14" fmla="*/ 582 w 635"/>
                <a:gd name="T15" fmla="*/ 464 h 465"/>
                <a:gd name="T16" fmla="*/ 337 w 635"/>
                <a:gd name="T17" fmla="*/ 412 h 465"/>
                <a:gd name="T18" fmla="*/ 303 w 635"/>
                <a:gd name="T19" fmla="*/ 436 h 465"/>
                <a:gd name="T20" fmla="*/ 258 w 635"/>
                <a:gd name="T21" fmla="*/ 400 h 465"/>
                <a:gd name="T22" fmla="*/ 219 w 635"/>
                <a:gd name="T23" fmla="*/ 436 h 465"/>
                <a:gd name="T24" fmla="*/ 183 w 635"/>
                <a:gd name="T25" fmla="*/ 405 h 465"/>
                <a:gd name="T26" fmla="*/ 82 w 635"/>
                <a:gd name="T27" fmla="*/ 400 h 465"/>
                <a:gd name="T28" fmla="*/ 96 w 635"/>
                <a:gd name="T29" fmla="*/ 341 h 465"/>
                <a:gd name="T30" fmla="*/ 23 w 635"/>
                <a:gd name="T31" fmla="*/ 336 h 465"/>
                <a:gd name="T32" fmla="*/ 16 w 635"/>
                <a:gd name="T33" fmla="*/ 302 h 465"/>
                <a:gd name="T34" fmla="*/ 30 w 635"/>
                <a:gd name="T35" fmla="*/ 267 h 465"/>
                <a:gd name="T36" fmla="*/ 12 w 635"/>
                <a:gd name="T37" fmla="*/ 235 h 465"/>
                <a:gd name="T38" fmla="*/ 14 w 635"/>
                <a:gd name="T39" fmla="*/ 144 h 465"/>
                <a:gd name="T40" fmla="*/ 0 w 635"/>
                <a:gd name="T41" fmla="*/ 75 h 465"/>
                <a:gd name="T42" fmla="*/ 9 w 635"/>
                <a:gd name="T43" fmla="*/ 48 h 465"/>
                <a:gd name="T44" fmla="*/ 41 w 635"/>
                <a:gd name="T45" fmla="*/ 59 h 465"/>
                <a:gd name="T46" fmla="*/ 75 w 635"/>
                <a:gd name="T47" fmla="*/ 100 h 465"/>
                <a:gd name="T48" fmla="*/ 137 w 635"/>
                <a:gd name="T49" fmla="*/ 108 h 465"/>
                <a:gd name="T50" fmla="*/ 153 w 635"/>
                <a:gd name="T51" fmla="*/ 142 h 465"/>
                <a:gd name="T52" fmla="*/ 123 w 635"/>
                <a:gd name="T53" fmla="*/ 142 h 465"/>
                <a:gd name="T54" fmla="*/ 119 w 635"/>
                <a:gd name="T55" fmla="*/ 171 h 465"/>
                <a:gd name="T56" fmla="*/ 137 w 635"/>
                <a:gd name="T57" fmla="*/ 174 h 465"/>
                <a:gd name="T58" fmla="*/ 144 w 635"/>
                <a:gd name="T59" fmla="*/ 203 h 465"/>
                <a:gd name="T60" fmla="*/ 107 w 635"/>
                <a:gd name="T61" fmla="*/ 224 h 465"/>
                <a:gd name="T62" fmla="*/ 107 w 635"/>
                <a:gd name="T63" fmla="*/ 244 h 465"/>
                <a:gd name="T64" fmla="*/ 150 w 635"/>
                <a:gd name="T65" fmla="*/ 244 h 465"/>
                <a:gd name="T66" fmla="*/ 160 w 635"/>
                <a:gd name="T67" fmla="*/ 194 h 465"/>
                <a:gd name="T68" fmla="*/ 192 w 635"/>
                <a:gd name="T69" fmla="*/ 164 h 465"/>
                <a:gd name="T70" fmla="*/ 153 w 635"/>
                <a:gd name="T71" fmla="*/ 85 h 465"/>
                <a:gd name="T72" fmla="*/ 178 w 635"/>
                <a:gd name="T73" fmla="*/ 60 h 465"/>
                <a:gd name="T74" fmla="*/ 160 w 635"/>
                <a:gd name="T75" fmla="*/ 0 h 46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35"/>
                <a:gd name="T115" fmla="*/ 0 h 465"/>
                <a:gd name="T116" fmla="*/ 635 w 635"/>
                <a:gd name="T117" fmla="*/ 465 h 46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35" h="465">
                  <a:moveTo>
                    <a:pt x="160" y="0"/>
                  </a:moveTo>
                  <a:lnTo>
                    <a:pt x="290" y="36"/>
                  </a:lnTo>
                  <a:lnTo>
                    <a:pt x="390" y="59"/>
                  </a:lnTo>
                  <a:lnTo>
                    <a:pt x="438" y="69"/>
                  </a:lnTo>
                  <a:lnTo>
                    <a:pt x="488" y="76"/>
                  </a:lnTo>
                  <a:lnTo>
                    <a:pt x="554" y="89"/>
                  </a:lnTo>
                  <a:lnTo>
                    <a:pt x="634" y="103"/>
                  </a:lnTo>
                  <a:lnTo>
                    <a:pt x="582" y="464"/>
                  </a:lnTo>
                  <a:lnTo>
                    <a:pt x="337" y="412"/>
                  </a:lnTo>
                  <a:lnTo>
                    <a:pt x="303" y="436"/>
                  </a:lnTo>
                  <a:lnTo>
                    <a:pt x="258" y="400"/>
                  </a:lnTo>
                  <a:lnTo>
                    <a:pt x="219" y="436"/>
                  </a:lnTo>
                  <a:lnTo>
                    <a:pt x="183" y="405"/>
                  </a:lnTo>
                  <a:lnTo>
                    <a:pt x="82" y="400"/>
                  </a:lnTo>
                  <a:lnTo>
                    <a:pt x="96" y="341"/>
                  </a:lnTo>
                  <a:lnTo>
                    <a:pt x="23" y="336"/>
                  </a:lnTo>
                  <a:lnTo>
                    <a:pt x="16" y="302"/>
                  </a:lnTo>
                  <a:lnTo>
                    <a:pt x="30" y="267"/>
                  </a:lnTo>
                  <a:lnTo>
                    <a:pt x="12" y="235"/>
                  </a:lnTo>
                  <a:lnTo>
                    <a:pt x="14" y="144"/>
                  </a:lnTo>
                  <a:lnTo>
                    <a:pt x="0" y="75"/>
                  </a:lnTo>
                  <a:lnTo>
                    <a:pt x="9" y="48"/>
                  </a:lnTo>
                  <a:lnTo>
                    <a:pt x="41" y="59"/>
                  </a:lnTo>
                  <a:lnTo>
                    <a:pt x="75" y="100"/>
                  </a:lnTo>
                  <a:lnTo>
                    <a:pt x="137" y="108"/>
                  </a:lnTo>
                  <a:lnTo>
                    <a:pt x="153" y="142"/>
                  </a:lnTo>
                  <a:lnTo>
                    <a:pt x="123" y="142"/>
                  </a:lnTo>
                  <a:lnTo>
                    <a:pt x="119" y="171"/>
                  </a:lnTo>
                  <a:lnTo>
                    <a:pt x="137" y="174"/>
                  </a:lnTo>
                  <a:lnTo>
                    <a:pt x="144" y="203"/>
                  </a:lnTo>
                  <a:lnTo>
                    <a:pt x="107" y="224"/>
                  </a:lnTo>
                  <a:lnTo>
                    <a:pt x="107" y="244"/>
                  </a:lnTo>
                  <a:lnTo>
                    <a:pt x="150" y="244"/>
                  </a:lnTo>
                  <a:lnTo>
                    <a:pt x="160" y="194"/>
                  </a:lnTo>
                  <a:lnTo>
                    <a:pt x="192" y="164"/>
                  </a:lnTo>
                  <a:lnTo>
                    <a:pt x="153" y="85"/>
                  </a:lnTo>
                  <a:lnTo>
                    <a:pt x="178" y="60"/>
                  </a:lnTo>
                  <a:lnTo>
                    <a:pt x="160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77" y="1124"/>
              <a:ext cx="790" cy="603"/>
            </a:xfrm>
            <a:custGeom>
              <a:avLst/>
              <a:gdLst>
                <a:gd name="T0" fmla="*/ 172 w 790"/>
                <a:gd name="T1" fmla="*/ 0 h 603"/>
                <a:gd name="T2" fmla="*/ 149 w 790"/>
                <a:gd name="T3" fmla="*/ 12 h 603"/>
                <a:gd name="T4" fmla="*/ 135 w 790"/>
                <a:gd name="T5" fmla="*/ 66 h 603"/>
                <a:gd name="T6" fmla="*/ 121 w 790"/>
                <a:gd name="T7" fmla="*/ 110 h 603"/>
                <a:gd name="T8" fmla="*/ 110 w 790"/>
                <a:gd name="T9" fmla="*/ 146 h 603"/>
                <a:gd name="T10" fmla="*/ 96 w 790"/>
                <a:gd name="T11" fmla="*/ 185 h 603"/>
                <a:gd name="T12" fmla="*/ 80 w 790"/>
                <a:gd name="T13" fmla="*/ 224 h 603"/>
                <a:gd name="T14" fmla="*/ 59 w 790"/>
                <a:gd name="T15" fmla="*/ 266 h 603"/>
                <a:gd name="T16" fmla="*/ 30 w 790"/>
                <a:gd name="T17" fmla="*/ 316 h 603"/>
                <a:gd name="T18" fmla="*/ 0 w 790"/>
                <a:gd name="T19" fmla="*/ 364 h 603"/>
                <a:gd name="T20" fmla="*/ 0 w 790"/>
                <a:gd name="T21" fmla="*/ 469 h 603"/>
                <a:gd name="T22" fmla="*/ 442 w 790"/>
                <a:gd name="T23" fmla="*/ 559 h 603"/>
                <a:gd name="T24" fmla="*/ 647 w 790"/>
                <a:gd name="T25" fmla="*/ 602 h 603"/>
                <a:gd name="T26" fmla="*/ 689 w 790"/>
                <a:gd name="T27" fmla="*/ 392 h 603"/>
                <a:gd name="T28" fmla="*/ 716 w 790"/>
                <a:gd name="T29" fmla="*/ 375 h 603"/>
                <a:gd name="T30" fmla="*/ 691 w 790"/>
                <a:gd name="T31" fmla="*/ 329 h 603"/>
                <a:gd name="T32" fmla="*/ 704 w 790"/>
                <a:gd name="T33" fmla="*/ 281 h 603"/>
                <a:gd name="T34" fmla="*/ 789 w 790"/>
                <a:gd name="T35" fmla="*/ 201 h 603"/>
                <a:gd name="T36" fmla="*/ 730 w 790"/>
                <a:gd name="T37" fmla="*/ 128 h 603"/>
                <a:gd name="T38" fmla="*/ 485 w 790"/>
                <a:gd name="T39" fmla="*/ 76 h 603"/>
                <a:gd name="T40" fmla="*/ 451 w 790"/>
                <a:gd name="T41" fmla="*/ 98 h 603"/>
                <a:gd name="T42" fmla="*/ 407 w 790"/>
                <a:gd name="T43" fmla="*/ 62 h 603"/>
                <a:gd name="T44" fmla="*/ 368 w 790"/>
                <a:gd name="T45" fmla="*/ 99 h 603"/>
                <a:gd name="T46" fmla="*/ 331 w 790"/>
                <a:gd name="T47" fmla="*/ 62 h 603"/>
                <a:gd name="T48" fmla="*/ 233 w 790"/>
                <a:gd name="T49" fmla="*/ 64 h 603"/>
                <a:gd name="T50" fmla="*/ 245 w 790"/>
                <a:gd name="T51" fmla="*/ 5 h 603"/>
                <a:gd name="T52" fmla="*/ 172 w 790"/>
                <a:gd name="T53" fmla="*/ 0 h 60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90"/>
                <a:gd name="T82" fmla="*/ 0 h 603"/>
                <a:gd name="T83" fmla="*/ 790 w 790"/>
                <a:gd name="T84" fmla="*/ 603 h 60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90" h="603">
                  <a:moveTo>
                    <a:pt x="172" y="0"/>
                  </a:moveTo>
                  <a:lnTo>
                    <a:pt x="149" y="12"/>
                  </a:lnTo>
                  <a:lnTo>
                    <a:pt x="135" y="66"/>
                  </a:lnTo>
                  <a:lnTo>
                    <a:pt x="121" y="110"/>
                  </a:lnTo>
                  <a:lnTo>
                    <a:pt x="110" y="146"/>
                  </a:lnTo>
                  <a:lnTo>
                    <a:pt x="96" y="185"/>
                  </a:lnTo>
                  <a:lnTo>
                    <a:pt x="80" y="224"/>
                  </a:lnTo>
                  <a:lnTo>
                    <a:pt x="59" y="266"/>
                  </a:lnTo>
                  <a:lnTo>
                    <a:pt x="30" y="316"/>
                  </a:lnTo>
                  <a:lnTo>
                    <a:pt x="0" y="364"/>
                  </a:lnTo>
                  <a:lnTo>
                    <a:pt x="0" y="469"/>
                  </a:lnTo>
                  <a:lnTo>
                    <a:pt x="442" y="559"/>
                  </a:lnTo>
                  <a:lnTo>
                    <a:pt x="647" y="602"/>
                  </a:lnTo>
                  <a:lnTo>
                    <a:pt x="689" y="392"/>
                  </a:lnTo>
                  <a:lnTo>
                    <a:pt x="716" y="375"/>
                  </a:lnTo>
                  <a:lnTo>
                    <a:pt x="691" y="329"/>
                  </a:lnTo>
                  <a:lnTo>
                    <a:pt x="704" y="281"/>
                  </a:lnTo>
                  <a:lnTo>
                    <a:pt x="789" y="201"/>
                  </a:lnTo>
                  <a:lnTo>
                    <a:pt x="730" y="128"/>
                  </a:lnTo>
                  <a:lnTo>
                    <a:pt x="485" y="76"/>
                  </a:lnTo>
                  <a:lnTo>
                    <a:pt x="451" y="98"/>
                  </a:lnTo>
                  <a:lnTo>
                    <a:pt x="407" y="62"/>
                  </a:lnTo>
                  <a:lnTo>
                    <a:pt x="368" y="99"/>
                  </a:lnTo>
                  <a:lnTo>
                    <a:pt x="331" y="62"/>
                  </a:lnTo>
                  <a:lnTo>
                    <a:pt x="233" y="64"/>
                  </a:lnTo>
                  <a:lnTo>
                    <a:pt x="245" y="5"/>
                  </a:lnTo>
                  <a:lnTo>
                    <a:pt x="172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13" y="1589"/>
              <a:ext cx="833" cy="1286"/>
            </a:xfrm>
            <a:custGeom>
              <a:avLst/>
              <a:gdLst>
                <a:gd name="T0" fmla="*/ 64 w 833"/>
                <a:gd name="T1" fmla="*/ 0 h 1286"/>
                <a:gd name="T2" fmla="*/ 446 w 833"/>
                <a:gd name="T3" fmla="*/ 76 h 1286"/>
                <a:gd name="T4" fmla="*/ 363 w 833"/>
                <a:gd name="T5" fmla="*/ 455 h 1286"/>
                <a:gd name="T6" fmla="*/ 793 w 833"/>
                <a:gd name="T7" fmla="*/ 1031 h 1286"/>
                <a:gd name="T8" fmla="*/ 832 w 833"/>
                <a:gd name="T9" fmla="*/ 1104 h 1286"/>
                <a:gd name="T10" fmla="*/ 791 w 833"/>
                <a:gd name="T11" fmla="*/ 1139 h 1286"/>
                <a:gd name="T12" fmla="*/ 764 w 833"/>
                <a:gd name="T13" fmla="*/ 1203 h 1286"/>
                <a:gd name="T14" fmla="*/ 740 w 833"/>
                <a:gd name="T15" fmla="*/ 1241 h 1286"/>
                <a:gd name="T16" fmla="*/ 766 w 833"/>
                <a:gd name="T17" fmla="*/ 1274 h 1286"/>
                <a:gd name="T18" fmla="*/ 722 w 833"/>
                <a:gd name="T19" fmla="*/ 1285 h 1286"/>
                <a:gd name="T20" fmla="*/ 469 w 833"/>
                <a:gd name="T21" fmla="*/ 1276 h 1286"/>
                <a:gd name="T22" fmla="*/ 453 w 833"/>
                <a:gd name="T23" fmla="*/ 1201 h 1286"/>
                <a:gd name="T24" fmla="*/ 409 w 833"/>
                <a:gd name="T25" fmla="*/ 1146 h 1286"/>
                <a:gd name="T26" fmla="*/ 377 w 833"/>
                <a:gd name="T27" fmla="*/ 1127 h 1286"/>
                <a:gd name="T28" fmla="*/ 368 w 833"/>
                <a:gd name="T29" fmla="*/ 1088 h 1286"/>
                <a:gd name="T30" fmla="*/ 341 w 833"/>
                <a:gd name="T31" fmla="*/ 1066 h 1286"/>
                <a:gd name="T32" fmla="*/ 315 w 833"/>
                <a:gd name="T33" fmla="*/ 1040 h 1286"/>
                <a:gd name="T34" fmla="*/ 306 w 833"/>
                <a:gd name="T35" fmla="*/ 1010 h 1286"/>
                <a:gd name="T36" fmla="*/ 281 w 833"/>
                <a:gd name="T37" fmla="*/ 990 h 1286"/>
                <a:gd name="T38" fmla="*/ 242 w 833"/>
                <a:gd name="T39" fmla="*/ 1001 h 1286"/>
                <a:gd name="T40" fmla="*/ 197 w 833"/>
                <a:gd name="T41" fmla="*/ 985 h 1286"/>
                <a:gd name="T42" fmla="*/ 197 w 833"/>
                <a:gd name="T43" fmla="*/ 969 h 1286"/>
                <a:gd name="T44" fmla="*/ 196 w 833"/>
                <a:gd name="T45" fmla="*/ 933 h 1286"/>
                <a:gd name="T46" fmla="*/ 178 w 833"/>
                <a:gd name="T47" fmla="*/ 894 h 1286"/>
                <a:gd name="T48" fmla="*/ 176 w 833"/>
                <a:gd name="T49" fmla="*/ 862 h 1286"/>
                <a:gd name="T50" fmla="*/ 156 w 833"/>
                <a:gd name="T51" fmla="*/ 834 h 1286"/>
                <a:gd name="T52" fmla="*/ 162 w 833"/>
                <a:gd name="T53" fmla="*/ 807 h 1286"/>
                <a:gd name="T54" fmla="*/ 107 w 833"/>
                <a:gd name="T55" fmla="*/ 741 h 1286"/>
                <a:gd name="T56" fmla="*/ 107 w 833"/>
                <a:gd name="T57" fmla="*/ 704 h 1286"/>
                <a:gd name="T58" fmla="*/ 135 w 833"/>
                <a:gd name="T59" fmla="*/ 690 h 1286"/>
                <a:gd name="T60" fmla="*/ 135 w 833"/>
                <a:gd name="T61" fmla="*/ 666 h 1286"/>
                <a:gd name="T62" fmla="*/ 107 w 833"/>
                <a:gd name="T63" fmla="*/ 659 h 1286"/>
                <a:gd name="T64" fmla="*/ 94 w 833"/>
                <a:gd name="T65" fmla="*/ 624 h 1286"/>
                <a:gd name="T66" fmla="*/ 80 w 833"/>
                <a:gd name="T67" fmla="*/ 562 h 1286"/>
                <a:gd name="T68" fmla="*/ 121 w 833"/>
                <a:gd name="T69" fmla="*/ 595 h 1286"/>
                <a:gd name="T70" fmla="*/ 105 w 833"/>
                <a:gd name="T71" fmla="*/ 551 h 1286"/>
                <a:gd name="T72" fmla="*/ 135 w 833"/>
                <a:gd name="T73" fmla="*/ 551 h 1286"/>
                <a:gd name="T74" fmla="*/ 135 w 833"/>
                <a:gd name="T75" fmla="*/ 519 h 1286"/>
                <a:gd name="T76" fmla="*/ 105 w 833"/>
                <a:gd name="T77" fmla="*/ 498 h 1286"/>
                <a:gd name="T78" fmla="*/ 91 w 833"/>
                <a:gd name="T79" fmla="*/ 528 h 1286"/>
                <a:gd name="T80" fmla="*/ 64 w 833"/>
                <a:gd name="T81" fmla="*/ 517 h 1286"/>
                <a:gd name="T82" fmla="*/ 11 w 833"/>
                <a:gd name="T83" fmla="*/ 373 h 1286"/>
                <a:gd name="T84" fmla="*/ 25 w 833"/>
                <a:gd name="T85" fmla="*/ 270 h 1286"/>
                <a:gd name="T86" fmla="*/ 0 w 833"/>
                <a:gd name="T87" fmla="*/ 212 h 1286"/>
                <a:gd name="T88" fmla="*/ 12 w 833"/>
                <a:gd name="T89" fmla="*/ 167 h 1286"/>
                <a:gd name="T90" fmla="*/ 39 w 833"/>
                <a:gd name="T91" fmla="*/ 156 h 1286"/>
                <a:gd name="T92" fmla="*/ 64 w 833"/>
                <a:gd name="T93" fmla="*/ 87 h 1286"/>
                <a:gd name="T94" fmla="*/ 64 w 833"/>
                <a:gd name="T95" fmla="*/ 0 h 12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833"/>
                <a:gd name="T145" fmla="*/ 0 h 1286"/>
                <a:gd name="T146" fmla="*/ 833 w 833"/>
                <a:gd name="T147" fmla="*/ 1286 h 12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833" h="1286">
                  <a:moveTo>
                    <a:pt x="64" y="0"/>
                  </a:moveTo>
                  <a:lnTo>
                    <a:pt x="446" y="76"/>
                  </a:lnTo>
                  <a:lnTo>
                    <a:pt x="363" y="455"/>
                  </a:lnTo>
                  <a:lnTo>
                    <a:pt x="793" y="1031"/>
                  </a:lnTo>
                  <a:lnTo>
                    <a:pt x="832" y="1104"/>
                  </a:lnTo>
                  <a:lnTo>
                    <a:pt x="791" y="1139"/>
                  </a:lnTo>
                  <a:lnTo>
                    <a:pt x="764" y="1203"/>
                  </a:lnTo>
                  <a:lnTo>
                    <a:pt x="740" y="1241"/>
                  </a:lnTo>
                  <a:lnTo>
                    <a:pt x="766" y="1274"/>
                  </a:lnTo>
                  <a:lnTo>
                    <a:pt x="722" y="1285"/>
                  </a:lnTo>
                  <a:lnTo>
                    <a:pt x="469" y="1276"/>
                  </a:lnTo>
                  <a:lnTo>
                    <a:pt x="453" y="1201"/>
                  </a:lnTo>
                  <a:lnTo>
                    <a:pt x="409" y="1146"/>
                  </a:lnTo>
                  <a:lnTo>
                    <a:pt x="377" y="1127"/>
                  </a:lnTo>
                  <a:lnTo>
                    <a:pt x="368" y="1088"/>
                  </a:lnTo>
                  <a:lnTo>
                    <a:pt x="341" y="1066"/>
                  </a:lnTo>
                  <a:lnTo>
                    <a:pt x="315" y="1040"/>
                  </a:lnTo>
                  <a:lnTo>
                    <a:pt x="306" y="1010"/>
                  </a:lnTo>
                  <a:lnTo>
                    <a:pt x="281" y="990"/>
                  </a:lnTo>
                  <a:lnTo>
                    <a:pt x="242" y="1001"/>
                  </a:lnTo>
                  <a:lnTo>
                    <a:pt x="197" y="985"/>
                  </a:lnTo>
                  <a:lnTo>
                    <a:pt x="197" y="969"/>
                  </a:lnTo>
                  <a:lnTo>
                    <a:pt x="196" y="933"/>
                  </a:lnTo>
                  <a:lnTo>
                    <a:pt x="178" y="894"/>
                  </a:lnTo>
                  <a:lnTo>
                    <a:pt x="176" y="862"/>
                  </a:lnTo>
                  <a:lnTo>
                    <a:pt x="156" y="834"/>
                  </a:lnTo>
                  <a:lnTo>
                    <a:pt x="162" y="807"/>
                  </a:lnTo>
                  <a:lnTo>
                    <a:pt x="107" y="741"/>
                  </a:lnTo>
                  <a:lnTo>
                    <a:pt x="107" y="704"/>
                  </a:lnTo>
                  <a:lnTo>
                    <a:pt x="135" y="690"/>
                  </a:lnTo>
                  <a:lnTo>
                    <a:pt x="135" y="666"/>
                  </a:lnTo>
                  <a:lnTo>
                    <a:pt x="107" y="659"/>
                  </a:lnTo>
                  <a:lnTo>
                    <a:pt x="94" y="624"/>
                  </a:lnTo>
                  <a:lnTo>
                    <a:pt x="80" y="562"/>
                  </a:lnTo>
                  <a:lnTo>
                    <a:pt x="121" y="595"/>
                  </a:lnTo>
                  <a:lnTo>
                    <a:pt x="105" y="551"/>
                  </a:lnTo>
                  <a:lnTo>
                    <a:pt x="135" y="551"/>
                  </a:lnTo>
                  <a:lnTo>
                    <a:pt x="135" y="519"/>
                  </a:lnTo>
                  <a:lnTo>
                    <a:pt x="105" y="498"/>
                  </a:lnTo>
                  <a:lnTo>
                    <a:pt x="91" y="528"/>
                  </a:lnTo>
                  <a:lnTo>
                    <a:pt x="64" y="517"/>
                  </a:lnTo>
                  <a:lnTo>
                    <a:pt x="11" y="373"/>
                  </a:lnTo>
                  <a:lnTo>
                    <a:pt x="25" y="270"/>
                  </a:lnTo>
                  <a:lnTo>
                    <a:pt x="0" y="212"/>
                  </a:lnTo>
                  <a:lnTo>
                    <a:pt x="12" y="167"/>
                  </a:lnTo>
                  <a:lnTo>
                    <a:pt x="39" y="156"/>
                  </a:lnTo>
                  <a:lnTo>
                    <a:pt x="64" y="87"/>
                  </a:lnTo>
                  <a:lnTo>
                    <a:pt x="64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676" y="1669"/>
              <a:ext cx="629" cy="952"/>
            </a:xfrm>
            <a:custGeom>
              <a:avLst/>
              <a:gdLst>
                <a:gd name="T0" fmla="*/ 80 w 629"/>
                <a:gd name="T1" fmla="*/ 0 h 952"/>
                <a:gd name="T2" fmla="*/ 0 w 629"/>
                <a:gd name="T3" fmla="*/ 377 h 952"/>
                <a:gd name="T4" fmla="*/ 428 w 629"/>
                <a:gd name="T5" fmla="*/ 951 h 952"/>
                <a:gd name="T6" fmla="*/ 454 w 629"/>
                <a:gd name="T7" fmla="*/ 926 h 952"/>
                <a:gd name="T8" fmla="*/ 452 w 629"/>
                <a:gd name="T9" fmla="*/ 812 h 952"/>
                <a:gd name="T10" fmla="*/ 506 w 629"/>
                <a:gd name="T11" fmla="*/ 821 h 952"/>
                <a:gd name="T12" fmla="*/ 561 w 629"/>
                <a:gd name="T13" fmla="*/ 473 h 952"/>
                <a:gd name="T14" fmla="*/ 598 w 629"/>
                <a:gd name="T15" fmla="*/ 236 h 952"/>
                <a:gd name="T16" fmla="*/ 608 w 629"/>
                <a:gd name="T17" fmla="*/ 165 h 952"/>
                <a:gd name="T18" fmla="*/ 628 w 629"/>
                <a:gd name="T19" fmla="*/ 101 h 952"/>
                <a:gd name="T20" fmla="*/ 346 w 629"/>
                <a:gd name="T21" fmla="*/ 57 h 952"/>
                <a:gd name="T22" fmla="*/ 80 w 629"/>
                <a:gd name="T23" fmla="*/ 0 h 9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29"/>
                <a:gd name="T37" fmla="*/ 0 h 952"/>
                <a:gd name="T38" fmla="*/ 629 w 629"/>
                <a:gd name="T39" fmla="*/ 952 h 95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29" h="952">
                  <a:moveTo>
                    <a:pt x="80" y="0"/>
                  </a:moveTo>
                  <a:lnTo>
                    <a:pt x="0" y="377"/>
                  </a:lnTo>
                  <a:lnTo>
                    <a:pt x="428" y="951"/>
                  </a:lnTo>
                  <a:lnTo>
                    <a:pt x="454" y="926"/>
                  </a:lnTo>
                  <a:lnTo>
                    <a:pt x="452" y="812"/>
                  </a:lnTo>
                  <a:lnTo>
                    <a:pt x="506" y="821"/>
                  </a:lnTo>
                  <a:lnTo>
                    <a:pt x="561" y="473"/>
                  </a:lnTo>
                  <a:lnTo>
                    <a:pt x="598" y="236"/>
                  </a:lnTo>
                  <a:lnTo>
                    <a:pt x="608" y="165"/>
                  </a:lnTo>
                  <a:lnTo>
                    <a:pt x="628" y="101"/>
                  </a:lnTo>
                  <a:lnTo>
                    <a:pt x="346" y="57"/>
                  </a:lnTo>
                  <a:lnTo>
                    <a:pt x="80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023" y="890"/>
              <a:ext cx="566" cy="918"/>
            </a:xfrm>
            <a:custGeom>
              <a:avLst/>
              <a:gdLst>
                <a:gd name="T0" fmla="*/ 136 w 566"/>
                <a:gd name="T1" fmla="*/ 0 h 918"/>
                <a:gd name="T2" fmla="*/ 85 w 566"/>
                <a:gd name="T3" fmla="*/ 358 h 918"/>
                <a:gd name="T4" fmla="*/ 138 w 566"/>
                <a:gd name="T5" fmla="*/ 435 h 918"/>
                <a:gd name="T6" fmla="*/ 55 w 566"/>
                <a:gd name="T7" fmla="*/ 514 h 918"/>
                <a:gd name="T8" fmla="*/ 44 w 566"/>
                <a:gd name="T9" fmla="*/ 569 h 918"/>
                <a:gd name="T10" fmla="*/ 67 w 566"/>
                <a:gd name="T11" fmla="*/ 608 h 918"/>
                <a:gd name="T12" fmla="*/ 44 w 566"/>
                <a:gd name="T13" fmla="*/ 628 h 918"/>
                <a:gd name="T14" fmla="*/ 0 w 566"/>
                <a:gd name="T15" fmla="*/ 835 h 918"/>
                <a:gd name="T16" fmla="*/ 269 w 566"/>
                <a:gd name="T17" fmla="*/ 883 h 918"/>
                <a:gd name="T18" fmla="*/ 524 w 566"/>
                <a:gd name="T19" fmla="*/ 917 h 918"/>
                <a:gd name="T20" fmla="*/ 551 w 566"/>
                <a:gd name="T21" fmla="*/ 727 h 918"/>
                <a:gd name="T22" fmla="*/ 565 w 566"/>
                <a:gd name="T23" fmla="*/ 623 h 918"/>
                <a:gd name="T24" fmla="*/ 540 w 566"/>
                <a:gd name="T25" fmla="*/ 585 h 918"/>
                <a:gd name="T26" fmla="*/ 482 w 566"/>
                <a:gd name="T27" fmla="*/ 596 h 918"/>
                <a:gd name="T28" fmla="*/ 406 w 566"/>
                <a:gd name="T29" fmla="*/ 605 h 918"/>
                <a:gd name="T30" fmla="*/ 391 w 566"/>
                <a:gd name="T31" fmla="*/ 520 h 918"/>
                <a:gd name="T32" fmla="*/ 299 w 566"/>
                <a:gd name="T33" fmla="*/ 451 h 918"/>
                <a:gd name="T34" fmla="*/ 312 w 566"/>
                <a:gd name="T35" fmla="*/ 406 h 918"/>
                <a:gd name="T36" fmla="*/ 321 w 566"/>
                <a:gd name="T37" fmla="*/ 328 h 918"/>
                <a:gd name="T38" fmla="*/ 202 w 566"/>
                <a:gd name="T39" fmla="*/ 160 h 918"/>
                <a:gd name="T40" fmla="*/ 218 w 566"/>
                <a:gd name="T41" fmla="*/ 11 h 918"/>
                <a:gd name="T42" fmla="*/ 136 w 566"/>
                <a:gd name="T43" fmla="*/ 0 h 91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6"/>
                <a:gd name="T67" fmla="*/ 0 h 918"/>
                <a:gd name="T68" fmla="*/ 566 w 566"/>
                <a:gd name="T69" fmla="*/ 918 h 91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6" h="918">
                  <a:moveTo>
                    <a:pt x="136" y="0"/>
                  </a:moveTo>
                  <a:lnTo>
                    <a:pt x="85" y="358"/>
                  </a:lnTo>
                  <a:lnTo>
                    <a:pt x="138" y="435"/>
                  </a:lnTo>
                  <a:lnTo>
                    <a:pt x="55" y="514"/>
                  </a:lnTo>
                  <a:lnTo>
                    <a:pt x="44" y="569"/>
                  </a:lnTo>
                  <a:lnTo>
                    <a:pt x="67" y="608"/>
                  </a:lnTo>
                  <a:lnTo>
                    <a:pt x="44" y="628"/>
                  </a:lnTo>
                  <a:lnTo>
                    <a:pt x="0" y="835"/>
                  </a:lnTo>
                  <a:lnTo>
                    <a:pt x="269" y="883"/>
                  </a:lnTo>
                  <a:lnTo>
                    <a:pt x="524" y="917"/>
                  </a:lnTo>
                  <a:lnTo>
                    <a:pt x="551" y="727"/>
                  </a:lnTo>
                  <a:lnTo>
                    <a:pt x="565" y="623"/>
                  </a:lnTo>
                  <a:lnTo>
                    <a:pt x="540" y="585"/>
                  </a:lnTo>
                  <a:lnTo>
                    <a:pt x="482" y="596"/>
                  </a:lnTo>
                  <a:lnTo>
                    <a:pt x="406" y="605"/>
                  </a:lnTo>
                  <a:lnTo>
                    <a:pt x="391" y="520"/>
                  </a:lnTo>
                  <a:lnTo>
                    <a:pt x="299" y="451"/>
                  </a:lnTo>
                  <a:lnTo>
                    <a:pt x="312" y="406"/>
                  </a:lnTo>
                  <a:lnTo>
                    <a:pt x="321" y="328"/>
                  </a:lnTo>
                  <a:lnTo>
                    <a:pt x="202" y="160"/>
                  </a:lnTo>
                  <a:lnTo>
                    <a:pt x="218" y="11"/>
                  </a:lnTo>
                  <a:lnTo>
                    <a:pt x="136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1198" y="1772"/>
              <a:ext cx="526" cy="680"/>
            </a:xfrm>
            <a:custGeom>
              <a:avLst/>
              <a:gdLst>
                <a:gd name="T0" fmla="*/ 98 w 526"/>
                <a:gd name="T1" fmla="*/ 0 h 680"/>
                <a:gd name="T2" fmla="*/ 355 w 526"/>
                <a:gd name="T3" fmla="*/ 36 h 680"/>
                <a:gd name="T4" fmla="*/ 337 w 526"/>
                <a:gd name="T5" fmla="*/ 165 h 680"/>
                <a:gd name="T6" fmla="*/ 525 w 526"/>
                <a:gd name="T7" fmla="*/ 183 h 680"/>
                <a:gd name="T8" fmla="*/ 474 w 526"/>
                <a:gd name="T9" fmla="*/ 679 h 680"/>
                <a:gd name="T10" fmla="*/ 0 w 526"/>
                <a:gd name="T11" fmla="*/ 627 h 680"/>
                <a:gd name="T12" fmla="*/ 48 w 526"/>
                <a:gd name="T13" fmla="*/ 311 h 680"/>
                <a:gd name="T14" fmla="*/ 98 w 526"/>
                <a:gd name="T15" fmla="*/ 0 h 6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6"/>
                <a:gd name="T25" fmla="*/ 0 h 680"/>
                <a:gd name="T26" fmla="*/ 526 w 526"/>
                <a:gd name="T27" fmla="*/ 680 h 6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6" h="680">
                  <a:moveTo>
                    <a:pt x="98" y="0"/>
                  </a:moveTo>
                  <a:lnTo>
                    <a:pt x="355" y="36"/>
                  </a:lnTo>
                  <a:lnTo>
                    <a:pt x="337" y="165"/>
                  </a:lnTo>
                  <a:lnTo>
                    <a:pt x="525" y="183"/>
                  </a:lnTo>
                  <a:lnTo>
                    <a:pt x="474" y="679"/>
                  </a:lnTo>
                  <a:lnTo>
                    <a:pt x="0" y="627"/>
                  </a:lnTo>
                  <a:lnTo>
                    <a:pt x="48" y="311"/>
                  </a:lnTo>
                  <a:lnTo>
                    <a:pt x="98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1222" y="898"/>
              <a:ext cx="986" cy="616"/>
            </a:xfrm>
            <a:custGeom>
              <a:avLst/>
              <a:gdLst>
                <a:gd name="T0" fmla="*/ 16 w 986"/>
                <a:gd name="T1" fmla="*/ 0 h 616"/>
                <a:gd name="T2" fmla="*/ 209 w 986"/>
                <a:gd name="T3" fmla="*/ 25 h 616"/>
                <a:gd name="T4" fmla="*/ 327 w 986"/>
                <a:gd name="T5" fmla="*/ 41 h 616"/>
                <a:gd name="T6" fmla="*/ 481 w 986"/>
                <a:gd name="T7" fmla="*/ 57 h 616"/>
                <a:gd name="T8" fmla="*/ 623 w 986"/>
                <a:gd name="T9" fmla="*/ 71 h 616"/>
                <a:gd name="T10" fmla="*/ 870 w 986"/>
                <a:gd name="T11" fmla="*/ 89 h 616"/>
                <a:gd name="T12" fmla="*/ 985 w 986"/>
                <a:gd name="T13" fmla="*/ 98 h 616"/>
                <a:gd name="T14" fmla="*/ 981 w 986"/>
                <a:gd name="T15" fmla="*/ 599 h 616"/>
                <a:gd name="T16" fmla="*/ 378 w 986"/>
                <a:gd name="T17" fmla="*/ 547 h 616"/>
                <a:gd name="T18" fmla="*/ 366 w 986"/>
                <a:gd name="T19" fmla="*/ 615 h 616"/>
                <a:gd name="T20" fmla="*/ 343 w 986"/>
                <a:gd name="T21" fmla="*/ 583 h 616"/>
                <a:gd name="T22" fmla="*/ 288 w 986"/>
                <a:gd name="T23" fmla="*/ 588 h 616"/>
                <a:gd name="T24" fmla="*/ 208 w 986"/>
                <a:gd name="T25" fmla="*/ 601 h 616"/>
                <a:gd name="T26" fmla="*/ 193 w 986"/>
                <a:gd name="T27" fmla="*/ 514 h 616"/>
                <a:gd name="T28" fmla="*/ 99 w 986"/>
                <a:gd name="T29" fmla="*/ 444 h 616"/>
                <a:gd name="T30" fmla="*/ 114 w 986"/>
                <a:gd name="T31" fmla="*/ 379 h 616"/>
                <a:gd name="T32" fmla="*/ 122 w 986"/>
                <a:gd name="T33" fmla="*/ 325 h 616"/>
                <a:gd name="T34" fmla="*/ 0 w 986"/>
                <a:gd name="T35" fmla="*/ 153 h 616"/>
                <a:gd name="T36" fmla="*/ 16 w 986"/>
                <a:gd name="T37" fmla="*/ 0 h 6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86"/>
                <a:gd name="T58" fmla="*/ 0 h 616"/>
                <a:gd name="T59" fmla="*/ 986 w 986"/>
                <a:gd name="T60" fmla="*/ 616 h 6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86" h="616">
                  <a:moveTo>
                    <a:pt x="16" y="0"/>
                  </a:moveTo>
                  <a:lnTo>
                    <a:pt x="209" y="25"/>
                  </a:lnTo>
                  <a:lnTo>
                    <a:pt x="327" y="41"/>
                  </a:lnTo>
                  <a:lnTo>
                    <a:pt x="481" y="57"/>
                  </a:lnTo>
                  <a:lnTo>
                    <a:pt x="623" y="71"/>
                  </a:lnTo>
                  <a:lnTo>
                    <a:pt x="870" y="89"/>
                  </a:lnTo>
                  <a:lnTo>
                    <a:pt x="985" y="98"/>
                  </a:lnTo>
                  <a:lnTo>
                    <a:pt x="981" y="599"/>
                  </a:lnTo>
                  <a:lnTo>
                    <a:pt x="378" y="547"/>
                  </a:lnTo>
                  <a:lnTo>
                    <a:pt x="366" y="615"/>
                  </a:lnTo>
                  <a:lnTo>
                    <a:pt x="343" y="583"/>
                  </a:lnTo>
                  <a:lnTo>
                    <a:pt x="288" y="588"/>
                  </a:lnTo>
                  <a:lnTo>
                    <a:pt x="208" y="601"/>
                  </a:lnTo>
                  <a:lnTo>
                    <a:pt x="193" y="514"/>
                  </a:lnTo>
                  <a:lnTo>
                    <a:pt x="99" y="444"/>
                  </a:lnTo>
                  <a:lnTo>
                    <a:pt x="114" y="379"/>
                  </a:lnTo>
                  <a:lnTo>
                    <a:pt x="122" y="325"/>
                  </a:lnTo>
                  <a:lnTo>
                    <a:pt x="0" y="153"/>
                  </a:lnTo>
                  <a:lnTo>
                    <a:pt x="16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1529" y="1441"/>
              <a:ext cx="676" cy="552"/>
            </a:xfrm>
            <a:custGeom>
              <a:avLst/>
              <a:gdLst>
                <a:gd name="T0" fmla="*/ 66 w 676"/>
                <a:gd name="T1" fmla="*/ 0 h 552"/>
                <a:gd name="T2" fmla="*/ 41 w 676"/>
                <a:gd name="T3" fmla="*/ 206 h 552"/>
                <a:gd name="T4" fmla="*/ 0 w 676"/>
                <a:gd name="T5" fmla="*/ 500 h 552"/>
                <a:gd name="T6" fmla="*/ 195 w 676"/>
                <a:gd name="T7" fmla="*/ 516 h 552"/>
                <a:gd name="T8" fmla="*/ 652 w 676"/>
                <a:gd name="T9" fmla="*/ 551 h 552"/>
                <a:gd name="T10" fmla="*/ 675 w 676"/>
                <a:gd name="T11" fmla="*/ 57 h 552"/>
                <a:gd name="T12" fmla="*/ 66 w 676"/>
                <a:gd name="T13" fmla="*/ 0 h 5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6"/>
                <a:gd name="T22" fmla="*/ 0 h 552"/>
                <a:gd name="T23" fmla="*/ 676 w 676"/>
                <a:gd name="T24" fmla="*/ 552 h 5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6" h="552">
                  <a:moveTo>
                    <a:pt x="66" y="0"/>
                  </a:moveTo>
                  <a:lnTo>
                    <a:pt x="41" y="206"/>
                  </a:lnTo>
                  <a:lnTo>
                    <a:pt x="0" y="500"/>
                  </a:lnTo>
                  <a:lnTo>
                    <a:pt x="195" y="516"/>
                  </a:lnTo>
                  <a:lnTo>
                    <a:pt x="652" y="551"/>
                  </a:lnTo>
                  <a:lnTo>
                    <a:pt x="675" y="57"/>
                  </a:lnTo>
                  <a:lnTo>
                    <a:pt x="66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666" y="1956"/>
              <a:ext cx="705" cy="524"/>
            </a:xfrm>
            <a:custGeom>
              <a:avLst/>
              <a:gdLst>
                <a:gd name="T0" fmla="*/ 59 w 705"/>
                <a:gd name="T1" fmla="*/ 0 h 524"/>
                <a:gd name="T2" fmla="*/ 23 w 705"/>
                <a:gd name="T3" fmla="*/ 314 h 524"/>
                <a:gd name="T4" fmla="*/ 0 w 705"/>
                <a:gd name="T5" fmla="*/ 495 h 524"/>
                <a:gd name="T6" fmla="*/ 352 w 705"/>
                <a:gd name="T7" fmla="*/ 512 h 524"/>
                <a:gd name="T8" fmla="*/ 688 w 705"/>
                <a:gd name="T9" fmla="*/ 523 h 524"/>
                <a:gd name="T10" fmla="*/ 699 w 705"/>
                <a:gd name="T11" fmla="*/ 278 h 524"/>
                <a:gd name="T12" fmla="*/ 704 w 705"/>
                <a:gd name="T13" fmla="*/ 39 h 524"/>
                <a:gd name="T14" fmla="*/ 512 w 705"/>
                <a:gd name="T15" fmla="*/ 35 h 524"/>
                <a:gd name="T16" fmla="*/ 59 w 705"/>
                <a:gd name="T17" fmla="*/ 0 h 5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5"/>
                <a:gd name="T28" fmla="*/ 0 h 524"/>
                <a:gd name="T29" fmla="*/ 705 w 705"/>
                <a:gd name="T30" fmla="*/ 524 h 5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5" h="524">
                  <a:moveTo>
                    <a:pt x="59" y="0"/>
                  </a:moveTo>
                  <a:lnTo>
                    <a:pt x="23" y="314"/>
                  </a:lnTo>
                  <a:lnTo>
                    <a:pt x="0" y="495"/>
                  </a:lnTo>
                  <a:lnTo>
                    <a:pt x="352" y="512"/>
                  </a:lnTo>
                  <a:lnTo>
                    <a:pt x="688" y="523"/>
                  </a:lnTo>
                  <a:lnTo>
                    <a:pt x="699" y="278"/>
                  </a:lnTo>
                  <a:lnTo>
                    <a:pt x="704" y="39"/>
                  </a:lnTo>
                  <a:lnTo>
                    <a:pt x="512" y="35"/>
                  </a:lnTo>
                  <a:lnTo>
                    <a:pt x="59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33" y="2397"/>
              <a:ext cx="640" cy="708"/>
            </a:xfrm>
            <a:custGeom>
              <a:avLst/>
              <a:gdLst>
                <a:gd name="T0" fmla="*/ 162 w 640"/>
                <a:gd name="T1" fmla="*/ 0 h 708"/>
                <a:gd name="T2" fmla="*/ 150 w 640"/>
                <a:gd name="T3" fmla="*/ 92 h 708"/>
                <a:gd name="T4" fmla="*/ 94 w 640"/>
                <a:gd name="T5" fmla="*/ 82 h 708"/>
                <a:gd name="T6" fmla="*/ 98 w 640"/>
                <a:gd name="T7" fmla="*/ 200 h 708"/>
                <a:gd name="T8" fmla="*/ 71 w 640"/>
                <a:gd name="T9" fmla="*/ 223 h 708"/>
                <a:gd name="T10" fmla="*/ 110 w 640"/>
                <a:gd name="T11" fmla="*/ 296 h 708"/>
                <a:gd name="T12" fmla="*/ 71 w 640"/>
                <a:gd name="T13" fmla="*/ 328 h 708"/>
                <a:gd name="T14" fmla="*/ 50 w 640"/>
                <a:gd name="T15" fmla="*/ 381 h 708"/>
                <a:gd name="T16" fmla="*/ 20 w 640"/>
                <a:gd name="T17" fmla="*/ 432 h 708"/>
                <a:gd name="T18" fmla="*/ 41 w 640"/>
                <a:gd name="T19" fmla="*/ 462 h 708"/>
                <a:gd name="T20" fmla="*/ 4 w 640"/>
                <a:gd name="T21" fmla="*/ 475 h 708"/>
                <a:gd name="T22" fmla="*/ 0 w 640"/>
                <a:gd name="T23" fmla="*/ 523 h 708"/>
                <a:gd name="T24" fmla="*/ 360 w 640"/>
                <a:gd name="T25" fmla="*/ 703 h 708"/>
                <a:gd name="T26" fmla="*/ 562 w 640"/>
                <a:gd name="T27" fmla="*/ 707 h 708"/>
                <a:gd name="T28" fmla="*/ 639 w 640"/>
                <a:gd name="T29" fmla="*/ 55 h 708"/>
                <a:gd name="T30" fmla="*/ 162 w 640"/>
                <a:gd name="T31" fmla="*/ 0 h 70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40"/>
                <a:gd name="T49" fmla="*/ 0 h 708"/>
                <a:gd name="T50" fmla="*/ 640 w 640"/>
                <a:gd name="T51" fmla="*/ 708 h 70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40" h="708">
                  <a:moveTo>
                    <a:pt x="162" y="0"/>
                  </a:moveTo>
                  <a:lnTo>
                    <a:pt x="150" y="92"/>
                  </a:lnTo>
                  <a:lnTo>
                    <a:pt x="94" y="82"/>
                  </a:lnTo>
                  <a:lnTo>
                    <a:pt x="98" y="200"/>
                  </a:lnTo>
                  <a:lnTo>
                    <a:pt x="71" y="223"/>
                  </a:lnTo>
                  <a:lnTo>
                    <a:pt x="110" y="296"/>
                  </a:lnTo>
                  <a:lnTo>
                    <a:pt x="71" y="328"/>
                  </a:lnTo>
                  <a:lnTo>
                    <a:pt x="50" y="381"/>
                  </a:lnTo>
                  <a:lnTo>
                    <a:pt x="20" y="432"/>
                  </a:lnTo>
                  <a:lnTo>
                    <a:pt x="41" y="462"/>
                  </a:lnTo>
                  <a:lnTo>
                    <a:pt x="4" y="475"/>
                  </a:lnTo>
                  <a:lnTo>
                    <a:pt x="0" y="523"/>
                  </a:lnTo>
                  <a:lnTo>
                    <a:pt x="360" y="703"/>
                  </a:lnTo>
                  <a:lnTo>
                    <a:pt x="562" y="707"/>
                  </a:lnTo>
                  <a:lnTo>
                    <a:pt x="639" y="55"/>
                  </a:lnTo>
                  <a:lnTo>
                    <a:pt x="162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588" y="2446"/>
              <a:ext cx="679" cy="673"/>
            </a:xfrm>
            <a:custGeom>
              <a:avLst/>
              <a:gdLst>
                <a:gd name="T0" fmla="*/ 82 w 679"/>
                <a:gd name="T1" fmla="*/ 0 h 673"/>
                <a:gd name="T2" fmla="*/ 678 w 679"/>
                <a:gd name="T3" fmla="*/ 27 h 673"/>
                <a:gd name="T4" fmla="*/ 650 w 679"/>
                <a:gd name="T5" fmla="*/ 620 h 673"/>
                <a:gd name="T6" fmla="*/ 456 w 679"/>
                <a:gd name="T7" fmla="*/ 610 h 673"/>
                <a:gd name="T8" fmla="*/ 274 w 679"/>
                <a:gd name="T9" fmla="*/ 604 h 673"/>
                <a:gd name="T10" fmla="*/ 274 w 679"/>
                <a:gd name="T11" fmla="*/ 628 h 673"/>
                <a:gd name="T12" fmla="*/ 123 w 679"/>
                <a:gd name="T13" fmla="*/ 628 h 673"/>
                <a:gd name="T14" fmla="*/ 114 w 679"/>
                <a:gd name="T15" fmla="*/ 672 h 673"/>
                <a:gd name="T16" fmla="*/ 0 w 679"/>
                <a:gd name="T17" fmla="*/ 658 h 673"/>
                <a:gd name="T18" fmla="*/ 64 w 679"/>
                <a:gd name="T19" fmla="*/ 155 h 673"/>
                <a:gd name="T20" fmla="*/ 82 w 679"/>
                <a:gd name="T21" fmla="*/ 0 h 6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79"/>
                <a:gd name="T34" fmla="*/ 0 h 673"/>
                <a:gd name="T35" fmla="*/ 679 w 679"/>
                <a:gd name="T36" fmla="*/ 673 h 67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79" h="673">
                  <a:moveTo>
                    <a:pt x="82" y="0"/>
                  </a:moveTo>
                  <a:lnTo>
                    <a:pt x="678" y="27"/>
                  </a:lnTo>
                  <a:lnTo>
                    <a:pt x="650" y="620"/>
                  </a:lnTo>
                  <a:lnTo>
                    <a:pt x="456" y="610"/>
                  </a:lnTo>
                  <a:lnTo>
                    <a:pt x="274" y="604"/>
                  </a:lnTo>
                  <a:lnTo>
                    <a:pt x="274" y="628"/>
                  </a:lnTo>
                  <a:lnTo>
                    <a:pt x="123" y="628"/>
                  </a:lnTo>
                  <a:lnTo>
                    <a:pt x="114" y="672"/>
                  </a:lnTo>
                  <a:lnTo>
                    <a:pt x="0" y="658"/>
                  </a:lnTo>
                  <a:lnTo>
                    <a:pt x="64" y="155"/>
                  </a:lnTo>
                  <a:lnTo>
                    <a:pt x="82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859" y="2545"/>
              <a:ext cx="1374" cy="1274"/>
            </a:xfrm>
            <a:custGeom>
              <a:avLst/>
              <a:gdLst>
                <a:gd name="T0" fmla="*/ 398 w 1374"/>
                <a:gd name="T1" fmla="*/ 0 h 1274"/>
                <a:gd name="T2" fmla="*/ 702 w 1374"/>
                <a:gd name="T3" fmla="*/ 11 h 1274"/>
                <a:gd name="T4" fmla="*/ 702 w 1374"/>
                <a:gd name="T5" fmla="*/ 242 h 1274"/>
                <a:gd name="T6" fmla="*/ 856 w 1374"/>
                <a:gd name="T7" fmla="*/ 306 h 1274"/>
                <a:gd name="T8" fmla="*/ 899 w 1374"/>
                <a:gd name="T9" fmla="*/ 284 h 1274"/>
                <a:gd name="T10" fmla="*/ 1000 w 1374"/>
                <a:gd name="T11" fmla="*/ 334 h 1274"/>
                <a:gd name="T12" fmla="*/ 1060 w 1374"/>
                <a:gd name="T13" fmla="*/ 331 h 1274"/>
                <a:gd name="T14" fmla="*/ 1178 w 1374"/>
                <a:gd name="T15" fmla="*/ 281 h 1274"/>
                <a:gd name="T16" fmla="*/ 1245 w 1374"/>
                <a:gd name="T17" fmla="*/ 329 h 1274"/>
                <a:gd name="T18" fmla="*/ 1304 w 1374"/>
                <a:gd name="T19" fmla="*/ 341 h 1274"/>
                <a:gd name="T20" fmla="*/ 1304 w 1374"/>
                <a:gd name="T21" fmla="*/ 530 h 1274"/>
                <a:gd name="T22" fmla="*/ 1373 w 1374"/>
                <a:gd name="T23" fmla="*/ 647 h 1274"/>
                <a:gd name="T24" fmla="*/ 1357 w 1374"/>
                <a:gd name="T25" fmla="*/ 807 h 1274"/>
                <a:gd name="T26" fmla="*/ 1282 w 1374"/>
                <a:gd name="T27" fmla="*/ 871 h 1274"/>
                <a:gd name="T28" fmla="*/ 1266 w 1374"/>
                <a:gd name="T29" fmla="*/ 813 h 1274"/>
                <a:gd name="T30" fmla="*/ 1245 w 1374"/>
                <a:gd name="T31" fmla="*/ 839 h 1274"/>
                <a:gd name="T32" fmla="*/ 1261 w 1374"/>
                <a:gd name="T33" fmla="*/ 877 h 1274"/>
                <a:gd name="T34" fmla="*/ 1128 w 1374"/>
                <a:gd name="T35" fmla="*/ 973 h 1274"/>
                <a:gd name="T36" fmla="*/ 1096 w 1374"/>
                <a:gd name="T37" fmla="*/ 978 h 1274"/>
                <a:gd name="T38" fmla="*/ 1027 w 1374"/>
                <a:gd name="T39" fmla="*/ 1026 h 1274"/>
                <a:gd name="T40" fmla="*/ 1027 w 1374"/>
                <a:gd name="T41" fmla="*/ 1053 h 1274"/>
                <a:gd name="T42" fmla="*/ 1005 w 1374"/>
                <a:gd name="T43" fmla="*/ 1058 h 1274"/>
                <a:gd name="T44" fmla="*/ 1021 w 1374"/>
                <a:gd name="T45" fmla="*/ 1090 h 1274"/>
                <a:gd name="T46" fmla="*/ 984 w 1374"/>
                <a:gd name="T47" fmla="*/ 1138 h 1274"/>
                <a:gd name="T48" fmla="*/ 1005 w 1374"/>
                <a:gd name="T49" fmla="*/ 1207 h 1274"/>
                <a:gd name="T50" fmla="*/ 1027 w 1374"/>
                <a:gd name="T51" fmla="*/ 1230 h 1274"/>
                <a:gd name="T52" fmla="*/ 1021 w 1374"/>
                <a:gd name="T53" fmla="*/ 1273 h 1274"/>
                <a:gd name="T54" fmla="*/ 968 w 1374"/>
                <a:gd name="T55" fmla="*/ 1273 h 1274"/>
                <a:gd name="T56" fmla="*/ 920 w 1374"/>
                <a:gd name="T57" fmla="*/ 1252 h 1274"/>
                <a:gd name="T58" fmla="*/ 888 w 1374"/>
                <a:gd name="T59" fmla="*/ 1257 h 1274"/>
                <a:gd name="T60" fmla="*/ 782 w 1374"/>
                <a:gd name="T61" fmla="*/ 1218 h 1274"/>
                <a:gd name="T62" fmla="*/ 734 w 1374"/>
                <a:gd name="T63" fmla="*/ 1074 h 1274"/>
                <a:gd name="T64" fmla="*/ 659 w 1374"/>
                <a:gd name="T65" fmla="*/ 1005 h 1274"/>
                <a:gd name="T66" fmla="*/ 593 w 1374"/>
                <a:gd name="T67" fmla="*/ 877 h 1274"/>
                <a:gd name="T68" fmla="*/ 563 w 1374"/>
                <a:gd name="T69" fmla="*/ 864 h 1274"/>
                <a:gd name="T70" fmla="*/ 528 w 1374"/>
                <a:gd name="T71" fmla="*/ 832 h 1274"/>
                <a:gd name="T72" fmla="*/ 494 w 1374"/>
                <a:gd name="T73" fmla="*/ 832 h 1274"/>
                <a:gd name="T74" fmla="*/ 442 w 1374"/>
                <a:gd name="T75" fmla="*/ 821 h 1274"/>
                <a:gd name="T76" fmla="*/ 403 w 1374"/>
                <a:gd name="T77" fmla="*/ 832 h 1274"/>
                <a:gd name="T78" fmla="*/ 377 w 1374"/>
                <a:gd name="T79" fmla="*/ 896 h 1274"/>
                <a:gd name="T80" fmla="*/ 336 w 1374"/>
                <a:gd name="T81" fmla="*/ 907 h 1274"/>
                <a:gd name="T82" fmla="*/ 249 w 1374"/>
                <a:gd name="T83" fmla="*/ 857 h 1274"/>
                <a:gd name="T84" fmla="*/ 197 w 1374"/>
                <a:gd name="T85" fmla="*/ 797 h 1274"/>
                <a:gd name="T86" fmla="*/ 188 w 1374"/>
                <a:gd name="T87" fmla="*/ 724 h 1274"/>
                <a:gd name="T88" fmla="*/ 151 w 1374"/>
                <a:gd name="T89" fmla="*/ 674 h 1274"/>
                <a:gd name="T90" fmla="*/ 64 w 1374"/>
                <a:gd name="T91" fmla="*/ 604 h 1274"/>
                <a:gd name="T92" fmla="*/ 0 w 1374"/>
                <a:gd name="T93" fmla="*/ 532 h 1274"/>
                <a:gd name="T94" fmla="*/ 0 w 1374"/>
                <a:gd name="T95" fmla="*/ 501 h 1274"/>
                <a:gd name="T96" fmla="*/ 208 w 1374"/>
                <a:gd name="T97" fmla="*/ 503 h 1274"/>
                <a:gd name="T98" fmla="*/ 377 w 1374"/>
                <a:gd name="T99" fmla="*/ 517 h 1274"/>
                <a:gd name="T100" fmla="*/ 398 w 1374"/>
                <a:gd name="T101" fmla="*/ 0 h 127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74"/>
                <a:gd name="T154" fmla="*/ 0 h 1274"/>
                <a:gd name="T155" fmla="*/ 1374 w 1374"/>
                <a:gd name="T156" fmla="*/ 1274 h 127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74" h="1274">
                  <a:moveTo>
                    <a:pt x="398" y="0"/>
                  </a:moveTo>
                  <a:lnTo>
                    <a:pt x="702" y="11"/>
                  </a:lnTo>
                  <a:lnTo>
                    <a:pt x="702" y="242"/>
                  </a:lnTo>
                  <a:lnTo>
                    <a:pt x="856" y="306"/>
                  </a:lnTo>
                  <a:lnTo>
                    <a:pt x="899" y="284"/>
                  </a:lnTo>
                  <a:lnTo>
                    <a:pt x="1000" y="334"/>
                  </a:lnTo>
                  <a:lnTo>
                    <a:pt x="1060" y="331"/>
                  </a:lnTo>
                  <a:lnTo>
                    <a:pt x="1178" y="281"/>
                  </a:lnTo>
                  <a:lnTo>
                    <a:pt x="1245" y="329"/>
                  </a:lnTo>
                  <a:lnTo>
                    <a:pt x="1304" y="341"/>
                  </a:lnTo>
                  <a:lnTo>
                    <a:pt x="1304" y="530"/>
                  </a:lnTo>
                  <a:lnTo>
                    <a:pt x="1373" y="647"/>
                  </a:lnTo>
                  <a:lnTo>
                    <a:pt x="1357" y="807"/>
                  </a:lnTo>
                  <a:lnTo>
                    <a:pt x="1282" y="871"/>
                  </a:lnTo>
                  <a:lnTo>
                    <a:pt x="1266" y="813"/>
                  </a:lnTo>
                  <a:lnTo>
                    <a:pt x="1245" y="839"/>
                  </a:lnTo>
                  <a:lnTo>
                    <a:pt x="1261" y="877"/>
                  </a:lnTo>
                  <a:lnTo>
                    <a:pt x="1128" y="973"/>
                  </a:lnTo>
                  <a:lnTo>
                    <a:pt x="1096" y="978"/>
                  </a:lnTo>
                  <a:lnTo>
                    <a:pt x="1027" y="1026"/>
                  </a:lnTo>
                  <a:lnTo>
                    <a:pt x="1027" y="1053"/>
                  </a:lnTo>
                  <a:lnTo>
                    <a:pt x="1005" y="1058"/>
                  </a:lnTo>
                  <a:lnTo>
                    <a:pt x="1021" y="1090"/>
                  </a:lnTo>
                  <a:lnTo>
                    <a:pt x="984" y="1138"/>
                  </a:lnTo>
                  <a:lnTo>
                    <a:pt x="1005" y="1207"/>
                  </a:lnTo>
                  <a:lnTo>
                    <a:pt x="1027" y="1230"/>
                  </a:lnTo>
                  <a:lnTo>
                    <a:pt x="1021" y="1273"/>
                  </a:lnTo>
                  <a:lnTo>
                    <a:pt x="968" y="1273"/>
                  </a:lnTo>
                  <a:lnTo>
                    <a:pt x="920" y="1252"/>
                  </a:lnTo>
                  <a:lnTo>
                    <a:pt x="888" y="1257"/>
                  </a:lnTo>
                  <a:lnTo>
                    <a:pt x="782" y="1218"/>
                  </a:lnTo>
                  <a:lnTo>
                    <a:pt x="734" y="1074"/>
                  </a:lnTo>
                  <a:lnTo>
                    <a:pt x="659" y="1005"/>
                  </a:lnTo>
                  <a:lnTo>
                    <a:pt x="593" y="877"/>
                  </a:lnTo>
                  <a:lnTo>
                    <a:pt x="563" y="864"/>
                  </a:lnTo>
                  <a:lnTo>
                    <a:pt x="528" y="832"/>
                  </a:lnTo>
                  <a:lnTo>
                    <a:pt x="494" y="832"/>
                  </a:lnTo>
                  <a:lnTo>
                    <a:pt x="442" y="821"/>
                  </a:lnTo>
                  <a:lnTo>
                    <a:pt x="403" y="832"/>
                  </a:lnTo>
                  <a:lnTo>
                    <a:pt x="377" y="896"/>
                  </a:lnTo>
                  <a:lnTo>
                    <a:pt x="336" y="907"/>
                  </a:lnTo>
                  <a:lnTo>
                    <a:pt x="249" y="857"/>
                  </a:lnTo>
                  <a:lnTo>
                    <a:pt x="197" y="797"/>
                  </a:lnTo>
                  <a:lnTo>
                    <a:pt x="188" y="724"/>
                  </a:lnTo>
                  <a:lnTo>
                    <a:pt x="151" y="674"/>
                  </a:lnTo>
                  <a:lnTo>
                    <a:pt x="64" y="604"/>
                  </a:lnTo>
                  <a:lnTo>
                    <a:pt x="0" y="532"/>
                  </a:lnTo>
                  <a:lnTo>
                    <a:pt x="0" y="501"/>
                  </a:lnTo>
                  <a:lnTo>
                    <a:pt x="208" y="503"/>
                  </a:lnTo>
                  <a:lnTo>
                    <a:pt x="377" y="517"/>
                  </a:lnTo>
                  <a:lnTo>
                    <a:pt x="398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2206" y="996"/>
              <a:ext cx="663" cy="389"/>
            </a:xfrm>
            <a:custGeom>
              <a:avLst/>
              <a:gdLst>
                <a:gd name="T0" fmla="*/ 2 w 663"/>
                <a:gd name="T1" fmla="*/ 0 h 389"/>
                <a:gd name="T2" fmla="*/ 555 w 663"/>
                <a:gd name="T3" fmla="*/ 12 h 389"/>
                <a:gd name="T4" fmla="*/ 596 w 663"/>
                <a:gd name="T5" fmla="*/ 126 h 389"/>
                <a:gd name="T6" fmla="*/ 635 w 663"/>
                <a:gd name="T7" fmla="*/ 214 h 389"/>
                <a:gd name="T8" fmla="*/ 662 w 663"/>
                <a:gd name="T9" fmla="*/ 356 h 389"/>
                <a:gd name="T10" fmla="*/ 646 w 663"/>
                <a:gd name="T11" fmla="*/ 388 h 389"/>
                <a:gd name="T12" fmla="*/ 441 w 663"/>
                <a:gd name="T13" fmla="*/ 383 h 389"/>
                <a:gd name="T14" fmla="*/ 0 w 663"/>
                <a:gd name="T15" fmla="*/ 376 h 389"/>
                <a:gd name="T16" fmla="*/ 2 w 663"/>
                <a:gd name="T17" fmla="*/ 0 h 3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3"/>
                <a:gd name="T28" fmla="*/ 0 h 389"/>
                <a:gd name="T29" fmla="*/ 663 w 663"/>
                <a:gd name="T30" fmla="*/ 389 h 3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3" h="389">
                  <a:moveTo>
                    <a:pt x="2" y="0"/>
                  </a:moveTo>
                  <a:lnTo>
                    <a:pt x="555" y="12"/>
                  </a:lnTo>
                  <a:lnTo>
                    <a:pt x="596" y="126"/>
                  </a:lnTo>
                  <a:lnTo>
                    <a:pt x="635" y="214"/>
                  </a:lnTo>
                  <a:lnTo>
                    <a:pt x="662" y="356"/>
                  </a:lnTo>
                  <a:lnTo>
                    <a:pt x="646" y="388"/>
                  </a:lnTo>
                  <a:lnTo>
                    <a:pt x="441" y="383"/>
                  </a:lnTo>
                  <a:lnTo>
                    <a:pt x="0" y="376"/>
                  </a:lnTo>
                  <a:lnTo>
                    <a:pt x="2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2188" y="1369"/>
              <a:ext cx="696" cy="453"/>
            </a:xfrm>
            <a:custGeom>
              <a:avLst/>
              <a:gdLst>
                <a:gd name="T0" fmla="*/ 12 w 696"/>
                <a:gd name="T1" fmla="*/ 0 h 453"/>
                <a:gd name="T2" fmla="*/ 11 w 696"/>
                <a:gd name="T3" fmla="*/ 175 h 453"/>
                <a:gd name="T4" fmla="*/ 0 w 696"/>
                <a:gd name="T5" fmla="*/ 381 h 453"/>
                <a:gd name="T6" fmla="*/ 505 w 696"/>
                <a:gd name="T7" fmla="*/ 388 h 453"/>
                <a:gd name="T8" fmla="*/ 558 w 696"/>
                <a:gd name="T9" fmla="*/ 417 h 453"/>
                <a:gd name="T10" fmla="*/ 595 w 696"/>
                <a:gd name="T11" fmla="*/ 376 h 453"/>
                <a:gd name="T12" fmla="*/ 695 w 696"/>
                <a:gd name="T13" fmla="*/ 452 h 453"/>
                <a:gd name="T14" fmla="*/ 681 w 696"/>
                <a:gd name="T15" fmla="*/ 372 h 453"/>
                <a:gd name="T16" fmla="*/ 690 w 696"/>
                <a:gd name="T17" fmla="*/ 314 h 453"/>
                <a:gd name="T18" fmla="*/ 695 w 696"/>
                <a:gd name="T19" fmla="*/ 108 h 453"/>
                <a:gd name="T20" fmla="*/ 651 w 696"/>
                <a:gd name="T21" fmla="*/ 64 h 453"/>
                <a:gd name="T22" fmla="*/ 668 w 696"/>
                <a:gd name="T23" fmla="*/ 7 h 453"/>
                <a:gd name="T24" fmla="*/ 338 w 696"/>
                <a:gd name="T25" fmla="*/ 5 h 453"/>
                <a:gd name="T26" fmla="*/ 12 w 696"/>
                <a:gd name="T27" fmla="*/ 0 h 4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96"/>
                <a:gd name="T43" fmla="*/ 0 h 453"/>
                <a:gd name="T44" fmla="*/ 696 w 696"/>
                <a:gd name="T45" fmla="*/ 453 h 4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96" h="453">
                  <a:moveTo>
                    <a:pt x="12" y="0"/>
                  </a:moveTo>
                  <a:lnTo>
                    <a:pt x="11" y="175"/>
                  </a:lnTo>
                  <a:lnTo>
                    <a:pt x="0" y="381"/>
                  </a:lnTo>
                  <a:lnTo>
                    <a:pt x="505" y="388"/>
                  </a:lnTo>
                  <a:lnTo>
                    <a:pt x="558" y="417"/>
                  </a:lnTo>
                  <a:lnTo>
                    <a:pt x="595" y="376"/>
                  </a:lnTo>
                  <a:lnTo>
                    <a:pt x="695" y="452"/>
                  </a:lnTo>
                  <a:lnTo>
                    <a:pt x="681" y="372"/>
                  </a:lnTo>
                  <a:lnTo>
                    <a:pt x="690" y="314"/>
                  </a:lnTo>
                  <a:lnTo>
                    <a:pt x="695" y="108"/>
                  </a:lnTo>
                  <a:lnTo>
                    <a:pt x="651" y="64"/>
                  </a:lnTo>
                  <a:lnTo>
                    <a:pt x="668" y="7"/>
                  </a:lnTo>
                  <a:lnTo>
                    <a:pt x="338" y="5"/>
                  </a:lnTo>
                  <a:lnTo>
                    <a:pt x="12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2178" y="1744"/>
              <a:ext cx="828" cy="376"/>
            </a:xfrm>
            <a:custGeom>
              <a:avLst/>
              <a:gdLst>
                <a:gd name="T0" fmla="*/ 9 w 828"/>
                <a:gd name="T1" fmla="*/ 0 h 376"/>
                <a:gd name="T2" fmla="*/ 0 w 828"/>
                <a:gd name="T3" fmla="*/ 249 h 376"/>
                <a:gd name="T4" fmla="*/ 186 w 828"/>
                <a:gd name="T5" fmla="*/ 254 h 376"/>
                <a:gd name="T6" fmla="*/ 185 w 828"/>
                <a:gd name="T7" fmla="*/ 375 h 376"/>
                <a:gd name="T8" fmla="*/ 437 w 828"/>
                <a:gd name="T9" fmla="*/ 371 h 376"/>
                <a:gd name="T10" fmla="*/ 662 w 828"/>
                <a:gd name="T11" fmla="*/ 368 h 376"/>
                <a:gd name="T12" fmla="*/ 827 w 828"/>
                <a:gd name="T13" fmla="*/ 371 h 376"/>
                <a:gd name="T14" fmla="*/ 776 w 828"/>
                <a:gd name="T15" fmla="*/ 267 h 376"/>
                <a:gd name="T16" fmla="*/ 740 w 828"/>
                <a:gd name="T17" fmla="*/ 169 h 376"/>
                <a:gd name="T18" fmla="*/ 701 w 828"/>
                <a:gd name="T19" fmla="*/ 68 h 376"/>
                <a:gd name="T20" fmla="*/ 607 w 828"/>
                <a:gd name="T21" fmla="*/ 2 h 376"/>
                <a:gd name="T22" fmla="*/ 564 w 828"/>
                <a:gd name="T23" fmla="*/ 41 h 376"/>
                <a:gd name="T24" fmla="*/ 513 w 828"/>
                <a:gd name="T25" fmla="*/ 14 h 376"/>
                <a:gd name="T26" fmla="*/ 287 w 828"/>
                <a:gd name="T27" fmla="*/ 7 h 376"/>
                <a:gd name="T28" fmla="*/ 9 w 828"/>
                <a:gd name="T29" fmla="*/ 0 h 3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8"/>
                <a:gd name="T46" fmla="*/ 0 h 376"/>
                <a:gd name="T47" fmla="*/ 828 w 828"/>
                <a:gd name="T48" fmla="*/ 376 h 3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8" h="376">
                  <a:moveTo>
                    <a:pt x="9" y="0"/>
                  </a:moveTo>
                  <a:lnTo>
                    <a:pt x="0" y="249"/>
                  </a:lnTo>
                  <a:lnTo>
                    <a:pt x="186" y="254"/>
                  </a:lnTo>
                  <a:lnTo>
                    <a:pt x="185" y="375"/>
                  </a:lnTo>
                  <a:lnTo>
                    <a:pt x="437" y="371"/>
                  </a:lnTo>
                  <a:lnTo>
                    <a:pt x="662" y="368"/>
                  </a:lnTo>
                  <a:lnTo>
                    <a:pt x="827" y="371"/>
                  </a:lnTo>
                  <a:lnTo>
                    <a:pt x="776" y="267"/>
                  </a:lnTo>
                  <a:lnTo>
                    <a:pt x="740" y="169"/>
                  </a:lnTo>
                  <a:lnTo>
                    <a:pt x="701" y="68"/>
                  </a:lnTo>
                  <a:lnTo>
                    <a:pt x="607" y="2"/>
                  </a:lnTo>
                  <a:lnTo>
                    <a:pt x="564" y="41"/>
                  </a:lnTo>
                  <a:lnTo>
                    <a:pt x="513" y="14"/>
                  </a:lnTo>
                  <a:lnTo>
                    <a:pt x="287" y="7"/>
                  </a:lnTo>
                  <a:lnTo>
                    <a:pt x="9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2354" y="2110"/>
              <a:ext cx="728" cy="373"/>
            </a:xfrm>
            <a:custGeom>
              <a:avLst/>
              <a:gdLst>
                <a:gd name="T0" fmla="*/ 7 w 728"/>
                <a:gd name="T1" fmla="*/ 4 h 373"/>
                <a:gd name="T2" fmla="*/ 5 w 728"/>
                <a:gd name="T3" fmla="*/ 217 h 373"/>
                <a:gd name="T4" fmla="*/ 0 w 728"/>
                <a:gd name="T5" fmla="*/ 368 h 373"/>
                <a:gd name="T6" fmla="*/ 727 w 728"/>
                <a:gd name="T7" fmla="*/ 372 h 373"/>
                <a:gd name="T8" fmla="*/ 713 w 728"/>
                <a:gd name="T9" fmla="*/ 178 h 373"/>
                <a:gd name="T10" fmla="*/ 713 w 728"/>
                <a:gd name="T11" fmla="*/ 105 h 373"/>
                <a:gd name="T12" fmla="*/ 654 w 728"/>
                <a:gd name="T13" fmla="*/ 61 h 373"/>
                <a:gd name="T14" fmla="*/ 672 w 728"/>
                <a:gd name="T15" fmla="*/ 21 h 373"/>
                <a:gd name="T16" fmla="*/ 647 w 728"/>
                <a:gd name="T17" fmla="*/ 0 h 373"/>
                <a:gd name="T18" fmla="*/ 317 w 728"/>
                <a:gd name="T19" fmla="*/ 4 h 373"/>
                <a:gd name="T20" fmla="*/ 7 w 728"/>
                <a:gd name="T21" fmla="*/ 4 h 3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8"/>
                <a:gd name="T34" fmla="*/ 0 h 373"/>
                <a:gd name="T35" fmla="*/ 728 w 728"/>
                <a:gd name="T36" fmla="*/ 373 h 37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8" h="373">
                  <a:moveTo>
                    <a:pt x="7" y="4"/>
                  </a:moveTo>
                  <a:lnTo>
                    <a:pt x="5" y="217"/>
                  </a:lnTo>
                  <a:lnTo>
                    <a:pt x="0" y="368"/>
                  </a:lnTo>
                  <a:lnTo>
                    <a:pt x="727" y="372"/>
                  </a:lnTo>
                  <a:lnTo>
                    <a:pt x="713" y="178"/>
                  </a:lnTo>
                  <a:lnTo>
                    <a:pt x="713" y="105"/>
                  </a:lnTo>
                  <a:lnTo>
                    <a:pt x="654" y="61"/>
                  </a:lnTo>
                  <a:lnTo>
                    <a:pt x="672" y="21"/>
                  </a:lnTo>
                  <a:lnTo>
                    <a:pt x="647" y="0"/>
                  </a:lnTo>
                  <a:lnTo>
                    <a:pt x="317" y="4"/>
                  </a:lnTo>
                  <a:lnTo>
                    <a:pt x="7" y="4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2256" y="2472"/>
              <a:ext cx="850" cy="410"/>
            </a:xfrm>
            <a:custGeom>
              <a:avLst/>
              <a:gdLst>
                <a:gd name="T0" fmla="*/ 5 w 850"/>
                <a:gd name="T1" fmla="*/ 0 h 410"/>
                <a:gd name="T2" fmla="*/ 0 w 850"/>
                <a:gd name="T3" fmla="*/ 73 h 410"/>
                <a:gd name="T4" fmla="*/ 302 w 850"/>
                <a:gd name="T5" fmla="*/ 84 h 410"/>
                <a:gd name="T6" fmla="*/ 304 w 850"/>
                <a:gd name="T7" fmla="*/ 317 h 410"/>
                <a:gd name="T8" fmla="*/ 458 w 850"/>
                <a:gd name="T9" fmla="*/ 381 h 410"/>
                <a:gd name="T10" fmla="*/ 501 w 850"/>
                <a:gd name="T11" fmla="*/ 357 h 410"/>
                <a:gd name="T12" fmla="*/ 599 w 850"/>
                <a:gd name="T13" fmla="*/ 409 h 410"/>
                <a:gd name="T14" fmla="*/ 663 w 850"/>
                <a:gd name="T15" fmla="*/ 407 h 410"/>
                <a:gd name="T16" fmla="*/ 780 w 850"/>
                <a:gd name="T17" fmla="*/ 357 h 410"/>
                <a:gd name="T18" fmla="*/ 849 w 850"/>
                <a:gd name="T19" fmla="*/ 405 h 410"/>
                <a:gd name="T20" fmla="*/ 849 w 850"/>
                <a:gd name="T21" fmla="*/ 153 h 410"/>
                <a:gd name="T22" fmla="*/ 828 w 850"/>
                <a:gd name="T23" fmla="*/ 5 h 410"/>
                <a:gd name="T24" fmla="*/ 5 w 850"/>
                <a:gd name="T25" fmla="*/ 0 h 4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50"/>
                <a:gd name="T40" fmla="*/ 0 h 410"/>
                <a:gd name="T41" fmla="*/ 850 w 850"/>
                <a:gd name="T42" fmla="*/ 410 h 41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50" h="410">
                  <a:moveTo>
                    <a:pt x="5" y="0"/>
                  </a:moveTo>
                  <a:lnTo>
                    <a:pt x="0" y="73"/>
                  </a:lnTo>
                  <a:lnTo>
                    <a:pt x="302" y="84"/>
                  </a:lnTo>
                  <a:lnTo>
                    <a:pt x="304" y="317"/>
                  </a:lnTo>
                  <a:lnTo>
                    <a:pt x="458" y="381"/>
                  </a:lnTo>
                  <a:lnTo>
                    <a:pt x="501" y="357"/>
                  </a:lnTo>
                  <a:lnTo>
                    <a:pt x="599" y="409"/>
                  </a:lnTo>
                  <a:lnTo>
                    <a:pt x="663" y="407"/>
                  </a:lnTo>
                  <a:lnTo>
                    <a:pt x="780" y="357"/>
                  </a:lnTo>
                  <a:lnTo>
                    <a:pt x="849" y="405"/>
                  </a:lnTo>
                  <a:lnTo>
                    <a:pt x="849" y="153"/>
                  </a:lnTo>
                  <a:lnTo>
                    <a:pt x="828" y="5"/>
                  </a:lnTo>
                  <a:lnTo>
                    <a:pt x="5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3088" y="2492"/>
              <a:ext cx="481" cy="447"/>
            </a:xfrm>
            <a:custGeom>
              <a:avLst/>
              <a:gdLst>
                <a:gd name="T0" fmla="*/ 0 w 481"/>
                <a:gd name="T1" fmla="*/ 41 h 447"/>
                <a:gd name="T2" fmla="*/ 189 w 481"/>
                <a:gd name="T3" fmla="*/ 18 h 447"/>
                <a:gd name="T4" fmla="*/ 423 w 481"/>
                <a:gd name="T5" fmla="*/ 0 h 447"/>
                <a:gd name="T6" fmla="*/ 410 w 481"/>
                <a:gd name="T7" fmla="*/ 59 h 447"/>
                <a:gd name="T8" fmla="*/ 462 w 481"/>
                <a:gd name="T9" fmla="*/ 46 h 447"/>
                <a:gd name="T10" fmla="*/ 480 w 481"/>
                <a:gd name="T11" fmla="*/ 85 h 447"/>
                <a:gd name="T12" fmla="*/ 426 w 481"/>
                <a:gd name="T13" fmla="*/ 121 h 447"/>
                <a:gd name="T14" fmla="*/ 439 w 481"/>
                <a:gd name="T15" fmla="*/ 183 h 447"/>
                <a:gd name="T16" fmla="*/ 384 w 481"/>
                <a:gd name="T17" fmla="*/ 286 h 447"/>
                <a:gd name="T18" fmla="*/ 343 w 481"/>
                <a:gd name="T19" fmla="*/ 350 h 447"/>
                <a:gd name="T20" fmla="*/ 366 w 481"/>
                <a:gd name="T21" fmla="*/ 432 h 447"/>
                <a:gd name="T22" fmla="*/ 70 w 481"/>
                <a:gd name="T23" fmla="*/ 446 h 447"/>
                <a:gd name="T24" fmla="*/ 68 w 481"/>
                <a:gd name="T25" fmla="*/ 396 h 447"/>
                <a:gd name="T26" fmla="*/ 9 w 481"/>
                <a:gd name="T27" fmla="*/ 386 h 447"/>
                <a:gd name="T28" fmla="*/ 9 w 481"/>
                <a:gd name="T29" fmla="*/ 121 h 447"/>
                <a:gd name="T30" fmla="*/ 0 w 481"/>
                <a:gd name="T31" fmla="*/ 41 h 44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1"/>
                <a:gd name="T49" fmla="*/ 0 h 447"/>
                <a:gd name="T50" fmla="*/ 481 w 481"/>
                <a:gd name="T51" fmla="*/ 447 h 44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1" h="447">
                  <a:moveTo>
                    <a:pt x="0" y="41"/>
                  </a:moveTo>
                  <a:lnTo>
                    <a:pt x="189" y="18"/>
                  </a:lnTo>
                  <a:lnTo>
                    <a:pt x="423" y="0"/>
                  </a:lnTo>
                  <a:lnTo>
                    <a:pt x="410" y="59"/>
                  </a:lnTo>
                  <a:lnTo>
                    <a:pt x="462" y="46"/>
                  </a:lnTo>
                  <a:lnTo>
                    <a:pt x="480" y="85"/>
                  </a:lnTo>
                  <a:lnTo>
                    <a:pt x="426" y="121"/>
                  </a:lnTo>
                  <a:lnTo>
                    <a:pt x="439" y="183"/>
                  </a:lnTo>
                  <a:lnTo>
                    <a:pt x="384" y="286"/>
                  </a:lnTo>
                  <a:lnTo>
                    <a:pt x="343" y="350"/>
                  </a:lnTo>
                  <a:lnTo>
                    <a:pt x="366" y="432"/>
                  </a:lnTo>
                  <a:lnTo>
                    <a:pt x="70" y="446"/>
                  </a:lnTo>
                  <a:lnTo>
                    <a:pt x="68" y="396"/>
                  </a:lnTo>
                  <a:lnTo>
                    <a:pt x="9" y="386"/>
                  </a:lnTo>
                  <a:lnTo>
                    <a:pt x="9" y="121"/>
                  </a:lnTo>
                  <a:lnTo>
                    <a:pt x="0" y="41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3159" y="2923"/>
              <a:ext cx="584" cy="467"/>
            </a:xfrm>
            <a:custGeom>
              <a:avLst/>
              <a:gdLst>
                <a:gd name="T0" fmla="*/ 0 w 584"/>
                <a:gd name="T1" fmla="*/ 11 h 467"/>
                <a:gd name="T2" fmla="*/ 292 w 584"/>
                <a:gd name="T3" fmla="*/ 0 h 467"/>
                <a:gd name="T4" fmla="*/ 343 w 584"/>
                <a:gd name="T5" fmla="*/ 96 h 467"/>
                <a:gd name="T6" fmla="*/ 299 w 584"/>
                <a:gd name="T7" fmla="*/ 209 h 467"/>
                <a:gd name="T8" fmla="*/ 284 w 584"/>
                <a:gd name="T9" fmla="*/ 260 h 467"/>
                <a:gd name="T10" fmla="*/ 480 w 584"/>
                <a:gd name="T11" fmla="*/ 239 h 467"/>
                <a:gd name="T12" fmla="*/ 492 w 584"/>
                <a:gd name="T13" fmla="*/ 314 h 467"/>
                <a:gd name="T14" fmla="*/ 434 w 584"/>
                <a:gd name="T15" fmla="*/ 307 h 467"/>
                <a:gd name="T16" fmla="*/ 407 w 584"/>
                <a:gd name="T17" fmla="*/ 338 h 467"/>
                <a:gd name="T18" fmla="*/ 437 w 584"/>
                <a:gd name="T19" fmla="*/ 360 h 467"/>
                <a:gd name="T20" fmla="*/ 491 w 584"/>
                <a:gd name="T21" fmla="*/ 335 h 467"/>
                <a:gd name="T22" fmla="*/ 492 w 584"/>
                <a:gd name="T23" fmla="*/ 370 h 467"/>
                <a:gd name="T24" fmla="*/ 523 w 584"/>
                <a:gd name="T25" fmla="*/ 340 h 467"/>
                <a:gd name="T26" fmla="*/ 546 w 584"/>
                <a:gd name="T27" fmla="*/ 340 h 467"/>
                <a:gd name="T28" fmla="*/ 519 w 584"/>
                <a:gd name="T29" fmla="*/ 402 h 467"/>
                <a:gd name="T30" fmla="*/ 569 w 584"/>
                <a:gd name="T31" fmla="*/ 413 h 467"/>
                <a:gd name="T32" fmla="*/ 583 w 584"/>
                <a:gd name="T33" fmla="*/ 447 h 467"/>
                <a:gd name="T34" fmla="*/ 562 w 584"/>
                <a:gd name="T35" fmla="*/ 457 h 467"/>
                <a:gd name="T36" fmla="*/ 531 w 584"/>
                <a:gd name="T37" fmla="*/ 436 h 467"/>
                <a:gd name="T38" fmla="*/ 475 w 584"/>
                <a:gd name="T39" fmla="*/ 420 h 467"/>
                <a:gd name="T40" fmla="*/ 487 w 584"/>
                <a:gd name="T41" fmla="*/ 461 h 467"/>
                <a:gd name="T42" fmla="*/ 459 w 584"/>
                <a:gd name="T43" fmla="*/ 466 h 467"/>
                <a:gd name="T44" fmla="*/ 435 w 584"/>
                <a:gd name="T45" fmla="*/ 429 h 467"/>
                <a:gd name="T46" fmla="*/ 421 w 584"/>
                <a:gd name="T47" fmla="*/ 452 h 467"/>
                <a:gd name="T48" fmla="*/ 336 w 584"/>
                <a:gd name="T49" fmla="*/ 452 h 467"/>
                <a:gd name="T50" fmla="*/ 336 w 584"/>
                <a:gd name="T51" fmla="*/ 429 h 467"/>
                <a:gd name="T52" fmla="*/ 304 w 584"/>
                <a:gd name="T53" fmla="*/ 402 h 467"/>
                <a:gd name="T54" fmla="*/ 240 w 584"/>
                <a:gd name="T55" fmla="*/ 399 h 467"/>
                <a:gd name="T56" fmla="*/ 293 w 584"/>
                <a:gd name="T57" fmla="*/ 429 h 467"/>
                <a:gd name="T58" fmla="*/ 219 w 584"/>
                <a:gd name="T59" fmla="*/ 445 h 467"/>
                <a:gd name="T60" fmla="*/ 101 w 584"/>
                <a:gd name="T61" fmla="*/ 423 h 467"/>
                <a:gd name="T62" fmla="*/ 57 w 584"/>
                <a:gd name="T63" fmla="*/ 429 h 467"/>
                <a:gd name="T64" fmla="*/ 73 w 584"/>
                <a:gd name="T65" fmla="*/ 273 h 467"/>
                <a:gd name="T66" fmla="*/ 2 w 584"/>
                <a:gd name="T67" fmla="*/ 149 h 467"/>
                <a:gd name="T68" fmla="*/ 0 w 584"/>
                <a:gd name="T69" fmla="*/ 11 h 46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84"/>
                <a:gd name="T106" fmla="*/ 0 h 467"/>
                <a:gd name="T107" fmla="*/ 584 w 584"/>
                <a:gd name="T108" fmla="*/ 467 h 46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84" h="467">
                  <a:moveTo>
                    <a:pt x="0" y="11"/>
                  </a:moveTo>
                  <a:lnTo>
                    <a:pt x="292" y="0"/>
                  </a:lnTo>
                  <a:lnTo>
                    <a:pt x="343" y="96"/>
                  </a:lnTo>
                  <a:lnTo>
                    <a:pt x="299" y="209"/>
                  </a:lnTo>
                  <a:lnTo>
                    <a:pt x="284" y="260"/>
                  </a:lnTo>
                  <a:lnTo>
                    <a:pt x="480" y="239"/>
                  </a:lnTo>
                  <a:lnTo>
                    <a:pt x="492" y="314"/>
                  </a:lnTo>
                  <a:lnTo>
                    <a:pt x="434" y="307"/>
                  </a:lnTo>
                  <a:lnTo>
                    <a:pt x="407" y="338"/>
                  </a:lnTo>
                  <a:lnTo>
                    <a:pt x="437" y="360"/>
                  </a:lnTo>
                  <a:lnTo>
                    <a:pt x="491" y="335"/>
                  </a:lnTo>
                  <a:lnTo>
                    <a:pt x="492" y="370"/>
                  </a:lnTo>
                  <a:lnTo>
                    <a:pt x="523" y="340"/>
                  </a:lnTo>
                  <a:lnTo>
                    <a:pt x="546" y="340"/>
                  </a:lnTo>
                  <a:lnTo>
                    <a:pt x="519" y="402"/>
                  </a:lnTo>
                  <a:lnTo>
                    <a:pt x="569" y="413"/>
                  </a:lnTo>
                  <a:lnTo>
                    <a:pt x="583" y="447"/>
                  </a:lnTo>
                  <a:lnTo>
                    <a:pt x="562" y="457"/>
                  </a:lnTo>
                  <a:lnTo>
                    <a:pt x="531" y="436"/>
                  </a:lnTo>
                  <a:lnTo>
                    <a:pt x="475" y="420"/>
                  </a:lnTo>
                  <a:lnTo>
                    <a:pt x="487" y="461"/>
                  </a:lnTo>
                  <a:lnTo>
                    <a:pt x="459" y="466"/>
                  </a:lnTo>
                  <a:lnTo>
                    <a:pt x="435" y="429"/>
                  </a:lnTo>
                  <a:lnTo>
                    <a:pt x="421" y="452"/>
                  </a:lnTo>
                  <a:lnTo>
                    <a:pt x="336" y="452"/>
                  </a:lnTo>
                  <a:lnTo>
                    <a:pt x="336" y="429"/>
                  </a:lnTo>
                  <a:lnTo>
                    <a:pt x="304" y="402"/>
                  </a:lnTo>
                  <a:lnTo>
                    <a:pt x="240" y="399"/>
                  </a:lnTo>
                  <a:lnTo>
                    <a:pt x="293" y="429"/>
                  </a:lnTo>
                  <a:lnTo>
                    <a:pt x="219" y="445"/>
                  </a:lnTo>
                  <a:lnTo>
                    <a:pt x="101" y="423"/>
                  </a:lnTo>
                  <a:lnTo>
                    <a:pt x="57" y="429"/>
                  </a:lnTo>
                  <a:lnTo>
                    <a:pt x="73" y="273"/>
                  </a:lnTo>
                  <a:lnTo>
                    <a:pt x="2" y="149"/>
                  </a:lnTo>
                  <a:lnTo>
                    <a:pt x="0" y="11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2758" y="950"/>
              <a:ext cx="651" cy="733"/>
            </a:xfrm>
            <a:custGeom>
              <a:avLst/>
              <a:gdLst>
                <a:gd name="T0" fmla="*/ 0 w 651"/>
                <a:gd name="T1" fmla="*/ 57 h 733"/>
                <a:gd name="T2" fmla="*/ 170 w 651"/>
                <a:gd name="T3" fmla="*/ 57 h 733"/>
                <a:gd name="T4" fmla="*/ 169 w 651"/>
                <a:gd name="T5" fmla="*/ 0 h 733"/>
                <a:gd name="T6" fmla="*/ 206 w 651"/>
                <a:gd name="T7" fmla="*/ 16 h 733"/>
                <a:gd name="T8" fmla="*/ 213 w 651"/>
                <a:gd name="T9" fmla="*/ 60 h 733"/>
                <a:gd name="T10" fmla="*/ 295 w 651"/>
                <a:gd name="T11" fmla="*/ 108 h 733"/>
                <a:gd name="T12" fmla="*/ 320 w 651"/>
                <a:gd name="T13" fmla="*/ 87 h 733"/>
                <a:gd name="T14" fmla="*/ 368 w 651"/>
                <a:gd name="T15" fmla="*/ 87 h 733"/>
                <a:gd name="T16" fmla="*/ 405 w 651"/>
                <a:gd name="T17" fmla="*/ 130 h 733"/>
                <a:gd name="T18" fmla="*/ 430 w 651"/>
                <a:gd name="T19" fmla="*/ 114 h 733"/>
                <a:gd name="T20" fmla="*/ 501 w 651"/>
                <a:gd name="T21" fmla="*/ 131 h 733"/>
                <a:gd name="T22" fmla="*/ 526 w 651"/>
                <a:gd name="T23" fmla="*/ 99 h 733"/>
                <a:gd name="T24" fmla="*/ 570 w 651"/>
                <a:gd name="T25" fmla="*/ 124 h 733"/>
                <a:gd name="T26" fmla="*/ 650 w 651"/>
                <a:gd name="T27" fmla="*/ 121 h 733"/>
                <a:gd name="T28" fmla="*/ 520 w 651"/>
                <a:gd name="T29" fmla="*/ 211 h 733"/>
                <a:gd name="T30" fmla="*/ 456 w 651"/>
                <a:gd name="T31" fmla="*/ 291 h 733"/>
                <a:gd name="T32" fmla="*/ 469 w 651"/>
                <a:gd name="T33" fmla="*/ 407 h 733"/>
                <a:gd name="T34" fmla="*/ 424 w 651"/>
                <a:gd name="T35" fmla="*/ 455 h 733"/>
                <a:gd name="T36" fmla="*/ 442 w 651"/>
                <a:gd name="T37" fmla="*/ 489 h 733"/>
                <a:gd name="T38" fmla="*/ 442 w 651"/>
                <a:gd name="T39" fmla="*/ 574 h 733"/>
                <a:gd name="T40" fmla="*/ 487 w 651"/>
                <a:gd name="T41" fmla="*/ 574 h 733"/>
                <a:gd name="T42" fmla="*/ 552 w 651"/>
                <a:gd name="T43" fmla="*/ 636 h 733"/>
                <a:gd name="T44" fmla="*/ 579 w 651"/>
                <a:gd name="T45" fmla="*/ 711 h 733"/>
                <a:gd name="T46" fmla="*/ 119 w 651"/>
                <a:gd name="T47" fmla="*/ 732 h 733"/>
                <a:gd name="T48" fmla="*/ 121 w 651"/>
                <a:gd name="T49" fmla="*/ 529 h 733"/>
                <a:gd name="T50" fmla="*/ 80 w 651"/>
                <a:gd name="T51" fmla="*/ 485 h 733"/>
                <a:gd name="T52" fmla="*/ 94 w 651"/>
                <a:gd name="T53" fmla="*/ 432 h 733"/>
                <a:gd name="T54" fmla="*/ 108 w 651"/>
                <a:gd name="T55" fmla="*/ 402 h 733"/>
                <a:gd name="T56" fmla="*/ 80 w 651"/>
                <a:gd name="T57" fmla="*/ 261 h 733"/>
                <a:gd name="T58" fmla="*/ 41 w 651"/>
                <a:gd name="T59" fmla="*/ 169 h 733"/>
                <a:gd name="T60" fmla="*/ 0 w 651"/>
                <a:gd name="T61" fmla="*/ 57 h 73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51"/>
                <a:gd name="T94" fmla="*/ 0 h 733"/>
                <a:gd name="T95" fmla="*/ 651 w 651"/>
                <a:gd name="T96" fmla="*/ 733 h 73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51" h="733">
                  <a:moveTo>
                    <a:pt x="0" y="57"/>
                  </a:moveTo>
                  <a:lnTo>
                    <a:pt x="170" y="57"/>
                  </a:lnTo>
                  <a:lnTo>
                    <a:pt x="169" y="0"/>
                  </a:lnTo>
                  <a:lnTo>
                    <a:pt x="206" y="16"/>
                  </a:lnTo>
                  <a:lnTo>
                    <a:pt x="213" y="60"/>
                  </a:lnTo>
                  <a:lnTo>
                    <a:pt x="295" y="108"/>
                  </a:lnTo>
                  <a:lnTo>
                    <a:pt x="320" y="87"/>
                  </a:lnTo>
                  <a:lnTo>
                    <a:pt x="368" y="87"/>
                  </a:lnTo>
                  <a:lnTo>
                    <a:pt x="405" y="130"/>
                  </a:lnTo>
                  <a:lnTo>
                    <a:pt x="430" y="114"/>
                  </a:lnTo>
                  <a:lnTo>
                    <a:pt x="501" y="131"/>
                  </a:lnTo>
                  <a:lnTo>
                    <a:pt x="526" y="99"/>
                  </a:lnTo>
                  <a:lnTo>
                    <a:pt x="570" y="124"/>
                  </a:lnTo>
                  <a:lnTo>
                    <a:pt x="650" y="121"/>
                  </a:lnTo>
                  <a:lnTo>
                    <a:pt x="520" y="211"/>
                  </a:lnTo>
                  <a:lnTo>
                    <a:pt x="456" y="291"/>
                  </a:lnTo>
                  <a:lnTo>
                    <a:pt x="469" y="407"/>
                  </a:lnTo>
                  <a:lnTo>
                    <a:pt x="424" y="455"/>
                  </a:lnTo>
                  <a:lnTo>
                    <a:pt x="442" y="489"/>
                  </a:lnTo>
                  <a:lnTo>
                    <a:pt x="442" y="574"/>
                  </a:lnTo>
                  <a:lnTo>
                    <a:pt x="487" y="574"/>
                  </a:lnTo>
                  <a:lnTo>
                    <a:pt x="552" y="636"/>
                  </a:lnTo>
                  <a:lnTo>
                    <a:pt x="579" y="711"/>
                  </a:lnTo>
                  <a:lnTo>
                    <a:pt x="119" y="732"/>
                  </a:lnTo>
                  <a:lnTo>
                    <a:pt x="121" y="529"/>
                  </a:lnTo>
                  <a:lnTo>
                    <a:pt x="80" y="485"/>
                  </a:lnTo>
                  <a:lnTo>
                    <a:pt x="94" y="432"/>
                  </a:lnTo>
                  <a:lnTo>
                    <a:pt x="108" y="402"/>
                  </a:lnTo>
                  <a:lnTo>
                    <a:pt x="80" y="261"/>
                  </a:lnTo>
                  <a:lnTo>
                    <a:pt x="41" y="169"/>
                  </a:lnTo>
                  <a:lnTo>
                    <a:pt x="0" y="57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179" y="1203"/>
              <a:ext cx="495" cy="577"/>
            </a:xfrm>
            <a:custGeom>
              <a:avLst/>
              <a:gdLst>
                <a:gd name="T0" fmla="*/ 36 w 495"/>
                <a:gd name="T1" fmla="*/ 39 h 577"/>
                <a:gd name="T2" fmla="*/ 73 w 495"/>
                <a:gd name="T3" fmla="*/ 34 h 577"/>
                <a:gd name="T4" fmla="*/ 107 w 495"/>
                <a:gd name="T5" fmla="*/ 34 h 577"/>
                <a:gd name="T6" fmla="*/ 128 w 495"/>
                <a:gd name="T7" fmla="*/ 0 h 577"/>
                <a:gd name="T8" fmla="*/ 144 w 495"/>
                <a:gd name="T9" fmla="*/ 43 h 577"/>
                <a:gd name="T10" fmla="*/ 197 w 495"/>
                <a:gd name="T11" fmla="*/ 43 h 577"/>
                <a:gd name="T12" fmla="*/ 226 w 495"/>
                <a:gd name="T13" fmla="*/ 82 h 577"/>
                <a:gd name="T14" fmla="*/ 281 w 495"/>
                <a:gd name="T15" fmla="*/ 71 h 577"/>
                <a:gd name="T16" fmla="*/ 318 w 495"/>
                <a:gd name="T17" fmla="*/ 96 h 577"/>
                <a:gd name="T18" fmla="*/ 387 w 495"/>
                <a:gd name="T19" fmla="*/ 113 h 577"/>
                <a:gd name="T20" fmla="*/ 400 w 495"/>
                <a:gd name="T21" fmla="*/ 144 h 577"/>
                <a:gd name="T22" fmla="*/ 435 w 495"/>
                <a:gd name="T23" fmla="*/ 145 h 577"/>
                <a:gd name="T24" fmla="*/ 425 w 495"/>
                <a:gd name="T25" fmla="*/ 175 h 577"/>
                <a:gd name="T26" fmla="*/ 437 w 495"/>
                <a:gd name="T27" fmla="*/ 209 h 577"/>
                <a:gd name="T28" fmla="*/ 414 w 495"/>
                <a:gd name="T29" fmla="*/ 252 h 577"/>
                <a:gd name="T30" fmla="*/ 430 w 495"/>
                <a:gd name="T31" fmla="*/ 261 h 577"/>
                <a:gd name="T32" fmla="*/ 469 w 495"/>
                <a:gd name="T33" fmla="*/ 214 h 577"/>
                <a:gd name="T34" fmla="*/ 467 w 495"/>
                <a:gd name="T35" fmla="*/ 198 h 577"/>
                <a:gd name="T36" fmla="*/ 483 w 495"/>
                <a:gd name="T37" fmla="*/ 191 h 577"/>
                <a:gd name="T38" fmla="*/ 494 w 495"/>
                <a:gd name="T39" fmla="*/ 214 h 577"/>
                <a:gd name="T40" fmla="*/ 464 w 495"/>
                <a:gd name="T41" fmla="*/ 246 h 577"/>
                <a:gd name="T42" fmla="*/ 451 w 495"/>
                <a:gd name="T43" fmla="*/ 319 h 577"/>
                <a:gd name="T44" fmla="*/ 451 w 495"/>
                <a:gd name="T45" fmla="*/ 441 h 577"/>
                <a:gd name="T46" fmla="*/ 469 w 495"/>
                <a:gd name="T47" fmla="*/ 463 h 577"/>
                <a:gd name="T48" fmla="*/ 462 w 495"/>
                <a:gd name="T49" fmla="*/ 537 h 577"/>
                <a:gd name="T50" fmla="*/ 227 w 495"/>
                <a:gd name="T51" fmla="*/ 576 h 577"/>
                <a:gd name="T52" fmla="*/ 169 w 495"/>
                <a:gd name="T53" fmla="*/ 539 h 577"/>
                <a:gd name="T54" fmla="*/ 181 w 495"/>
                <a:gd name="T55" fmla="*/ 494 h 577"/>
                <a:gd name="T56" fmla="*/ 153 w 495"/>
                <a:gd name="T57" fmla="*/ 445 h 577"/>
                <a:gd name="T58" fmla="*/ 128 w 495"/>
                <a:gd name="T59" fmla="*/ 383 h 577"/>
                <a:gd name="T60" fmla="*/ 62 w 495"/>
                <a:gd name="T61" fmla="*/ 321 h 577"/>
                <a:gd name="T62" fmla="*/ 21 w 495"/>
                <a:gd name="T63" fmla="*/ 321 h 577"/>
                <a:gd name="T64" fmla="*/ 21 w 495"/>
                <a:gd name="T65" fmla="*/ 236 h 577"/>
                <a:gd name="T66" fmla="*/ 0 w 495"/>
                <a:gd name="T67" fmla="*/ 204 h 577"/>
                <a:gd name="T68" fmla="*/ 46 w 495"/>
                <a:gd name="T69" fmla="*/ 154 h 577"/>
                <a:gd name="T70" fmla="*/ 36 w 495"/>
                <a:gd name="T71" fmla="*/ 39 h 57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5"/>
                <a:gd name="T109" fmla="*/ 0 h 577"/>
                <a:gd name="T110" fmla="*/ 495 w 495"/>
                <a:gd name="T111" fmla="*/ 577 h 57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5" h="577">
                  <a:moveTo>
                    <a:pt x="36" y="39"/>
                  </a:moveTo>
                  <a:lnTo>
                    <a:pt x="73" y="34"/>
                  </a:lnTo>
                  <a:lnTo>
                    <a:pt x="107" y="34"/>
                  </a:lnTo>
                  <a:lnTo>
                    <a:pt x="128" y="0"/>
                  </a:lnTo>
                  <a:lnTo>
                    <a:pt x="144" y="43"/>
                  </a:lnTo>
                  <a:lnTo>
                    <a:pt x="197" y="43"/>
                  </a:lnTo>
                  <a:lnTo>
                    <a:pt x="226" y="82"/>
                  </a:lnTo>
                  <a:lnTo>
                    <a:pt x="281" y="71"/>
                  </a:lnTo>
                  <a:lnTo>
                    <a:pt x="318" y="96"/>
                  </a:lnTo>
                  <a:lnTo>
                    <a:pt x="387" y="113"/>
                  </a:lnTo>
                  <a:lnTo>
                    <a:pt x="400" y="144"/>
                  </a:lnTo>
                  <a:lnTo>
                    <a:pt x="435" y="145"/>
                  </a:lnTo>
                  <a:lnTo>
                    <a:pt x="425" y="175"/>
                  </a:lnTo>
                  <a:lnTo>
                    <a:pt x="437" y="209"/>
                  </a:lnTo>
                  <a:lnTo>
                    <a:pt x="414" y="252"/>
                  </a:lnTo>
                  <a:lnTo>
                    <a:pt x="430" y="261"/>
                  </a:lnTo>
                  <a:lnTo>
                    <a:pt x="469" y="214"/>
                  </a:lnTo>
                  <a:lnTo>
                    <a:pt x="467" y="198"/>
                  </a:lnTo>
                  <a:lnTo>
                    <a:pt x="483" y="191"/>
                  </a:lnTo>
                  <a:lnTo>
                    <a:pt x="494" y="214"/>
                  </a:lnTo>
                  <a:lnTo>
                    <a:pt x="464" y="246"/>
                  </a:lnTo>
                  <a:lnTo>
                    <a:pt x="451" y="319"/>
                  </a:lnTo>
                  <a:lnTo>
                    <a:pt x="451" y="441"/>
                  </a:lnTo>
                  <a:lnTo>
                    <a:pt x="469" y="463"/>
                  </a:lnTo>
                  <a:lnTo>
                    <a:pt x="462" y="537"/>
                  </a:lnTo>
                  <a:lnTo>
                    <a:pt x="227" y="576"/>
                  </a:lnTo>
                  <a:lnTo>
                    <a:pt x="169" y="539"/>
                  </a:lnTo>
                  <a:lnTo>
                    <a:pt x="181" y="494"/>
                  </a:lnTo>
                  <a:lnTo>
                    <a:pt x="153" y="445"/>
                  </a:lnTo>
                  <a:lnTo>
                    <a:pt x="128" y="383"/>
                  </a:lnTo>
                  <a:lnTo>
                    <a:pt x="62" y="321"/>
                  </a:lnTo>
                  <a:lnTo>
                    <a:pt x="21" y="321"/>
                  </a:lnTo>
                  <a:lnTo>
                    <a:pt x="21" y="236"/>
                  </a:lnTo>
                  <a:lnTo>
                    <a:pt x="0" y="204"/>
                  </a:lnTo>
                  <a:lnTo>
                    <a:pt x="46" y="154"/>
                  </a:lnTo>
                  <a:lnTo>
                    <a:pt x="36" y="39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2868" y="1658"/>
              <a:ext cx="574" cy="375"/>
            </a:xfrm>
            <a:custGeom>
              <a:avLst/>
              <a:gdLst>
                <a:gd name="T0" fmla="*/ 9 w 574"/>
                <a:gd name="T1" fmla="*/ 20 h 375"/>
                <a:gd name="T2" fmla="*/ 0 w 574"/>
                <a:gd name="T3" fmla="*/ 84 h 375"/>
                <a:gd name="T4" fmla="*/ 12 w 574"/>
                <a:gd name="T5" fmla="*/ 155 h 375"/>
                <a:gd name="T6" fmla="*/ 66 w 574"/>
                <a:gd name="T7" fmla="*/ 297 h 375"/>
                <a:gd name="T8" fmla="*/ 96 w 574"/>
                <a:gd name="T9" fmla="*/ 374 h 375"/>
                <a:gd name="T10" fmla="*/ 433 w 574"/>
                <a:gd name="T11" fmla="*/ 356 h 375"/>
                <a:gd name="T12" fmla="*/ 488 w 574"/>
                <a:gd name="T13" fmla="*/ 374 h 375"/>
                <a:gd name="T14" fmla="*/ 522 w 574"/>
                <a:gd name="T15" fmla="*/ 301 h 375"/>
                <a:gd name="T16" fmla="*/ 509 w 574"/>
                <a:gd name="T17" fmla="*/ 249 h 375"/>
                <a:gd name="T18" fmla="*/ 566 w 574"/>
                <a:gd name="T19" fmla="*/ 239 h 375"/>
                <a:gd name="T20" fmla="*/ 573 w 574"/>
                <a:gd name="T21" fmla="*/ 157 h 375"/>
                <a:gd name="T22" fmla="*/ 539 w 574"/>
                <a:gd name="T23" fmla="*/ 121 h 375"/>
                <a:gd name="T24" fmla="*/ 481 w 574"/>
                <a:gd name="T25" fmla="*/ 84 h 375"/>
                <a:gd name="T26" fmla="*/ 493 w 574"/>
                <a:gd name="T27" fmla="*/ 36 h 375"/>
                <a:gd name="T28" fmla="*/ 468 w 574"/>
                <a:gd name="T29" fmla="*/ 0 h 375"/>
                <a:gd name="T30" fmla="*/ 342 w 574"/>
                <a:gd name="T31" fmla="*/ 5 h 375"/>
                <a:gd name="T32" fmla="*/ 215 w 574"/>
                <a:gd name="T33" fmla="*/ 11 h 375"/>
                <a:gd name="T34" fmla="*/ 9 w 574"/>
                <a:gd name="T35" fmla="*/ 20 h 3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74"/>
                <a:gd name="T55" fmla="*/ 0 h 375"/>
                <a:gd name="T56" fmla="*/ 574 w 574"/>
                <a:gd name="T57" fmla="*/ 375 h 3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74" h="375">
                  <a:moveTo>
                    <a:pt x="9" y="20"/>
                  </a:moveTo>
                  <a:lnTo>
                    <a:pt x="0" y="84"/>
                  </a:lnTo>
                  <a:lnTo>
                    <a:pt x="12" y="155"/>
                  </a:lnTo>
                  <a:lnTo>
                    <a:pt x="66" y="297"/>
                  </a:lnTo>
                  <a:lnTo>
                    <a:pt x="96" y="374"/>
                  </a:lnTo>
                  <a:lnTo>
                    <a:pt x="433" y="356"/>
                  </a:lnTo>
                  <a:lnTo>
                    <a:pt x="488" y="374"/>
                  </a:lnTo>
                  <a:lnTo>
                    <a:pt x="522" y="301"/>
                  </a:lnTo>
                  <a:lnTo>
                    <a:pt x="509" y="249"/>
                  </a:lnTo>
                  <a:lnTo>
                    <a:pt x="566" y="239"/>
                  </a:lnTo>
                  <a:lnTo>
                    <a:pt x="573" y="157"/>
                  </a:lnTo>
                  <a:lnTo>
                    <a:pt x="539" y="121"/>
                  </a:lnTo>
                  <a:lnTo>
                    <a:pt x="481" y="84"/>
                  </a:lnTo>
                  <a:lnTo>
                    <a:pt x="493" y="36"/>
                  </a:lnTo>
                  <a:lnTo>
                    <a:pt x="468" y="0"/>
                  </a:lnTo>
                  <a:lnTo>
                    <a:pt x="342" y="5"/>
                  </a:lnTo>
                  <a:lnTo>
                    <a:pt x="215" y="11"/>
                  </a:lnTo>
                  <a:lnTo>
                    <a:pt x="9" y="2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3373" y="1120"/>
              <a:ext cx="533" cy="231"/>
            </a:xfrm>
            <a:custGeom>
              <a:avLst/>
              <a:gdLst>
                <a:gd name="T0" fmla="*/ 0 w 533"/>
                <a:gd name="T1" fmla="*/ 127 h 231"/>
                <a:gd name="T2" fmla="*/ 119 w 533"/>
                <a:gd name="T3" fmla="*/ 0 h 231"/>
                <a:gd name="T4" fmla="*/ 98 w 533"/>
                <a:gd name="T5" fmla="*/ 52 h 231"/>
                <a:gd name="T6" fmla="*/ 114 w 533"/>
                <a:gd name="T7" fmla="*/ 68 h 231"/>
                <a:gd name="T8" fmla="*/ 151 w 533"/>
                <a:gd name="T9" fmla="*/ 46 h 231"/>
                <a:gd name="T10" fmla="*/ 233 w 533"/>
                <a:gd name="T11" fmla="*/ 78 h 231"/>
                <a:gd name="T12" fmla="*/ 269 w 533"/>
                <a:gd name="T13" fmla="*/ 52 h 231"/>
                <a:gd name="T14" fmla="*/ 379 w 533"/>
                <a:gd name="T15" fmla="*/ 37 h 231"/>
                <a:gd name="T16" fmla="*/ 400 w 533"/>
                <a:gd name="T17" fmla="*/ 70 h 231"/>
                <a:gd name="T18" fmla="*/ 443 w 533"/>
                <a:gd name="T19" fmla="*/ 62 h 231"/>
                <a:gd name="T20" fmla="*/ 527 w 533"/>
                <a:gd name="T21" fmla="*/ 96 h 231"/>
                <a:gd name="T22" fmla="*/ 532 w 533"/>
                <a:gd name="T23" fmla="*/ 121 h 231"/>
                <a:gd name="T24" fmla="*/ 441 w 533"/>
                <a:gd name="T25" fmla="*/ 143 h 231"/>
                <a:gd name="T26" fmla="*/ 415 w 533"/>
                <a:gd name="T27" fmla="*/ 127 h 231"/>
                <a:gd name="T28" fmla="*/ 368 w 533"/>
                <a:gd name="T29" fmla="*/ 132 h 231"/>
                <a:gd name="T30" fmla="*/ 315 w 533"/>
                <a:gd name="T31" fmla="*/ 164 h 231"/>
                <a:gd name="T32" fmla="*/ 290 w 533"/>
                <a:gd name="T33" fmla="*/ 166 h 231"/>
                <a:gd name="T34" fmla="*/ 270 w 533"/>
                <a:gd name="T35" fmla="*/ 143 h 231"/>
                <a:gd name="T36" fmla="*/ 240 w 533"/>
                <a:gd name="T37" fmla="*/ 228 h 231"/>
                <a:gd name="T38" fmla="*/ 206 w 533"/>
                <a:gd name="T39" fmla="*/ 230 h 231"/>
                <a:gd name="T40" fmla="*/ 192 w 533"/>
                <a:gd name="T41" fmla="*/ 196 h 231"/>
                <a:gd name="T42" fmla="*/ 121 w 533"/>
                <a:gd name="T43" fmla="*/ 180 h 231"/>
                <a:gd name="T44" fmla="*/ 87 w 533"/>
                <a:gd name="T45" fmla="*/ 155 h 231"/>
                <a:gd name="T46" fmla="*/ 28 w 533"/>
                <a:gd name="T47" fmla="*/ 164 h 231"/>
                <a:gd name="T48" fmla="*/ 0 w 533"/>
                <a:gd name="T49" fmla="*/ 127 h 2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33"/>
                <a:gd name="T76" fmla="*/ 0 h 231"/>
                <a:gd name="T77" fmla="*/ 533 w 533"/>
                <a:gd name="T78" fmla="*/ 231 h 2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33" h="231">
                  <a:moveTo>
                    <a:pt x="0" y="127"/>
                  </a:moveTo>
                  <a:lnTo>
                    <a:pt x="119" y="0"/>
                  </a:lnTo>
                  <a:lnTo>
                    <a:pt x="98" y="52"/>
                  </a:lnTo>
                  <a:lnTo>
                    <a:pt x="114" y="68"/>
                  </a:lnTo>
                  <a:lnTo>
                    <a:pt x="151" y="46"/>
                  </a:lnTo>
                  <a:lnTo>
                    <a:pt x="233" y="78"/>
                  </a:lnTo>
                  <a:lnTo>
                    <a:pt x="269" y="52"/>
                  </a:lnTo>
                  <a:lnTo>
                    <a:pt x="379" y="37"/>
                  </a:lnTo>
                  <a:lnTo>
                    <a:pt x="400" y="70"/>
                  </a:lnTo>
                  <a:lnTo>
                    <a:pt x="443" y="62"/>
                  </a:lnTo>
                  <a:lnTo>
                    <a:pt x="527" y="96"/>
                  </a:lnTo>
                  <a:lnTo>
                    <a:pt x="532" y="121"/>
                  </a:lnTo>
                  <a:lnTo>
                    <a:pt x="441" y="143"/>
                  </a:lnTo>
                  <a:lnTo>
                    <a:pt x="415" y="127"/>
                  </a:lnTo>
                  <a:lnTo>
                    <a:pt x="368" y="132"/>
                  </a:lnTo>
                  <a:lnTo>
                    <a:pt x="315" y="164"/>
                  </a:lnTo>
                  <a:lnTo>
                    <a:pt x="290" y="166"/>
                  </a:lnTo>
                  <a:lnTo>
                    <a:pt x="270" y="143"/>
                  </a:lnTo>
                  <a:lnTo>
                    <a:pt x="240" y="228"/>
                  </a:lnTo>
                  <a:lnTo>
                    <a:pt x="206" y="230"/>
                  </a:lnTo>
                  <a:lnTo>
                    <a:pt x="192" y="196"/>
                  </a:lnTo>
                  <a:lnTo>
                    <a:pt x="121" y="180"/>
                  </a:lnTo>
                  <a:lnTo>
                    <a:pt x="87" y="155"/>
                  </a:lnTo>
                  <a:lnTo>
                    <a:pt x="28" y="164"/>
                  </a:lnTo>
                  <a:lnTo>
                    <a:pt x="0" y="127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3742" y="1281"/>
              <a:ext cx="381" cy="517"/>
            </a:xfrm>
            <a:custGeom>
              <a:avLst/>
              <a:gdLst>
                <a:gd name="T0" fmla="*/ 96 w 381"/>
                <a:gd name="T1" fmla="*/ 21 h 517"/>
                <a:gd name="T2" fmla="*/ 110 w 381"/>
                <a:gd name="T3" fmla="*/ 53 h 517"/>
                <a:gd name="T4" fmla="*/ 83 w 381"/>
                <a:gd name="T5" fmla="*/ 73 h 517"/>
                <a:gd name="T6" fmla="*/ 82 w 381"/>
                <a:gd name="T7" fmla="*/ 155 h 517"/>
                <a:gd name="T8" fmla="*/ 67 w 381"/>
                <a:gd name="T9" fmla="*/ 101 h 517"/>
                <a:gd name="T10" fmla="*/ 12 w 381"/>
                <a:gd name="T11" fmla="*/ 153 h 517"/>
                <a:gd name="T12" fmla="*/ 0 w 381"/>
                <a:gd name="T13" fmla="*/ 301 h 517"/>
                <a:gd name="T14" fmla="*/ 36 w 381"/>
                <a:gd name="T15" fmla="*/ 374 h 517"/>
                <a:gd name="T16" fmla="*/ 39 w 381"/>
                <a:gd name="T17" fmla="*/ 411 h 517"/>
                <a:gd name="T18" fmla="*/ 41 w 381"/>
                <a:gd name="T19" fmla="*/ 441 h 517"/>
                <a:gd name="T20" fmla="*/ 39 w 381"/>
                <a:gd name="T21" fmla="*/ 468 h 517"/>
                <a:gd name="T22" fmla="*/ 32 w 381"/>
                <a:gd name="T23" fmla="*/ 516 h 517"/>
                <a:gd name="T24" fmla="*/ 181 w 381"/>
                <a:gd name="T25" fmla="*/ 507 h 517"/>
                <a:gd name="T26" fmla="*/ 378 w 381"/>
                <a:gd name="T27" fmla="*/ 489 h 517"/>
                <a:gd name="T28" fmla="*/ 343 w 381"/>
                <a:gd name="T29" fmla="*/ 479 h 517"/>
                <a:gd name="T30" fmla="*/ 323 w 381"/>
                <a:gd name="T31" fmla="*/ 452 h 517"/>
                <a:gd name="T32" fmla="*/ 353 w 381"/>
                <a:gd name="T33" fmla="*/ 429 h 517"/>
                <a:gd name="T34" fmla="*/ 353 w 381"/>
                <a:gd name="T35" fmla="*/ 400 h 517"/>
                <a:gd name="T36" fmla="*/ 339 w 381"/>
                <a:gd name="T37" fmla="*/ 375 h 517"/>
                <a:gd name="T38" fmla="*/ 353 w 381"/>
                <a:gd name="T39" fmla="*/ 358 h 517"/>
                <a:gd name="T40" fmla="*/ 380 w 381"/>
                <a:gd name="T41" fmla="*/ 359 h 517"/>
                <a:gd name="T42" fmla="*/ 375 w 381"/>
                <a:gd name="T43" fmla="*/ 288 h 517"/>
                <a:gd name="T44" fmla="*/ 368 w 381"/>
                <a:gd name="T45" fmla="*/ 246 h 517"/>
                <a:gd name="T46" fmla="*/ 352 w 381"/>
                <a:gd name="T47" fmla="*/ 219 h 517"/>
                <a:gd name="T48" fmla="*/ 336 w 381"/>
                <a:gd name="T49" fmla="*/ 203 h 517"/>
                <a:gd name="T50" fmla="*/ 311 w 381"/>
                <a:gd name="T51" fmla="*/ 198 h 517"/>
                <a:gd name="T52" fmla="*/ 288 w 381"/>
                <a:gd name="T53" fmla="*/ 198 h 517"/>
                <a:gd name="T54" fmla="*/ 263 w 381"/>
                <a:gd name="T55" fmla="*/ 231 h 517"/>
                <a:gd name="T56" fmla="*/ 247 w 381"/>
                <a:gd name="T57" fmla="*/ 242 h 517"/>
                <a:gd name="T58" fmla="*/ 236 w 381"/>
                <a:gd name="T59" fmla="*/ 246 h 517"/>
                <a:gd name="T60" fmla="*/ 224 w 381"/>
                <a:gd name="T61" fmla="*/ 240 h 517"/>
                <a:gd name="T62" fmla="*/ 220 w 381"/>
                <a:gd name="T63" fmla="*/ 224 h 517"/>
                <a:gd name="T64" fmla="*/ 224 w 381"/>
                <a:gd name="T65" fmla="*/ 214 h 517"/>
                <a:gd name="T66" fmla="*/ 234 w 381"/>
                <a:gd name="T67" fmla="*/ 203 h 517"/>
                <a:gd name="T68" fmla="*/ 245 w 381"/>
                <a:gd name="T69" fmla="*/ 198 h 517"/>
                <a:gd name="T70" fmla="*/ 256 w 381"/>
                <a:gd name="T71" fmla="*/ 196 h 517"/>
                <a:gd name="T72" fmla="*/ 256 w 381"/>
                <a:gd name="T73" fmla="*/ 176 h 517"/>
                <a:gd name="T74" fmla="*/ 284 w 381"/>
                <a:gd name="T75" fmla="*/ 155 h 517"/>
                <a:gd name="T76" fmla="*/ 256 w 381"/>
                <a:gd name="T77" fmla="*/ 87 h 517"/>
                <a:gd name="T78" fmla="*/ 256 w 381"/>
                <a:gd name="T79" fmla="*/ 55 h 517"/>
                <a:gd name="T80" fmla="*/ 208 w 381"/>
                <a:gd name="T81" fmla="*/ 43 h 517"/>
                <a:gd name="T82" fmla="*/ 139 w 381"/>
                <a:gd name="T83" fmla="*/ 0 h 517"/>
                <a:gd name="T84" fmla="*/ 96 w 381"/>
                <a:gd name="T85" fmla="*/ 21 h 5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81"/>
                <a:gd name="T130" fmla="*/ 0 h 517"/>
                <a:gd name="T131" fmla="*/ 381 w 381"/>
                <a:gd name="T132" fmla="*/ 517 h 5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81" h="517">
                  <a:moveTo>
                    <a:pt x="96" y="21"/>
                  </a:moveTo>
                  <a:lnTo>
                    <a:pt x="110" y="53"/>
                  </a:lnTo>
                  <a:lnTo>
                    <a:pt x="83" y="73"/>
                  </a:lnTo>
                  <a:lnTo>
                    <a:pt x="82" y="155"/>
                  </a:lnTo>
                  <a:lnTo>
                    <a:pt x="67" y="101"/>
                  </a:lnTo>
                  <a:lnTo>
                    <a:pt x="12" y="153"/>
                  </a:lnTo>
                  <a:lnTo>
                    <a:pt x="0" y="301"/>
                  </a:lnTo>
                  <a:lnTo>
                    <a:pt x="36" y="374"/>
                  </a:lnTo>
                  <a:lnTo>
                    <a:pt x="39" y="411"/>
                  </a:lnTo>
                  <a:lnTo>
                    <a:pt x="41" y="441"/>
                  </a:lnTo>
                  <a:lnTo>
                    <a:pt x="39" y="468"/>
                  </a:lnTo>
                  <a:lnTo>
                    <a:pt x="32" y="516"/>
                  </a:lnTo>
                  <a:lnTo>
                    <a:pt x="181" y="507"/>
                  </a:lnTo>
                  <a:lnTo>
                    <a:pt x="378" y="489"/>
                  </a:lnTo>
                  <a:lnTo>
                    <a:pt x="343" y="479"/>
                  </a:lnTo>
                  <a:lnTo>
                    <a:pt x="323" y="452"/>
                  </a:lnTo>
                  <a:lnTo>
                    <a:pt x="353" y="429"/>
                  </a:lnTo>
                  <a:lnTo>
                    <a:pt x="353" y="400"/>
                  </a:lnTo>
                  <a:lnTo>
                    <a:pt x="339" y="375"/>
                  </a:lnTo>
                  <a:lnTo>
                    <a:pt x="353" y="358"/>
                  </a:lnTo>
                  <a:lnTo>
                    <a:pt x="380" y="359"/>
                  </a:lnTo>
                  <a:lnTo>
                    <a:pt x="375" y="288"/>
                  </a:lnTo>
                  <a:lnTo>
                    <a:pt x="368" y="246"/>
                  </a:lnTo>
                  <a:lnTo>
                    <a:pt x="352" y="219"/>
                  </a:lnTo>
                  <a:lnTo>
                    <a:pt x="336" y="203"/>
                  </a:lnTo>
                  <a:lnTo>
                    <a:pt x="311" y="198"/>
                  </a:lnTo>
                  <a:lnTo>
                    <a:pt x="288" y="198"/>
                  </a:lnTo>
                  <a:lnTo>
                    <a:pt x="263" y="231"/>
                  </a:lnTo>
                  <a:lnTo>
                    <a:pt x="247" y="242"/>
                  </a:lnTo>
                  <a:lnTo>
                    <a:pt x="236" y="246"/>
                  </a:lnTo>
                  <a:lnTo>
                    <a:pt x="224" y="240"/>
                  </a:lnTo>
                  <a:lnTo>
                    <a:pt x="220" y="224"/>
                  </a:lnTo>
                  <a:lnTo>
                    <a:pt x="224" y="214"/>
                  </a:lnTo>
                  <a:lnTo>
                    <a:pt x="234" y="203"/>
                  </a:lnTo>
                  <a:lnTo>
                    <a:pt x="245" y="198"/>
                  </a:lnTo>
                  <a:lnTo>
                    <a:pt x="256" y="196"/>
                  </a:lnTo>
                  <a:lnTo>
                    <a:pt x="256" y="176"/>
                  </a:lnTo>
                  <a:lnTo>
                    <a:pt x="284" y="155"/>
                  </a:lnTo>
                  <a:lnTo>
                    <a:pt x="256" y="87"/>
                  </a:lnTo>
                  <a:lnTo>
                    <a:pt x="256" y="55"/>
                  </a:lnTo>
                  <a:lnTo>
                    <a:pt x="208" y="43"/>
                  </a:lnTo>
                  <a:lnTo>
                    <a:pt x="139" y="0"/>
                  </a:lnTo>
                  <a:lnTo>
                    <a:pt x="96" y="21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3327" y="1739"/>
              <a:ext cx="413" cy="681"/>
            </a:xfrm>
            <a:custGeom>
              <a:avLst/>
              <a:gdLst>
                <a:gd name="T0" fmla="*/ 76 w 413"/>
                <a:gd name="T1" fmla="*/ 39 h 681"/>
                <a:gd name="T2" fmla="*/ 313 w 413"/>
                <a:gd name="T3" fmla="*/ 0 h 681"/>
                <a:gd name="T4" fmla="*/ 348 w 413"/>
                <a:gd name="T5" fmla="*/ 83 h 681"/>
                <a:gd name="T6" fmla="*/ 398 w 413"/>
                <a:gd name="T7" fmla="*/ 431 h 681"/>
                <a:gd name="T8" fmla="*/ 412 w 413"/>
                <a:gd name="T9" fmla="*/ 478 h 681"/>
                <a:gd name="T10" fmla="*/ 375 w 413"/>
                <a:gd name="T11" fmla="*/ 570 h 681"/>
                <a:gd name="T12" fmla="*/ 375 w 413"/>
                <a:gd name="T13" fmla="*/ 634 h 681"/>
                <a:gd name="T14" fmla="*/ 332 w 413"/>
                <a:gd name="T15" fmla="*/ 627 h 681"/>
                <a:gd name="T16" fmla="*/ 334 w 413"/>
                <a:gd name="T17" fmla="*/ 680 h 681"/>
                <a:gd name="T18" fmla="*/ 289 w 413"/>
                <a:gd name="T19" fmla="*/ 659 h 681"/>
                <a:gd name="T20" fmla="*/ 266 w 413"/>
                <a:gd name="T21" fmla="*/ 666 h 681"/>
                <a:gd name="T22" fmla="*/ 233 w 413"/>
                <a:gd name="T23" fmla="*/ 660 h 681"/>
                <a:gd name="T24" fmla="*/ 208 w 413"/>
                <a:gd name="T25" fmla="*/ 579 h 681"/>
                <a:gd name="T26" fmla="*/ 160 w 413"/>
                <a:gd name="T27" fmla="*/ 554 h 681"/>
                <a:gd name="T28" fmla="*/ 160 w 413"/>
                <a:gd name="T29" fmla="*/ 467 h 681"/>
                <a:gd name="T30" fmla="*/ 112 w 413"/>
                <a:gd name="T31" fmla="*/ 478 h 681"/>
                <a:gd name="T32" fmla="*/ 85 w 413"/>
                <a:gd name="T33" fmla="*/ 414 h 681"/>
                <a:gd name="T34" fmla="*/ 0 w 413"/>
                <a:gd name="T35" fmla="*/ 339 h 681"/>
                <a:gd name="T36" fmla="*/ 62 w 413"/>
                <a:gd name="T37" fmla="*/ 222 h 681"/>
                <a:gd name="T38" fmla="*/ 44 w 413"/>
                <a:gd name="T39" fmla="*/ 167 h 681"/>
                <a:gd name="T40" fmla="*/ 107 w 413"/>
                <a:gd name="T41" fmla="*/ 156 h 681"/>
                <a:gd name="T42" fmla="*/ 112 w 413"/>
                <a:gd name="T43" fmla="*/ 80 h 681"/>
                <a:gd name="T44" fmla="*/ 76 w 413"/>
                <a:gd name="T45" fmla="*/ 39 h 6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3"/>
                <a:gd name="T70" fmla="*/ 0 h 681"/>
                <a:gd name="T71" fmla="*/ 413 w 413"/>
                <a:gd name="T72" fmla="*/ 681 h 6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3" h="681">
                  <a:moveTo>
                    <a:pt x="76" y="39"/>
                  </a:moveTo>
                  <a:lnTo>
                    <a:pt x="313" y="0"/>
                  </a:lnTo>
                  <a:lnTo>
                    <a:pt x="348" y="83"/>
                  </a:lnTo>
                  <a:lnTo>
                    <a:pt x="398" y="431"/>
                  </a:lnTo>
                  <a:lnTo>
                    <a:pt x="412" y="478"/>
                  </a:lnTo>
                  <a:lnTo>
                    <a:pt x="375" y="570"/>
                  </a:lnTo>
                  <a:lnTo>
                    <a:pt x="375" y="634"/>
                  </a:lnTo>
                  <a:lnTo>
                    <a:pt x="332" y="627"/>
                  </a:lnTo>
                  <a:lnTo>
                    <a:pt x="334" y="680"/>
                  </a:lnTo>
                  <a:lnTo>
                    <a:pt x="289" y="659"/>
                  </a:lnTo>
                  <a:lnTo>
                    <a:pt x="266" y="666"/>
                  </a:lnTo>
                  <a:lnTo>
                    <a:pt x="233" y="660"/>
                  </a:lnTo>
                  <a:lnTo>
                    <a:pt x="208" y="579"/>
                  </a:lnTo>
                  <a:lnTo>
                    <a:pt x="160" y="554"/>
                  </a:lnTo>
                  <a:lnTo>
                    <a:pt x="160" y="467"/>
                  </a:lnTo>
                  <a:lnTo>
                    <a:pt x="112" y="478"/>
                  </a:lnTo>
                  <a:lnTo>
                    <a:pt x="85" y="414"/>
                  </a:lnTo>
                  <a:lnTo>
                    <a:pt x="0" y="339"/>
                  </a:lnTo>
                  <a:lnTo>
                    <a:pt x="62" y="222"/>
                  </a:lnTo>
                  <a:lnTo>
                    <a:pt x="44" y="167"/>
                  </a:lnTo>
                  <a:lnTo>
                    <a:pt x="107" y="156"/>
                  </a:lnTo>
                  <a:lnTo>
                    <a:pt x="112" y="80"/>
                  </a:lnTo>
                  <a:lnTo>
                    <a:pt x="76" y="39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2961" y="2014"/>
              <a:ext cx="654" cy="540"/>
            </a:xfrm>
            <a:custGeom>
              <a:avLst/>
              <a:gdLst>
                <a:gd name="T0" fmla="*/ 0 w 654"/>
                <a:gd name="T1" fmla="*/ 18 h 540"/>
                <a:gd name="T2" fmla="*/ 286 w 654"/>
                <a:gd name="T3" fmla="*/ 0 h 540"/>
                <a:gd name="T4" fmla="*/ 346 w 654"/>
                <a:gd name="T5" fmla="*/ 0 h 540"/>
                <a:gd name="T6" fmla="*/ 392 w 654"/>
                <a:gd name="T7" fmla="*/ 16 h 540"/>
                <a:gd name="T8" fmla="*/ 367 w 654"/>
                <a:gd name="T9" fmla="*/ 62 h 540"/>
                <a:gd name="T10" fmla="*/ 451 w 654"/>
                <a:gd name="T11" fmla="*/ 139 h 540"/>
                <a:gd name="T12" fmla="*/ 477 w 654"/>
                <a:gd name="T13" fmla="*/ 203 h 540"/>
                <a:gd name="T14" fmla="*/ 527 w 654"/>
                <a:gd name="T15" fmla="*/ 187 h 540"/>
                <a:gd name="T16" fmla="*/ 525 w 654"/>
                <a:gd name="T17" fmla="*/ 278 h 540"/>
                <a:gd name="T18" fmla="*/ 575 w 654"/>
                <a:gd name="T19" fmla="*/ 304 h 540"/>
                <a:gd name="T20" fmla="*/ 598 w 654"/>
                <a:gd name="T21" fmla="*/ 384 h 540"/>
                <a:gd name="T22" fmla="*/ 633 w 654"/>
                <a:gd name="T23" fmla="*/ 391 h 540"/>
                <a:gd name="T24" fmla="*/ 653 w 654"/>
                <a:gd name="T25" fmla="*/ 425 h 540"/>
                <a:gd name="T26" fmla="*/ 609 w 654"/>
                <a:gd name="T27" fmla="*/ 471 h 540"/>
                <a:gd name="T28" fmla="*/ 594 w 654"/>
                <a:gd name="T29" fmla="*/ 525 h 540"/>
                <a:gd name="T30" fmla="*/ 532 w 654"/>
                <a:gd name="T31" fmla="*/ 539 h 540"/>
                <a:gd name="T32" fmla="*/ 548 w 654"/>
                <a:gd name="T33" fmla="*/ 480 h 540"/>
                <a:gd name="T34" fmla="*/ 303 w 654"/>
                <a:gd name="T35" fmla="*/ 502 h 540"/>
                <a:gd name="T36" fmla="*/ 128 w 654"/>
                <a:gd name="T37" fmla="*/ 523 h 540"/>
                <a:gd name="T38" fmla="*/ 117 w 654"/>
                <a:gd name="T39" fmla="*/ 466 h 540"/>
                <a:gd name="T40" fmla="*/ 105 w 654"/>
                <a:gd name="T41" fmla="*/ 294 h 540"/>
                <a:gd name="T42" fmla="*/ 103 w 654"/>
                <a:gd name="T43" fmla="*/ 199 h 540"/>
                <a:gd name="T44" fmla="*/ 44 w 654"/>
                <a:gd name="T45" fmla="*/ 157 h 540"/>
                <a:gd name="T46" fmla="*/ 66 w 654"/>
                <a:gd name="T47" fmla="*/ 117 h 540"/>
                <a:gd name="T48" fmla="*/ 37 w 654"/>
                <a:gd name="T49" fmla="*/ 96 h 540"/>
                <a:gd name="T50" fmla="*/ 0 w 654"/>
                <a:gd name="T51" fmla="*/ 18 h 5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54"/>
                <a:gd name="T79" fmla="*/ 0 h 540"/>
                <a:gd name="T80" fmla="*/ 654 w 654"/>
                <a:gd name="T81" fmla="*/ 540 h 54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54" h="540">
                  <a:moveTo>
                    <a:pt x="0" y="18"/>
                  </a:moveTo>
                  <a:lnTo>
                    <a:pt x="286" y="0"/>
                  </a:lnTo>
                  <a:lnTo>
                    <a:pt x="346" y="0"/>
                  </a:lnTo>
                  <a:lnTo>
                    <a:pt x="392" y="16"/>
                  </a:lnTo>
                  <a:lnTo>
                    <a:pt x="367" y="62"/>
                  </a:lnTo>
                  <a:lnTo>
                    <a:pt x="451" y="139"/>
                  </a:lnTo>
                  <a:lnTo>
                    <a:pt x="477" y="203"/>
                  </a:lnTo>
                  <a:lnTo>
                    <a:pt x="527" y="187"/>
                  </a:lnTo>
                  <a:lnTo>
                    <a:pt x="525" y="278"/>
                  </a:lnTo>
                  <a:lnTo>
                    <a:pt x="575" y="304"/>
                  </a:lnTo>
                  <a:lnTo>
                    <a:pt x="598" y="384"/>
                  </a:lnTo>
                  <a:lnTo>
                    <a:pt x="633" y="391"/>
                  </a:lnTo>
                  <a:lnTo>
                    <a:pt x="653" y="425"/>
                  </a:lnTo>
                  <a:lnTo>
                    <a:pt x="609" y="471"/>
                  </a:lnTo>
                  <a:lnTo>
                    <a:pt x="594" y="525"/>
                  </a:lnTo>
                  <a:lnTo>
                    <a:pt x="532" y="539"/>
                  </a:lnTo>
                  <a:lnTo>
                    <a:pt x="548" y="480"/>
                  </a:lnTo>
                  <a:lnTo>
                    <a:pt x="303" y="502"/>
                  </a:lnTo>
                  <a:lnTo>
                    <a:pt x="128" y="523"/>
                  </a:lnTo>
                  <a:lnTo>
                    <a:pt x="117" y="466"/>
                  </a:lnTo>
                  <a:lnTo>
                    <a:pt x="105" y="294"/>
                  </a:lnTo>
                  <a:lnTo>
                    <a:pt x="103" y="199"/>
                  </a:lnTo>
                  <a:lnTo>
                    <a:pt x="44" y="157"/>
                  </a:lnTo>
                  <a:lnTo>
                    <a:pt x="66" y="117"/>
                  </a:lnTo>
                  <a:lnTo>
                    <a:pt x="37" y="96"/>
                  </a:lnTo>
                  <a:lnTo>
                    <a:pt x="0" y="18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3675" y="1786"/>
              <a:ext cx="323" cy="527"/>
            </a:xfrm>
            <a:custGeom>
              <a:avLst/>
              <a:gdLst>
                <a:gd name="T0" fmla="*/ 0 w 323"/>
                <a:gd name="T1" fmla="*/ 37 h 527"/>
                <a:gd name="T2" fmla="*/ 39 w 323"/>
                <a:gd name="T3" fmla="*/ 57 h 527"/>
                <a:gd name="T4" fmla="*/ 75 w 323"/>
                <a:gd name="T5" fmla="*/ 53 h 527"/>
                <a:gd name="T6" fmla="*/ 87 w 323"/>
                <a:gd name="T7" fmla="*/ 43 h 527"/>
                <a:gd name="T8" fmla="*/ 96 w 323"/>
                <a:gd name="T9" fmla="*/ 11 h 527"/>
                <a:gd name="T10" fmla="*/ 251 w 323"/>
                <a:gd name="T11" fmla="*/ 0 h 527"/>
                <a:gd name="T12" fmla="*/ 322 w 323"/>
                <a:gd name="T13" fmla="*/ 371 h 527"/>
                <a:gd name="T14" fmla="*/ 317 w 323"/>
                <a:gd name="T15" fmla="*/ 368 h 527"/>
                <a:gd name="T16" fmla="*/ 263 w 323"/>
                <a:gd name="T17" fmla="*/ 389 h 527"/>
                <a:gd name="T18" fmla="*/ 226 w 323"/>
                <a:gd name="T19" fmla="*/ 489 h 527"/>
                <a:gd name="T20" fmla="*/ 171 w 323"/>
                <a:gd name="T21" fmla="*/ 474 h 527"/>
                <a:gd name="T22" fmla="*/ 107 w 323"/>
                <a:gd name="T23" fmla="*/ 512 h 527"/>
                <a:gd name="T24" fmla="*/ 23 w 323"/>
                <a:gd name="T25" fmla="*/ 526 h 527"/>
                <a:gd name="T26" fmla="*/ 60 w 323"/>
                <a:gd name="T27" fmla="*/ 428 h 527"/>
                <a:gd name="T28" fmla="*/ 44 w 323"/>
                <a:gd name="T29" fmla="*/ 373 h 527"/>
                <a:gd name="T30" fmla="*/ 0 w 323"/>
                <a:gd name="T31" fmla="*/ 37 h 5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23"/>
                <a:gd name="T49" fmla="*/ 0 h 527"/>
                <a:gd name="T50" fmla="*/ 323 w 323"/>
                <a:gd name="T51" fmla="*/ 527 h 5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23" h="527">
                  <a:moveTo>
                    <a:pt x="0" y="37"/>
                  </a:moveTo>
                  <a:lnTo>
                    <a:pt x="39" y="57"/>
                  </a:lnTo>
                  <a:lnTo>
                    <a:pt x="75" y="53"/>
                  </a:lnTo>
                  <a:lnTo>
                    <a:pt x="87" y="43"/>
                  </a:lnTo>
                  <a:lnTo>
                    <a:pt x="96" y="11"/>
                  </a:lnTo>
                  <a:lnTo>
                    <a:pt x="251" y="0"/>
                  </a:lnTo>
                  <a:lnTo>
                    <a:pt x="322" y="371"/>
                  </a:lnTo>
                  <a:lnTo>
                    <a:pt x="317" y="368"/>
                  </a:lnTo>
                  <a:lnTo>
                    <a:pt x="263" y="389"/>
                  </a:lnTo>
                  <a:lnTo>
                    <a:pt x="226" y="489"/>
                  </a:lnTo>
                  <a:lnTo>
                    <a:pt x="171" y="474"/>
                  </a:lnTo>
                  <a:lnTo>
                    <a:pt x="107" y="512"/>
                  </a:lnTo>
                  <a:lnTo>
                    <a:pt x="23" y="526"/>
                  </a:lnTo>
                  <a:lnTo>
                    <a:pt x="60" y="428"/>
                  </a:lnTo>
                  <a:lnTo>
                    <a:pt x="44" y="373"/>
                  </a:lnTo>
                  <a:lnTo>
                    <a:pt x="0" y="37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3927" y="1679"/>
              <a:ext cx="410" cy="477"/>
            </a:xfrm>
            <a:custGeom>
              <a:avLst/>
              <a:gdLst>
                <a:gd name="T0" fmla="*/ 0 w 410"/>
                <a:gd name="T1" fmla="*/ 107 h 477"/>
                <a:gd name="T2" fmla="*/ 184 w 410"/>
                <a:gd name="T3" fmla="*/ 89 h 477"/>
                <a:gd name="T4" fmla="*/ 223 w 410"/>
                <a:gd name="T5" fmla="*/ 96 h 477"/>
                <a:gd name="T6" fmla="*/ 310 w 410"/>
                <a:gd name="T7" fmla="*/ 55 h 477"/>
                <a:gd name="T8" fmla="*/ 329 w 410"/>
                <a:gd name="T9" fmla="*/ 18 h 477"/>
                <a:gd name="T10" fmla="*/ 381 w 410"/>
                <a:gd name="T11" fmla="*/ 0 h 477"/>
                <a:gd name="T12" fmla="*/ 409 w 410"/>
                <a:gd name="T13" fmla="*/ 180 h 477"/>
                <a:gd name="T14" fmla="*/ 388 w 410"/>
                <a:gd name="T15" fmla="*/ 200 h 477"/>
                <a:gd name="T16" fmla="*/ 393 w 410"/>
                <a:gd name="T17" fmla="*/ 324 h 477"/>
                <a:gd name="T18" fmla="*/ 352 w 410"/>
                <a:gd name="T19" fmla="*/ 335 h 477"/>
                <a:gd name="T20" fmla="*/ 329 w 410"/>
                <a:gd name="T21" fmla="*/ 405 h 477"/>
                <a:gd name="T22" fmla="*/ 297 w 410"/>
                <a:gd name="T23" fmla="*/ 396 h 477"/>
                <a:gd name="T24" fmla="*/ 287 w 410"/>
                <a:gd name="T25" fmla="*/ 476 h 477"/>
                <a:gd name="T26" fmla="*/ 241 w 410"/>
                <a:gd name="T27" fmla="*/ 442 h 477"/>
                <a:gd name="T28" fmla="*/ 150 w 410"/>
                <a:gd name="T29" fmla="*/ 464 h 477"/>
                <a:gd name="T30" fmla="*/ 112 w 410"/>
                <a:gd name="T31" fmla="*/ 433 h 477"/>
                <a:gd name="T32" fmla="*/ 60 w 410"/>
                <a:gd name="T33" fmla="*/ 431 h 477"/>
                <a:gd name="T34" fmla="*/ 34 w 410"/>
                <a:gd name="T35" fmla="*/ 298 h 477"/>
                <a:gd name="T36" fmla="*/ 0 w 410"/>
                <a:gd name="T37" fmla="*/ 107 h 4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10"/>
                <a:gd name="T58" fmla="*/ 0 h 477"/>
                <a:gd name="T59" fmla="*/ 410 w 410"/>
                <a:gd name="T60" fmla="*/ 477 h 4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10" h="477">
                  <a:moveTo>
                    <a:pt x="0" y="107"/>
                  </a:moveTo>
                  <a:lnTo>
                    <a:pt x="184" y="89"/>
                  </a:lnTo>
                  <a:lnTo>
                    <a:pt x="223" y="96"/>
                  </a:lnTo>
                  <a:lnTo>
                    <a:pt x="310" y="55"/>
                  </a:lnTo>
                  <a:lnTo>
                    <a:pt x="329" y="18"/>
                  </a:lnTo>
                  <a:lnTo>
                    <a:pt x="381" y="0"/>
                  </a:lnTo>
                  <a:lnTo>
                    <a:pt x="409" y="180"/>
                  </a:lnTo>
                  <a:lnTo>
                    <a:pt x="388" y="200"/>
                  </a:lnTo>
                  <a:lnTo>
                    <a:pt x="393" y="324"/>
                  </a:lnTo>
                  <a:lnTo>
                    <a:pt x="352" y="335"/>
                  </a:lnTo>
                  <a:lnTo>
                    <a:pt x="329" y="405"/>
                  </a:lnTo>
                  <a:lnTo>
                    <a:pt x="297" y="396"/>
                  </a:lnTo>
                  <a:lnTo>
                    <a:pt x="287" y="476"/>
                  </a:lnTo>
                  <a:lnTo>
                    <a:pt x="241" y="442"/>
                  </a:lnTo>
                  <a:lnTo>
                    <a:pt x="150" y="464"/>
                  </a:lnTo>
                  <a:lnTo>
                    <a:pt x="112" y="433"/>
                  </a:lnTo>
                  <a:lnTo>
                    <a:pt x="60" y="431"/>
                  </a:lnTo>
                  <a:lnTo>
                    <a:pt x="34" y="298"/>
                  </a:lnTo>
                  <a:lnTo>
                    <a:pt x="0" y="107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3559" y="2109"/>
              <a:ext cx="724" cy="402"/>
            </a:xfrm>
            <a:custGeom>
              <a:avLst/>
              <a:gdLst>
                <a:gd name="T0" fmla="*/ 0 w 724"/>
                <a:gd name="T1" fmla="*/ 401 h 402"/>
                <a:gd name="T2" fmla="*/ 176 w 724"/>
                <a:gd name="T3" fmla="*/ 376 h 402"/>
                <a:gd name="T4" fmla="*/ 176 w 724"/>
                <a:gd name="T5" fmla="*/ 358 h 402"/>
                <a:gd name="T6" fmla="*/ 600 w 724"/>
                <a:gd name="T7" fmla="*/ 300 h 402"/>
                <a:gd name="T8" fmla="*/ 608 w 724"/>
                <a:gd name="T9" fmla="*/ 270 h 402"/>
                <a:gd name="T10" fmla="*/ 670 w 724"/>
                <a:gd name="T11" fmla="*/ 247 h 402"/>
                <a:gd name="T12" fmla="*/ 677 w 724"/>
                <a:gd name="T13" fmla="*/ 215 h 402"/>
                <a:gd name="T14" fmla="*/ 703 w 724"/>
                <a:gd name="T15" fmla="*/ 204 h 402"/>
                <a:gd name="T16" fmla="*/ 723 w 724"/>
                <a:gd name="T17" fmla="*/ 156 h 402"/>
                <a:gd name="T18" fmla="*/ 664 w 724"/>
                <a:gd name="T19" fmla="*/ 108 h 402"/>
                <a:gd name="T20" fmla="*/ 654 w 724"/>
                <a:gd name="T21" fmla="*/ 44 h 402"/>
                <a:gd name="T22" fmla="*/ 608 w 724"/>
                <a:gd name="T23" fmla="*/ 12 h 402"/>
                <a:gd name="T24" fmla="*/ 513 w 724"/>
                <a:gd name="T25" fmla="*/ 30 h 402"/>
                <a:gd name="T26" fmla="*/ 469 w 724"/>
                <a:gd name="T27" fmla="*/ 2 h 402"/>
                <a:gd name="T28" fmla="*/ 426 w 724"/>
                <a:gd name="T29" fmla="*/ 0 h 402"/>
                <a:gd name="T30" fmla="*/ 435 w 724"/>
                <a:gd name="T31" fmla="*/ 44 h 402"/>
                <a:gd name="T32" fmla="*/ 377 w 724"/>
                <a:gd name="T33" fmla="*/ 67 h 402"/>
                <a:gd name="T34" fmla="*/ 338 w 724"/>
                <a:gd name="T35" fmla="*/ 167 h 402"/>
                <a:gd name="T36" fmla="*/ 284 w 724"/>
                <a:gd name="T37" fmla="*/ 151 h 402"/>
                <a:gd name="T38" fmla="*/ 220 w 724"/>
                <a:gd name="T39" fmla="*/ 188 h 402"/>
                <a:gd name="T40" fmla="*/ 139 w 724"/>
                <a:gd name="T41" fmla="*/ 202 h 402"/>
                <a:gd name="T42" fmla="*/ 139 w 724"/>
                <a:gd name="T43" fmla="*/ 259 h 402"/>
                <a:gd name="T44" fmla="*/ 98 w 724"/>
                <a:gd name="T45" fmla="*/ 257 h 402"/>
                <a:gd name="T46" fmla="*/ 99 w 724"/>
                <a:gd name="T47" fmla="*/ 307 h 402"/>
                <a:gd name="T48" fmla="*/ 57 w 724"/>
                <a:gd name="T49" fmla="*/ 287 h 402"/>
                <a:gd name="T50" fmla="*/ 32 w 724"/>
                <a:gd name="T51" fmla="*/ 296 h 402"/>
                <a:gd name="T52" fmla="*/ 53 w 724"/>
                <a:gd name="T53" fmla="*/ 330 h 402"/>
                <a:gd name="T54" fmla="*/ 9 w 724"/>
                <a:gd name="T55" fmla="*/ 374 h 402"/>
                <a:gd name="T56" fmla="*/ 0 w 724"/>
                <a:gd name="T57" fmla="*/ 401 h 40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24"/>
                <a:gd name="T88" fmla="*/ 0 h 402"/>
                <a:gd name="T89" fmla="*/ 724 w 724"/>
                <a:gd name="T90" fmla="*/ 402 h 40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24" h="402">
                  <a:moveTo>
                    <a:pt x="0" y="401"/>
                  </a:moveTo>
                  <a:lnTo>
                    <a:pt x="176" y="376"/>
                  </a:lnTo>
                  <a:lnTo>
                    <a:pt x="176" y="358"/>
                  </a:lnTo>
                  <a:lnTo>
                    <a:pt x="600" y="300"/>
                  </a:lnTo>
                  <a:lnTo>
                    <a:pt x="608" y="270"/>
                  </a:lnTo>
                  <a:lnTo>
                    <a:pt x="670" y="247"/>
                  </a:lnTo>
                  <a:lnTo>
                    <a:pt x="677" y="215"/>
                  </a:lnTo>
                  <a:lnTo>
                    <a:pt x="703" y="204"/>
                  </a:lnTo>
                  <a:lnTo>
                    <a:pt x="723" y="156"/>
                  </a:lnTo>
                  <a:lnTo>
                    <a:pt x="664" y="108"/>
                  </a:lnTo>
                  <a:lnTo>
                    <a:pt x="654" y="44"/>
                  </a:lnTo>
                  <a:lnTo>
                    <a:pt x="608" y="12"/>
                  </a:lnTo>
                  <a:lnTo>
                    <a:pt x="513" y="30"/>
                  </a:lnTo>
                  <a:lnTo>
                    <a:pt x="469" y="2"/>
                  </a:lnTo>
                  <a:lnTo>
                    <a:pt x="426" y="0"/>
                  </a:lnTo>
                  <a:lnTo>
                    <a:pt x="435" y="44"/>
                  </a:lnTo>
                  <a:lnTo>
                    <a:pt x="377" y="67"/>
                  </a:lnTo>
                  <a:lnTo>
                    <a:pt x="338" y="167"/>
                  </a:lnTo>
                  <a:lnTo>
                    <a:pt x="284" y="151"/>
                  </a:lnTo>
                  <a:lnTo>
                    <a:pt x="220" y="188"/>
                  </a:lnTo>
                  <a:lnTo>
                    <a:pt x="139" y="202"/>
                  </a:lnTo>
                  <a:lnTo>
                    <a:pt x="139" y="259"/>
                  </a:lnTo>
                  <a:lnTo>
                    <a:pt x="98" y="257"/>
                  </a:lnTo>
                  <a:lnTo>
                    <a:pt x="99" y="307"/>
                  </a:lnTo>
                  <a:lnTo>
                    <a:pt x="57" y="287"/>
                  </a:lnTo>
                  <a:lnTo>
                    <a:pt x="32" y="296"/>
                  </a:lnTo>
                  <a:lnTo>
                    <a:pt x="53" y="330"/>
                  </a:lnTo>
                  <a:lnTo>
                    <a:pt x="9" y="374"/>
                  </a:lnTo>
                  <a:lnTo>
                    <a:pt x="0" y="401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3512" y="2368"/>
              <a:ext cx="835" cy="304"/>
            </a:xfrm>
            <a:custGeom>
              <a:avLst/>
              <a:gdLst>
                <a:gd name="T0" fmla="*/ 50 w 835"/>
                <a:gd name="T1" fmla="*/ 138 h 304"/>
                <a:gd name="T2" fmla="*/ 50 w 835"/>
                <a:gd name="T3" fmla="*/ 144 h 304"/>
                <a:gd name="T4" fmla="*/ 36 w 835"/>
                <a:gd name="T5" fmla="*/ 172 h 304"/>
                <a:gd name="T6" fmla="*/ 52 w 835"/>
                <a:gd name="T7" fmla="*/ 211 h 304"/>
                <a:gd name="T8" fmla="*/ 0 w 835"/>
                <a:gd name="T9" fmla="*/ 245 h 304"/>
                <a:gd name="T10" fmla="*/ 11 w 835"/>
                <a:gd name="T11" fmla="*/ 303 h 304"/>
                <a:gd name="T12" fmla="*/ 229 w 835"/>
                <a:gd name="T13" fmla="*/ 285 h 304"/>
                <a:gd name="T14" fmla="*/ 489 w 835"/>
                <a:gd name="T15" fmla="*/ 255 h 304"/>
                <a:gd name="T16" fmla="*/ 619 w 835"/>
                <a:gd name="T17" fmla="*/ 232 h 304"/>
                <a:gd name="T18" fmla="*/ 646 w 835"/>
                <a:gd name="T19" fmla="*/ 154 h 304"/>
                <a:gd name="T20" fmla="*/ 692 w 835"/>
                <a:gd name="T21" fmla="*/ 151 h 304"/>
                <a:gd name="T22" fmla="*/ 834 w 835"/>
                <a:gd name="T23" fmla="*/ 0 h 304"/>
                <a:gd name="T24" fmla="*/ 649 w 835"/>
                <a:gd name="T25" fmla="*/ 37 h 304"/>
                <a:gd name="T26" fmla="*/ 219 w 835"/>
                <a:gd name="T27" fmla="*/ 99 h 304"/>
                <a:gd name="T28" fmla="*/ 222 w 835"/>
                <a:gd name="T29" fmla="*/ 117 h 304"/>
                <a:gd name="T30" fmla="*/ 50 w 835"/>
                <a:gd name="T31" fmla="*/ 138 h 3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35"/>
                <a:gd name="T49" fmla="*/ 0 h 304"/>
                <a:gd name="T50" fmla="*/ 835 w 835"/>
                <a:gd name="T51" fmla="*/ 304 h 3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35" h="304">
                  <a:moveTo>
                    <a:pt x="50" y="138"/>
                  </a:moveTo>
                  <a:lnTo>
                    <a:pt x="50" y="144"/>
                  </a:lnTo>
                  <a:lnTo>
                    <a:pt x="36" y="172"/>
                  </a:lnTo>
                  <a:lnTo>
                    <a:pt x="52" y="211"/>
                  </a:lnTo>
                  <a:lnTo>
                    <a:pt x="0" y="245"/>
                  </a:lnTo>
                  <a:lnTo>
                    <a:pt x="11" y="303"/>
                  </a:lnTo>
                  <a:lnTo>
                    <a:pt x="229" y="285"/>
                  </a:lnTo>
                  <a:lnTo>
                    <a:pt x="489" y="255"/>
                  </a:lnTo>
                  <a:lnTo>
                    <a:pt x="619" y="232"/>
                  </a:lnTo>
                  <a:lnTo>
                    <a:pt x="646" y="154"/>
                  </a:lnTo>
                  <a:lnTo>
                    <a:pt x="692" y="151"/>
                  </a:lnTo>
                  <a:lnTo>
                    <a:pt x="834" y="0"/>
                  </a:lnTo>
                  <a:lnTo>
                    <a:pt x="649" y="37"/>
                  </a:lnTo>
                  <a:lnTo>
                    <a:pt x="219" y="99"/>
                  </a:lnTo>
                  <a:lnTo>
                    <a:pt x="222" y="117"/>
                  </a:lnTo>
                  <a:lnTo>
                    <a:pt x="50" y="138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3430" y="2649"/>
              <a:ext cx="342" cy="596"/>
            </a:xfrm>
            <a:custGeom>
              <a:avLst/>
              <a:gdLst>
                <a:gd name="T0" fmla="*/ 96 w 342"/>
                <a:gd name="T1" fmla="*/ 20 h 596"/>
                <a:gd name="T2" fmla="*/ 44 w 342"/>
                <a:gd name="T3" fmla="*/ 121 h 596"/>
                <a:gd name="T4" fmla="*/ 0 w 342"/>
                <a:gd name="T5" fmla="*/ 186 h 596"/>
                <a:gd name="T6" fmla="*/ 14 w 342"/>
                <a:gd name="T7" fmla="*/ 265 h 596"/>
                <a:gd name="T8" fmla="*/ 67 w 342"/>
                <a:gd name="T9" fmla="*/ 371 h 596"/>
                <a:gd name="T10" fmla="*/ 27 w 342"/>
                <a:gd name="T11" fmla="*/ 480 h 596"/>
                <a:gd name="T12" fmla="*/ 9 w 342"/>
                <a:gd name="T13" fmla="*/ 536 h 596"/>
                <a:gd name="T14" fmla="*/ 208 w 342"/>
                <a:gd name="T15" fmla="*/ 513 h 596"/>
                <a:gd name="T16" fmla="*/ 217 w 342"/>
                <a:gd name="T17" fmla="*/ 586 h 596"/>
                <a:gd name="T18" fmla="*/ 258 w 342"/>
                <a:gd name="T19" fmla="*/ 595 h 596"/>
                <a:gd name="T20" fmla="*/ 268 w 342"/>
                <a:gd name="T21" fmla="*/ 558 h 596"/>
                <a:gd name="T22" fmla="*/ 341 w 342"/>
                <a:gd name="T23" fmla="*/ 547 h 596"/>
                <a:gd name="T24" fmla="*/ 325 w 342"/>
                <a:gd name="T25" fmla="*/ 426 h 596"/>
                <a:gd name="T26" fmla="*/ 321 w 342"/>
                <a:gd name="T27" fmla="*/ 0 h 596"/>
                <a:gd name="T28" fmla="*/ 96 w 342"/>
                <a:gd name="T29" fmla="*/ 20 h 59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42"/>
                <a:gd name="T46" fmla="*/ 0 h 596"/>
                <a:gd name="T47" fmla="*/ 342 w 342"/>
                <a:gd name="T48" fmla="*/ 596 h 59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42" h="596">
                  <a:moveTo>
                    <a:pt x="96" y="20"/>
                  </a:moveTo>
                  <a:lnTo>
                    <a:pt x="44" y="121"/>
                  </a:lnTo>
                  <a:lnTo>
                    <a:pt x="0" y="186"/>
                  </a:lnTo>
                  <a:lnTo>
                    <a:pt x="14" y="265"/>
                  </a:lnTo>
                  <a:lnTo>
                    <a:pt x="67" y="371"/>
                  </a:lnTo>
                  <a:lnTo>
                    <a:pt x="27" y="480"/>
                  </a:lnTo>
                  <a:lnTo>
                    <a:pt x="9" y="536"/>
                  </a:lnTo>
                  <a:lnTo>
                    <a:pt x="208" y="513"/>
                  </a:lnTo>
                  <a:lnTo>
                    <a:pt x="217" y="586"/>
                  </a:lnTo>
                  <a:lnTo>
                    <a:pt x="258" y="595"/>
                  </a:lnTo>
                  <a:lnTo>
                    <a:pt x="268" y="558"/>
                  </a:lnTo>
                  <a:lnTo>
                    <a:pt x="341" y="547"/>
                  </a:lnTo>
                  <a:lnTo>
                    <a:pt x="325" y="426"/>
                  </a:lnTo>
                  <a:lnTo>
                    <a:pt x="321" y="0"/>
                  </a:lnTo>
                  <a:lnTo>
                    <a:pt x="96" y="2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3749" y="2620"/>
              <a:ext cx="388" cy="602"/>
            </a:xfrm>
            <a:custGeom>
              <a:avLst/>
              <a:gdLst>
                <a:gd name="T0" fmla="*/ 0 w 388"/>
                <a:gd name="T1" fmla="*/ 30 h 602"/>
                <a:gd name="T2" fmla="*/ 251 w 388"/>
                <a:gd name="T3" fmla="*/ 0 h 602"/>
                <a:gd name="T4" fmla="*/ 332 w 388"/>
                <a:gd name="T5" fmla="*/ 277 h 602"/>
                <a:gd name="T6" fmla="*/ 387 w 388"/>
                <a:gd name="T7" fmla="*/ 322 h 602"/>
                <a:gd name="T8" fmla="*/ 342 w 388"/>
                <a:gd name="T9" fmla="*/ 404 h 602"/>
                <a:gd name="T10" fmla="*/ 385 w 388"/>
                <a:gd name="T11" fmla="*/ 482 h 602"/>
                <a:gd name="T12" fmla="*/ 128 w 388"/>
                <a:gd name="T13" fmla="*/ 510 h 602"/>
                <a:gd name="T14" fmla="*/ 139 w 388"/>
                <a:gd name="T15" fmla="*/ 578 h 602"/>
                <a:gd name="T16" fmla="*/ 102 w 388"/>
                <a:gd name="T17" fmla="*/ 601 h 602"/>
                <a:gd name="T18" fmla="*/ 71 w 388"/>
                <a:gd name="T19" fmla="*/ 516 h 602"/>
                <a:gd name="T20" fmla="*/ 54 w 388"/>
                <a:gd name="T21" fmla="*/ 585 h 602"/>
                <a:gd name="T22" fmla="*/ 21 w 388"/>
                <a:gd name="T23" fmla="*/ 578 h 602"/>
                <a:gd name="T24" fmla="*/ 11 w 388"/>
                <a:gd name="T25" fmla="*/ 509 h 602"/>
                <a:gd name="T26" fmla="*/ 2 w 388"/>
                <a:gd name="T27" fmla="*/ 448 h 602"/>
                <a:gd name="T28" fmla="*/ 0 w 388"/>
                <a:gd name="T29" fmla="*/ 30 h 60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8"/>
                <a:gd name="T46" fmla="*/ 0 h 602"/>
                <a:gd name="T47" fmla="*/ 388 w 388"/>
                <a:gd name="T48" fmla="*/ 602 h 60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8" h="602">
                  <a:moveTo>
                    <a:pt x="0" y="30"/>
                  </a:moveTo>
                  <a:lnTo>
                    <a:pt x="251" y="0"/>
                  </a:lnTo>
                  <a:lnTo>
                    <a:pt x="332" y="277"/>
                  </a:lnTo>
                  <a:lnTo>
                    <a:pt x="387" y="322"/>
                  </a:lnTo>
                  <a:lnTo>
                    <a:pt x="342" y="404"/>
                  </a:lnTo>
                  <a:lnTo>
                    <a:pt x="385" y="482"/>
                  </a:lnTo>
                  <a:lnTo>
                    <a:pt x="128" y="510"/>
                  </a:lnTo>
                  <a:lnTo>
                    <a:pt x="139" y="578"/>
                  </a:lnTo>
                  <a:lnTo>
                    <a:pt x="102" y="601"/>
                  </a:lnTo>
                  <a:lnTo>
                    <a:pt x="71" y="516"/>
                  </a:lnTo>
                  <a:lnTo>
                    <a:pt x="54" y="585"/>
                  </a:lnTo>
                  <a:lnTo>
                    <a:pt x="21" y="578"/>
                  </a:lnTo>
                  <a:lnTo>
                    <a:pt x="11" y="509"/>
                  </a:lnTo>
                  <a:lnTo>
                    <a:pt x="2" y="448"/>
                  </a:lnTo>
                  <a:lnTo>
                    <a:pt x="0" y="3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4001" y="2590"/>
              <a:ext cx="534" cy="553"/>
            </a:xfrm>
            <a:custGeom>
              <a:avLst/>
              <a:gdLst>
                <a:gd name="T0" fmla="*/ 0 w 534"/>
                <a:gd name="T1" fmla="*/ 34 h 553"/>
                <a:gd name="T2" fmla="*/ 5 w 534"/>
                <a:gd name="T3" fmla="*/ 34 h 553"/>
                <a:gd name="T4" fmla="*/ 130 w 534"/>
                <a:gd name="T5" fmla="*/ 11 h 553"/>
                <a:gd name="T6" fmla="*/ 240 w 534"/>
                <a:gd name="T7" fmla="*/ 0 h 553"/>
                <a:gd name="T8" fmla="*/ 224 w 534"/>
                <a:gd name="T9" fmla="*/ 28 h 553"/>
                <a:gd name="T10" fmla="*/ 258 w 534"/>
                <a:gd name="T11" fmla="*/ 28 h 553"/>
                <a:gd name="T12" fmla="*/ 448 w 534"/>
                <a:gd name="T13" fmla="*/ 199 h 553"/>
                <a:gd name="T14" fmla="*/ 522 w 534"/>
                <a:gd name="T15" fmla="*/ 309 h 553"/>
                <a:gd name="T16" fmla="*/ 533 w 534"/>
                <a:gd name="T17" fmla="*/ 383 h 553"/>
                <a:gd name="T18" fmla="*/ 508 w 534"/>
                <a:gd name="T19" fmla="*/ 401 h 553"/>
                <a:gd name="T20" fmla="*/ 522 w 534"/>
                <a:gd name="T21" fmla="*/ 476 h 553"/>
                <a:gd name="T22" fmla="*/ 469 w 534"/>
                <a:gd name="T23" fmla="*/ 479 h 553"/>
                <a:gd name="T24" fmla="*/ 469 w 534"/>
                <a:gd name="T25" fmla="*/ 543 h 553"/>
                <a:gd name="T26" fmla="*/ 426 w 534"/>
                <a:gd name="T27" fmla="*/ 511 h 553"/>
                <a:gd name="T28" fmla="*/ 153 w 534"/>
                <a:gd name="T29" fmla="*/ 552 h 553"/>
                <a:gd name="T30" fmla="*/ 91 w 534"/>
                <a:gd name="T31" fmla="*/ 433 h 553"/>
                <a:gd name="T32" fmla="*/ 135 w 534"/>
                <a:gd name="T33" fmla="*/ 351 h 553"/>
                <a:gd name="T34" fmla="*/ 76 w 534"/>
                <a:gd name="T35" fmla="*/ 311 h 553"/>
                <a:gd name="T36" fmla="*/ 0 w 534"/>
                <a:gd name="T37" fmla="*/ 34 h 55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4"/>
                <a:gd name="T58" fmla="*/ 0 h 553"/>
                <a:gd name="T59" fmla="*/ 534 w 534"/>
                <a:gd name="T60" fmla="*/ 553 h 55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4" h="553">
                  <a:moveTo>
                    <a:pt x="0" y="34"/>
                  </a:moveTo>
                  <a:lnTo>
                    <a:pt x="5" y="34"/>
                  </a:lnTo>
                  <a:lnTo>
                    <a:pt x="130" y="11"/>
                  </a:lnTo>
                  <a:lnTo>
                    <a:pt x="240" y="0"/>
                  </a:lnTo>
                  <a:lnTo>
                    <a:pt x="224" y="28"/>
                  </a:lnTo>
                  <a:lnTo>
                    <a:pt x="258" y="28"/>
                  </a:lnTo>
                  <a:lnTo>
                    <a:pt x="448" y="199"/>
                  </a:lnTo>
                  <a:lnTo>
                    <a:pt x="522" y="309"/>
                  </a:lnTo>
                  <a:lnTo>
                    <a:pt x="533" y="383"/>
                  </a:lnTo>
                  <a:lnTo>
                    <a:pt x="508" y="401"/>
                  </a:lnTo>
                  <a:lnTo>
                    <a:pt x="522" y="476"/>
                  </a:lnTo>
                  <a:lnTo>
                    <a:pt x="469" y="479"/>
                  </a:lnTo>
                  <a:lnTo>
                    <a:pt x="469" y="543"/>
                  </a:lnTo>
                  <a:lnTo>
                    <a:pt x="426" y="511"/>
                  </a:lnTo>
                  <a:lnTo>
                    <a:pt x="153" y="552"/>
                  </a:lnTo>
                  <a:lnTo>
                    <a:pt x="91" y="433"/>
                  </a:lnTo>
                  <a:lnTo>
                    <a:pt x="135" y="351"/>
                  </a:lnTo>
                  <a:lnTo>
                    <a:pt x="76" y="311"/>
                  </a:lnTo>
                  <a:lnTo>
                    <a:pt x="0" y="34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225" y="2515"/>
              <a:ext cx="488" cy="387"/>
            </a:xfrm>
            <a:custGeom>
              <a:avLst/>
              <a:gdLst>
                <a:gd name="T0" fmla="*/ 18 w 488"/>
                <a:gd name="T1" fmla="*/ 69 h 387"/>
                <a:gd name="T2" fmla="*/ 57 w 488"/>
                <a:gd name="T3" fmla="*/ 32 h 387"/>
                <a:gd name="T4" fmla="*/ 203 w 488"/>
                <a:gd name="T5" fmla="*/ 0 h 387"/>
                <a:gd name="T6" fmla="*/ 247 w 488"/>
                <a:gd name="T7" fmla="*/ 21 h 387"/>
                <a:gd name="T8" fmla="*/ 341 w 488"/>
                <a:gd name="T9" fmla="*/ 5 h 387"/>
                <a:gd name="T10" fmla="*/ 418 w 488"/>
                <a:gd name="T11" fmla="*/ 60 h 387"/>
                <a:gd name="T12" fmla="*/ 487 w 488"/>
                <a:gd name="T13" fmla="*/ 103 h 387"/>
                <a:gd name="T14" fmla="*/ 448 w 488"/>
                <a:gd name="T15" fmla="*/ 219 h 387"/>
                <a:gd name="T16" fmla="*/ 389 w 488"/>
                <a:gd name="T17" fmla="*/ 277 h 387"/>
                <a:gd name="T18" fmla="*/ 325 w 488"/>
                <a:gd name="T19" fmla="*/ 295 h 387"/>
                <a:gd name="T20" fmla="*/ 338 w 488"/>
                <a:gd name="T21" fmla="*/ 342 h 387"/>
                <a:gd name="T22" fmla="*/ 299 w 488"/>
                <a:gd name="T23" fmla="*/ 386 h 387"/>
                <a:gd name="T24" fmla="*/ 224 w 488"/>
                <a:gd name="T25" fmla="*/ 277 h 387"/>
                <a:gd name="T26" fmla="*/ 32 w 488"/>
                <a:gd name="T27" fmla="*/ 103 h 387"/>
                <a:gd name="T28" fmla="*/ 0 w 488"/>
                <a:gd name="T29" fmla="*/ 103 h 387"/>
                <a:gd name="T30" fmla="*/ 18 w 488"/>
                <a:gd name="T31" fmla="*/ 69 h 38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88"/>
                <a:gd name="T49" fmla="*/ 0 h 387"/>
                <a:gd name="T50" fmla="*/ 488 w 488"/>
                <a:gd name="T51" fmla="*/ 387 h 38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88" h="387">
                  <a:moveTo>
                    <a:pt x="18" y="69"/>
                  </a:moveTo>
                  <a:lnTo>
                    <a:pt x="57" y="32"/>
                  </a:lnTo>
                  <a:lnTo>
                    <a:pt x="203" y="0"/>
                  </a:lnTo>
                  <a:lnTo>
                    <a:pt x="247" y="21"/>
                  </a:lnTo>
                  <a:lnTo>
                    <a:pt x="341" y="5"/>
                  </a:lnTo>
                  <a:lnTo>
                    <a:pt x="418" y="60"/>
                  </a:lnTo>
                  <a:lnTo>
                    <a:pt x="487" y="103"/>
                  </a:lnTo>
                  <a:lnTo>
                    <a:pt x="448" y="219"/>
                  </a:lnTo>
                  <a:lnTo>
                    <a:pt x="389" y="277"/>
                  </a:lnTo>
                  <a:lnTo>
                    <a:pt x="325" y="295"/>
                  </a:lnTo>
                  <a:lnTo>
                    <a:pt x="338" y="342"/>
                  </a:lnTo>
                  <a:lnTo>
                    <a:pt x="299" y="386"/>
                  </a:lnTo>
                  <a:lnTo>
                    <a:pt x="224" y="277"/>
                  </a:lnTo>
                  <a:lnTo>
                    <a:pt x="32" y="103"/>
                  </a:lnTo>
                  <a:lnTo>
                    <a:pt x="0" y="103"/>
                  </a:lnTo>
                  <a:lnTo>
                    <a:pt x="18" y="69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3878" y="3066"/>
              <a:ext cx="913" cy="619"/>
            </a:xfrm>
            <a:custGeom>
              <a:avLst/>
              <a:gdLst>
                <a:gd name="T0" fmla="*/ 0 w 913"/>
                <a:gd name="T1" fmla="*/ 60 h 619"/>
                <a:gd name="T2" fmla="*/ 251 w 913"/>
                <a:gd name="T3" fmla="*/ 36 h 619"/>
                <a:gd name="T4" fmla="*/ 277 w 913"/>
                <a:gd name="T5" fmla="*/ 76 h 619"/>
                <a:gd name="T6" fmla="*/ 546 w 913"/>
                <a:gd name="T7" fmla="*/ 36 h 619"/>
                <a:gd name="T8" fmla="*/ 592 w 913"/>
                <a:gd name="T9" fmla="*/ 69 h 619"/>
                <a:gd name="T10" fmla="*/ 592 w 913"/>
                <a:gd name="T11" fmla="*/ 5 h 619"/>
                <a:gd name="T12" fmla="*/ 588 w 913"/>
                <a:gd name="T13" fmla="*/ 0 h 619"/>
                <a:gd name="T14" fmla="*/ 642 w 913"/>
                <a:gd name="T15" fmla="*/ 4 h 619"/>
                <a:gd name="T16" fmla="*/ 699 w 913"/>
                <a:gd name="T17" fmla="*/ 99 h 619"/>
                <a:gd name="T18" fmla="*/ 789 w 913"/>
                <a:gd name="T19" fmla="*/ 229 h 619"/>
                <a:gd name="T20" fmla="*/ 834 w 913"/>
                <a:gd name="T21" fmla="*/ 341 h 619"/>
                <a:gd name="T22" fmla="*/ 901 w 913"/>
                <a:gd name="T23" fmla="*/ 419 h 619"/>
                <a:gd name="T24" fmla="*/ 912 w 913"/>
                <a:gd name="T25" fmla="*/ 533 h 619"/>
                <a:gd name="T26" fmla="*/ 891 w 913"/>
                <a:gd name="T27" fmla="*/ 600 h 619"/>
                <a:gd name="T28" fmla="*/ 795 w 913"/>
                <a:gd name="T29" fmla="*/ 618 h 619"/>
                <a:gd name="T30" fmla="*/ 779 w 913"/>
                <a:gd name="T31" fmla="*/ 590 h 619"/>
                <a:gd name="T32" fmla="*/ 711 w 913"/>
                <a:gd name="T33" fmla="*/ 549 h 619"/>
                <a:gd name="T34" fmla="*/ 690 w 913"/>
                <a:gd name="T35" fmla="*/ 506 h 619"/>
                <a:gd name="T36" fmla="*/ 672 w 913"/>
                <a:gd name="T37" fmla="*/ 490 h 619"/>
                <a:gd name="T38" fmla="*/ 661 w 913"/>
                <a:gd name="T39" fmla="*/ 451 h 619"/>
                <a:gd name="T40" fmla="*/ 645 w 913"/>
                <a:gd name="T41" fmla="*/ 462 h 619"/>
                <a:gd name="T42" fmla="*/ 592 w 913"/>
                <a:gd name="T43" fmla="*/ 410 h 619"/>
                <a:gd name="T44" fmla="*/ 604 w 913"/>
                <a:gd name="T45" fmla="*/ 362 h 619"/>
                <a:gd name="T46" fmla="*/ 592 w 913"/>
                <a:gd name="T47" fmla="*/ 336 h 619"/>
                <a:gd name="T48" fmla="*/ 576 w 913"/>
                <a:gd name="T49" fmla="*/ 345 h 619"/>
                <a:gd name="T50" fmla="*/ 578 w 913"/>
                <a:gd name="T51" fmla="*/ 373 h 619"/>
                <a:gd name="T52" fmla="*/ 560 w 913"/>
                <a:gd name="T53" fmla="*/ 336 h 619"/>
                <a:gd name="T54" fmla="*/ 562 w 913"/>
                <a:gd name="T55" fmla="*/ 249 h 619"/>
                <a:gd name="T56" fmla="*/ 528 w 913"/>
                <a:gd name="T57" fmla="*/ 197 h 619"/>
                <a:gd name="T58" fmla="*/ 443 w 913"/>
                <a:gd name="T59" fmla="*/ 155 h 619"/>
                <a:gd name="T60" fmla="*/ 400 w 913"/>
                <a:gd name="T61" fmla="*/ 107 h 619"/>
                <a:gd name="T62" fmla="*/ 352 w 913"/>
                <a:gd name="T63" fmla="*/ 101 h 619"/>
                <a:gd name="T64" fmla="*/ 332 w 913"/>
                <a:gd name="T65" fmla="*/ 131 h 619"/>
                <a:gd name="T66" fmla="*/ 261 w 913"/>
                <a:gd name="T67" fmla="*/ 153 h 619"/>
                <a:gd name="T68" fmla="*/ 220 w 913"/>
                <a:gd name="T69" fmla="*/ 131 h 619"/>
                <a:gd name="T70" fmla="*/ 199 w 913"/>
                <a:gd name="T71" fmla="*/ 99 h 619"/>
                <a:gd name="T72" fmla="*/ 66 w 913"/>
                <a:gd name="T73" fmla="*/ 128 h 619"/>
                <a:gd name="T74" fmla="*/ 37 w 913"/>
                <a:gd name="T75" fmla="*/ 105 h 619"/>
                <a:gd name="T76" fmla="*/ 7 w 913"/>
                <a:gd name="T77" fmla="*/ 130 h 619"/>
                <a:gd name="T78" fmla="*/ 0 w 913"/>
                <a:gd name="T79" fmla="*/ 60 h 6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913"/>
                <a:gd name="T121" fmla="*/ 0 h 619"/>
                <a:gd name="T122" fmla="*/ 913 w 913"/>
                <a:gd name="T123" fmla="*/ 619 h 6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913" h="619">
                  <a:moveTo>
                    <a:pt x="0" y="60"/>
                  </a:moveTo>
                  <a:lnTo>
                    <a:pt x="251" y="36"/>
                  </a:lnTo>
                  <a:lnTo>
                    <a:pt x="277" y="76"/>
                  </a:lnTo>
                  <a:lnTo>
                    <a:pt x="546" y="36"/>
                  </a:lnTo>
                  <a:lnTo>
                    <a:pt x="592" y="69"/>
                  </a:lnTo>
                  <a:lnTo>
                    <a:pt x="592" y="5"/>
                  </a:lnTo>
                  <a:lnTo>
                    <a:pt x="588" y="0"/>
                  </a:lnTo>
                  <a:lnTo>
                    <a:pt x="642" y="4"/>
                  </a:lnTo>
                  <a:lnTo>
                    <a:pt x="699" y="99"/>
                  </a:lnTo>
                  <a:lnTo>
                    <a:pt x="789" y="229"/>
                  </a:lnTo>
                  <a:lnTo>
                    <a:pt x="834" y="341"/>
                  </a:lnTo>
                  <a:lnTo>
                    <a:pt x="901" y="419"/>
                  </a:lnTo>
                  <a:lnTo>
                    <a:pt x="912" y="533"/>
                  </a:lnTo>
                  <a:lnTo>
                    <a:pt x="891" y="600"/>
                  </a:lnTo>
                  <a:lnTo>
                    <a:pt x="795" y="618"/>
                  </a:lnTo>
                  <a:lnTo>
                    <a:pt x="779" y="590"/>
                  </a:lnTo>
                  <a:lnTo>
                    <a:pt x="711" y="549"/>
                  </a:lnTo>
                  <a:lnTo>
                    <a:pt x="690" y="506"/>
                  </a:lnTo>
                  <a:lnTo>
                    <a:pt x="672" y="490"/>
                  </a:lnTo>
                  <a:lnTo>
                    <a:pt x="661" y="451"/>
                  </a:lnTo>
                  <a:lnTo>
                    <a:pt x="645" y="462"/>
                  </a:lnTo>
                  <a:lnTo>
                    <a:pt x="592" y="410"/>
                  </a:lnTo>
                  <a:lnTo>
                    <a:pt x="604" y="362"/>
                  </a:lnTo>
                  <a:lnTo>
                    <a:pt x="592" y="336"/>
                  </a:lnTo>
                  <a:lnTo>
                    <a:pt x="576" y="345"/>
                  </a:lnTo>
                  <a:lnTo>
                    <a:pt x="578" y="373"/>
                  </a:lnTo>
                  <a:lnTo>
                    <a:pt x="560" y="336"/>
                  </a:lnTo>
                  <a:lnTo>
                    <a:pt x="562" y="249"/>
                  </a:lnTo>
                  <a:lnTo>
                    <a:pt x="528" y="197"/>
                  </a:lnTo>
                  <a:lnTo>
                    <a:pt x="443" y="155"/>
                  </a:lnTo>
                  <a:lnTo>
                    <a:pt x="400" y="107"/>
                  </a:lnTo>
                  <a:lnTo>
                    <a:pt x="352" y="101"/>
                  </a:lnTo>
                  <a:lnTo>
                    <a:pt x="332" y="131"/>
                  </a:lnTo>
                  <a:lnTo>
                    <a:pt x="261" y="153"/>
                  </a:lnTo>
                  <a:lnTo>
                    <a:pt x="220" y="131"/>
                  </a:lnTo>
                  <a:lnTo>
                    <a:pt x="199" y="99"/>
                  </a:lnTo>
                  <a:lnTo>
                    <a:pt x="66" y="128"/>
                  </a:lnTo>
                  <a:lnTo>
                    <a:pt x="37" y="105"/>
                  </a:lnTo>
                  <a:lnTo>
                    <a:pt x="7" y="130"/>
                  </a:lnTo>
                  <a:lnTo>
                    <a:pt x="0" y="6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128" y="2251"/>
              <a:ext cx="840" cy="368"/>
            </a:xfrm>
            <a:custGeom>
              <a:avLst/>
              <a:gdLst>
                <a:gd name="T0" fmla="*/ 28 w 840"/>
                <a:gd name="T1" fmla="*/ 271 h 368"/>
                <a:gd name="T2" fmla="*/ 0 w 840"/>
                <a:gd name="T3" fmla="*/ 349 h 368"/>
                <a:gd name="T4" fmla="*/ 108 w 840"/>
                <a:gd name="T5" fmla="*/ 339 h 368"/>
                <a:gd name="T6" fmla="*/ 151 w 840"/>
                <a:gd name="T7" fmla="*/ 303 h 368"/>
                <a:gd name="T8" fmla="*/ 299 w 840"/>
                <a:gd name="T9" fmla="*/ 264 h 368"/>
                <a:gd name="T10" fmla="*/ 340 w 840"/>
                <a:gd name="T11" fmla="*/ 285 h 368"/>
                <a:gd name="T12" fmla="*/ 437 w 840"/>
                <a:gd name="T13" fmla="*/ 271 h 368"/>
                <a:gd name="T14" fmla="*/ 437 w 840"/>
                <a:gd name="T15" fmla="*/ 277 h 368"/>
                <a:gd name="T16" fmla="*/ 583 w 840"/>
                <a:gd name="T17" fmla="*/ 367 h 368"/>
                <a:gd name="T18" fmla="*/ 668 w 840"/>
                <a:gd name="T19" fmla="*/ 340 h 368"/>
                <a:gd name="T20" fmla="*/ 716 w 840"/>
                <a:gd name="T21" fmla="*/ 239 h 368"/>
                <a:gd name="T22" fmla="*/ 800 w 840"/>
                <a:gd name="T23" fmla="*/ 211 h 368"/>
                <a:gd name="T24" fmla="*/ 839 w 840"/>
                <a:gd name="T25" fmla="*/ 137 h 368"/>
                <a:gd name="T26" fmla="*/ 837 w 840"/>
                <a:gd name="T27" fmla="*/ 46 h 368"/>
                <a:gd name="T28" fmla="*/ 827 w 840"/>
                <a:gd name="T29" fmla="*/ 121 h 368"/>
                <a:gd name="T30" fmla="*/ 780 w 840"/>
                <a:gd name="T31" fmla="*/ 184 h 368"/>
                <a:gd name="T32" fmla="*/ 763 w 840"/>
                <a:gd name="T33" fmla="*/ 179 h 368"/>
                <a:gd name="T34" fmla="*/ 700 w 840"/>
                <a:gd name="T35" fmla="*/ 197 h 368"/>
                <a:gd name="T36" fmla="*/ 700 w 840"/>
                <a:gd name="T37" fmla="*/ 176 h 368"/>
                <a:gd name="T38" fmla="*/ 763 w 840"/>
                <a:gd name="T39" fmla="*/ 154 h 368"/>
                <a:gd name="T40" fmla="*/ 706 w 840"/>
                <a:gd name="T41" fmla="*/ 147 h 368"/>
                <a:gd name="T42" fmla="*/ 770 w 840"/>
                <a:gd name="T43" fmla="*/ 128 h 368"/>
                <a:gd name="T44" fmla="*/ 795 w 840"/>
                <a:gd name="T45" fmla="*/ 138 h 368"/>
                <a:gd name="T46" fmla="*/ 807 w 840"/>
                <a:gd name="T47" fmla="*/ 67 h 368"/>
                <a:gd name="T48" fmla="*/ 791 w 840"/>
                <a:gd name="T49" fmla="*/ 51 h 368"/>
                <a:gd name="T50" fmla="*/ 715 w 840"/>
                <a:gd name="T51" fmla="*/ 80 h 368"/>
                <a:gd name="T52" fmla="*/ 716 w 840"/>
                <a:gd name="T53" fmla="*/ 37 h 368"/>
                <a:gd name="T54" fmla="*/ 748 w 840"/>
                <a:gd name="T55" fmla="*/ 48 h 368"/>
                <a:gd name="T56" fmla="*/ 791 w 840"/>
                <a:gd name="T57" fmla="*/ 16 h 368"/>
                <a:gd name="T58" fmla="*/ 768 w 840"/>
                <a:gd name="T59" fmla="*/ 0 h 368"/>
                <a:gd name="T60" fmla="*/ 517 w 840"/>
                <a:gd name="T61" fmla="*/ 57 h 368"/>
                <a:gd name="T62" fmla="*/ 210 w 840"/>
                <a:gd name="T63" fmla="*/ 119 h 368"/>
                <a:gd name="T64" fmla="*/ 69 w 840"/>
                <a:gd name="T65" fmla="*/ 269 h 368"/>
                <a:gd name="T66" fmla="*/ 28 w 840"/>
                <a:gd name="T67" fmla="*/ 271 h 3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0"/>
                <a:gd name="T103" fmla="*/ 0 h 368"/>
                <a:gd name="T104" fmla="*/ 840 w 840"/>
                <a:gd name="T105" fmla="*/ 368 h 3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0" h="368">
                  <a:moveTo>
                    <a:pt x="28" y="271"/>
                  </a:moveTo>
                  <a:lnTo>
                    <a:pt x="0" y="349"/>
                  </a:lnTo>
                  <a:lnTo>
                    <a:pt x="108" y="339"/>
                  </a:lnTo>
                  <a:lnTo>
                    <a:pt x="151" y="303"/>
                  </a:lnTo>
                  <a:lnTo>
                    <a:pt x="299" y="264"/>
                  </a:lnTo>
                  <a:lnTo>
                    <a:pt x="340" y="285"/>
                  </a:lnTo>
                  <a:lnTo>
                    <a:pt x="437" y="271"/>
                  </a:lnTo>
                  <a:lnTo>
                    <a:pt x="437" y="277"/>
                  </a:lnTo>
                  <a:lnTo>
                    <a:pt x="583" y="367"/>
                  </a:lnTo>
                  <a:lnTo>
                    <a:pt x="668" y="340"/>
                  </a:lnTo>
                  <a:lnTo>
                    <a:pt x="716" y="239"/>
                  </a:lnTo>
                  <a:lnTo>
                    <a:pt x="800" y="211"/>
                  </a:lnTo>
                  <a:lnTo>
                    <a:pt x="839" y="137"/>
                  </a:lnTo>
                  <a:lnTo>
                    <a:pt x="837" y="46"/>
                  </a:lnTo>
                  <a:lnTo>
                    <a:pt x="827" y="121"/>
                  </a:lnTo>
                  <a:lnTo>
                    <a:pt x="780" y="184"/>
                  </a:lnTo>
                  <a:lnTo>
                    <a:pt x="763" y="179"/>
                  </a:lnTo>
                  <a:lnTo>
                    <a:pt x="700" y="197"/>
                  </a:lnTo>
                  <a:lnTo>
                    <a:pt x="700" y="176"/>
                  </a:lnTo>
                  <a:lnTo>
                    <a:pt x="763" y="154"/>
                  </a:lnTo>
                  <a:lnTo>
                    <a:pt x="706" y="147"/>
                  </a:lnTo>
                  <a:lnTo>
                    <a:pt x="770" y="128"/>
                  </a:lnTo>
                  <a:lnTo>
                    <a:pt x="795" y="138"/>
                  </a:lnTo>
                  <a:lnTo>
                    <a:pt x="807" y="67"/>
                  </a:lnTo>
                  <a:lnTo>
                    <a:pt x="791" y="51"/>
                  </a:lnTo>
                  <a:lnTo>
                    <a:pt x="715" y="80"/>
                  </a:lnTo>
                  <a:lnTo>
                    <a:pt x="716" y="37"/>
                  </a:lnTo>
                  <a:lnTo>
                    <a:pt x="748" y="48"/>
                  </a:lnTo>
                  <a:lnTo>
                    <a:pt x="791" y="16"/>
                  </a:lnTo>
                  <a:lnTo>
                    <a:pt x="768" y="0"/>
                  </a:lnTo>
                  <a:lnTo>
                    <a:pt x="517" y="57"/>
                  </a:lnTo>
                  <a:lnTo>
                    <a:pt x="210" y="119"/>
                  </a:lnTo>
                  <a:lnTo>
                    <a:pt x="69" y="269"/>
                  </a:lnTo>
                  <a:lnTo>
                    <a:pt x="28" y="271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4162" y="1947"/>
              <a:ext cx="735" cy="457"/>
            </a:xfrm>
            <a:custGeom>
              <a:avLst/>
              <a:gdLst>
                <a:gd name="T0" fmla="*/ 121 w 735"/>
                <a:gd name="T1" fmla="*/ 319 h 457"/>
                <a:gd name="T2" fmla="*/ 100 w 735"/>
                <a:gd name="T3" fmla="*/ 366 h 457"/>
                <a:gd name="T4" fmla="*/ 69 w 735"/>
                <a:gd name="T5" fmla="*/ 378 h 457"/>
                <a:gd name="T6" fmla="*/ 68 w 735"/>
                <a:gd name="T7" fmla="*/ 408 h 457"/>
                <a:gd name="T8" fmla="*/ 4 w 735"/>
                <a:gd name="T9" fmla="*/ 431 h 457"/>
                <a:gd name="T10" fmla="*/ 0 w 735"/>
                <a:gd name="T11" fmla="*/ 456 h 457"/>
                <a:gd name="T12" fmla="*/ 174 w 735"/>
                <a:gd name="T13" fmla="*/ 426 h 457"/>
                <a:gd name="T14" fmla="*/ 491 w 735"/>
                <a:gd name="T15" fmla="*/ 360 h 457"/>
                <a:gd name="T16" fmla="*/ 734 w 735"/>
                <a:gd name="T17" fmla="*/ 302 h 457"/>
                <a:gd name="T18" fmla="*/ 734 w 735"/>
                <a:gd name="T19" fmla="*/ 256 h 457"/>
                <a:gd name="T20" fmla="*/ 707 w 735"/>
                <a:gd name="T21" fmla="*/ 241 h 457"/>
                <a:gd name="T22" fmla="*/ 686 w 735"/>
                <a:gd name="T23" fmla="*/ 264 h 457"/>
                <a:gd name="T24" fmla="*/ 674 w 735"/>
                <a:gd name="T25" fmla="*/ 202 h 457"/>
                <a:gd name="T26" fmla="*/ 686 w 735"/>
                <a:gd name="T27" fmla="*/ 147 h 457"/>
                <a:gd name="T28" fmla="*/ 595 w 735"/>
                <a:gd name="T29" fmla="*/ 106 h 457"/>
                <a:gd name="T30" fmla="*/ 533 w 735"/>
                <a:gd name="T31" fmla="*/ 117 h 457"/>
                <a:gd name="T32" fmla="*/ 531 w 735"/>
                <a:gd name="T33" fmla="*/ 32 h 457"/>
                <a:gd name="T34" fmla="*/ 467 w 735"/>
                <a:gd name="T35" fmla="*/ 0 h 457"/>
                <a:gd name="T36" fmla="*/ 419 w 735"/>
                <a:gd name="T37" fmla="*/ 20 h 457"/>
                <a:gd name="T38" fmla="*/ 387 w 735"/>
                <a:gd name="T39" fmla="*/ 99 h 457"/>
                <a:gd name="T40" fmla="*/ 331 w 735"/>
                <a:gd name="T41" fmla="*/ 131 h 457"/>
                <a:gd name="T42" fmla="*/ 307 w 735"/>
                <a:gd name="T43" fmla="*/ 257 h 457"/>
                <a:gd name="T44" fmla="*/ 215 w 735"/>
                <a:gd name="T45" fmla="*/ 319 h 457"/>
                <a:gd name="T46" fmla="*/ 140 w 735"/>
                <a:gd name="T47" fmla="*/ 344 h 457"/>
                <a:gd name="T48" fmla="*/ 121 w 735"/>
                <a:gd name="T49" fmla="*/ 319 h 4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35"/>
                <a:gd name="T76" fmla="*/ 0 h 457"/>
                <a:gd name="T77" fmla="*/ 735 w 735"/>
                <a:gd name="T78" fmla="*/ 457 h 4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35" h="457">
                  <a:moveTo>
                    <a:pt x="121" y="319"/>
                  </a:moveTo>
                  <a:lnTo>
                    <a:pt x="100" y="366"/>
                  </a:lnTo>
                  <a:lnTo>
                    <a:pt x="69" y="378"/>
                  </a:lnTo>
                  <a:lnTo>
                    <a:pt x="68" y="408"/>
                  </a:lnTo>
                  <a:lnTo>
                    <a:pt x="4" y="431"/>
                  </a:lnTo>
                  <a:lnTo>
                    <a:pt x="0" y="456"/>
                  </a:lnTo>
                  <a:lnTo>
                    <a:pt x="174" y="426"/>
                  </a:lnTo>
                  <a:lnTo>
                    <a:pt x="491" y="360"/>
                  </a:lnTo>
                  <a:lnTo>
                    <a:pt x="734" y="302"/>
                  </a:lnTo>
                  <a:lnTo>
                    <a:pt x="734" y="256"/>
                  </a:lnTo>
                  <a:lnTo>
                    <a:pt x="707" y="241"/>
                  </a:lnTo>
                  <a:lnTo>
                    <a:pt x="686" y="264"/>
                  </a:lnTo>
                  <a:lnTo>
                    <a:pt x="674" y="202"/>
                  </a:lnTo>
                  <a:lnTo>
                    <a:pt x="686" y="147"/>
                  </a:lnTo>
                  <a:lnTo>
                    <a:pt x="595" y="106"/>
                  </a:lnTo>
                  <a:lnTo>
                    <a:pt x="533" y="117"/>
                  </a:lnTo>
                  <a:lnTo>
                    <a:pt x="531" y="32"/>
                  </a:lnTo>
                  <a:lnTo>
                    <a:pt x="467" y="0"/>
                  </a:lnTo>
                  <a:lnTo>
                    <a:pt x="419" y="20"/>
                  </a:lnTo>
                  <a:lnTo>
                    <a:pt x="387" y="99"/>
                  </a:lnTo>
                  <a:lnTo>
                    <a:pt x="331" y="131"/>
                  </a:lnTo>
                  <a:lnTo>
                    <a:pt x="307" y="257"/>
                  </a:lnTo>
                  <a:lnTo>
                    <a:pt x="215" y="319"/>
                  </a:lnTo>
                  <a:lnTo>
                    <a:pt x="140" y="344"/>
                  </a:lnTo>
                  <a:lnTo>
                    <a:pt x="121" y="319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214" y="1856"/>
              <a:ext cx="417" cy="436"/>
            </a:xfrm>
            <a:custGeom>
              <a:avLst/>
              <a:gdLst>
                <a:gd name="T0" fmla="*/ 43 w 417"/>
                <a:gd name="T1" fmla="*/ 227 h 436"/>
                <a:gd name="T2" fmla="*/ 11 w 417"/>
                <a:gd name="T3" fmla="*/ 218 h 436"/>
                <a:gd name="T4" fmla="*/ 0 w 417"/>
                <a:gd name="T5" fmla="*/ 288 h 436"/>
                <a:gd name="T6" fmla="*/ 11 w 417"/>
                <a:gd name="T7" fmla="*/ 360 h 436"/>
                <a:gd name="T8" fmla="*/ 71 w 417"/>
                <a:gd name="T9" fmla="*/ 410 h 436"/>
                <a:gd name="T10" fmla="*/ 85 w 417"/>
                <a:gd name="T11" fmla="*/ 435 h 436"/>
                <a:gd name="T12" fmla="*/ 162 w 417"/>
                <a:gd name="T13" fmla="*/ 410 h 436"/>
                <a:gd name="T14" fmla="*/ 252 w 417"/>
                <a:gd name="T15" fmla="*/ 352 h 436"/>
                <a:gd name="T16" fmla="*/ 279 w 417"/>
                <a:gd name="T17" fmla="*/ 224 h 436"/>
                <a:gd name="T18" fmla="*/ 338 w 417"/>
                <a:gd name="T19" fmla="*/ 190 h 436"/>
                <a:gd name="T20" fmla="*/ 370 w 417"/>
                <a:gd name="T21" fmla="*/ 112 h 436"/>
                <a:gd name="T22" fmla="*/ 416 w 417"/>
                <a:gd name="T23" fmla="*/ 91 h 436"/>
                <a:gd name="T24" fmla="*/ 356 w 417"/>
                <a:gd name="T25" fmla="*/ 80 h 436"/>
                <a:gd name="T26" fmla="*/ 251 w 417"/>
                <a:gd name="T27" fmla="*/ 137 h 436"/>
                <a:gd name="T28" fmla="*/ 235 w 417"/>
                <a:gd name="T29" fmla="*/ 82 h 436"/>
                <a:gd name="T30" fmla="*/ 144 w 417"/>
                <a:gd name="T31" fmla="*/ 87 h 436"/>
                <a:gd name="T32" fmla="*/ 123 w 417"/>
                <a:gd name="T33" fmla="*/ 0 h 436"/>
                <a:gd name="T34" fmla="*/ 100 w 417"/>
                <a:gd name="T35" fmla="*/ 23 h 436"/>
                <a:gd name="T36" fmla="*/ 107 w 417"/>
                <a:gd name="T37" fmla="*/ 147 h 436"/>
                <a:gd name="T38" fmla="*/ 66 w 417"/>
                <a:gd name="T39" fmla="*/ 158 h 436"/>
                <a:gd name="T40" fmla="*/ 43 w 417"/>
                <a:gd name="T41" fmla="*/ 227 h 4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17"/>
                <a:gd name="T64" fmla="*/ 0 h 436"/>
                <a:gd name="T65" fmla="*/ 417 w 417"/>
                <a:gd name="T66" fmla="*/ 436 h 4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17" h="436">
                  <a:moveTo>
                    <a:pt x="43" y="227"/>
                  </a:moveTo>
                  <a:lnTo>
                    <a:pt x="11" y="218"/>
                  </a:lnTo>
                  <a:lnTo>
                    <a:pt x="0" y="288"/>
                  </a:lnTo>
                  <a:lnTo>
                    <a:pt x="11" y="360"/>
                  </a:lnTo>
                  <a:lnTo>
                    <a:pt x="71" y="410"/>
                  </a:lnTo>
                  <a:lnTo>
                    <a:pt x="85" y="435"/>
                  </a:lnTo>
                  <a:lnTo>
                    <a:pt x="162" y="410"/>
                  </a:lnTo>
                  <a:lnTo>
                    <a:pt x="252" y="352"/>
                  </a:lnTo>
                  <a:lnTo>
                    <a:pt x="279" y="224"/>
                  </a:lnTo>
                  <a:lnTo>
                    <a:pt x="338" y="190"/>
                  </a:lnTo>
                  <a:lnTo>
                    <a:pt x="370" y="112"/>
                  </a:lnTo>
                  <a:lnTo>
                    <a:pt x="416" y="91"/>
                  </a:lnTo>
                  <a:lnTo>
                    <a:pt x="356" y="80"/>
                  </a:lnTo>
                  <a:lnTo>
                    <a:pt x="251" y="137"/>
                  </a:lnTo>
                  <a:lnTo>
                    <a:pt x="235" y="82"/>
                  </a:lnTo>
                  <a:lnTo>
                    <a:pt x="144" y="87"/>
                  </a:lnTo>
                  <a:lnTo>
                    <a:pt x="123" y="0"/>
                  </a:lnTo>
                  <a:lnTo>
                    <a:pt x="100" y="23"/>
                  </a:lnTo>
                  <a:lnTo>
                    <a:pt x="107" y="147"/>
                  </a:lnTo>
                  <a:lnTo>
                    <a:pt x="66" y="158"/>
                  </a:lnTo>
                  <a:lnTo>
                    <a:pt x="43" y="227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805" y="1863"/>
              <a:ext cx="119" cy="147"/>
            </a:xfrm>
            <a:custGeom>
              <a:avLst/>
              <a:gdLst>
                <a:gd name="T0" fmla="*/ 0 w 119"/>
                <a:gd name="T1" fmla="*/ 9 h 147"/>
                <a:gd name="T2" fmla="*/ 25 w 119"/>
                <a:gd name="T3" fmla="*/ 0 h 147"/>
                <a:gd name="T4" fmla="*/ 79 w 119"/>
                <a:gd name="T5" fmla="*/ 32 h 147"/>
                <a:gd name="T6" fmla="*/ 79 w 119"/>
                <a:gd name="T7" fmla="*/ 64 h 147"/>
                <a:gd name="T8" fmla="*/ 116 w 119"/>
                <a:gd name="T9" fmla="*/ 87 h 147"/>
                <a:gd name="T10" fmla="*/ 118 w 119"/>
                <a:gd name="T11" fmla="*/ 130 h 147"/>
                <a:gd name="T12" fmla="*/ 57 w 119"/>
                <a:gd name="T13" fmla="*/ 146 h 147"/>
                <a:gd name="T14" fmla="*/ 0 w 119"/>
                <a:gd name="T15" fmla="*/ 9 h 1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47"/>
                <a:gd name="T26" fmla="*/ 119 w 119"/>
                <a:gd name="T27" fmla="*/ 147 h 14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47">
                  <a:moveTo>
                    <a:pt x="0" y="9"/>
                  </a:moveTo>
                  <a:lnTo>
                    <a:pt x="25" y="0"/>
                  </a:lnTo>
                  <a:lnTo>
                    <a:pt x="79" y="32"/>
                  </a:lnTo>
                  <a:lnTo>
                    <a:pt x="79" y="64"/>
                  </a:lnTo>
                  <a:lnTo>
                    <a:pt x="116" y="87"/>
                  </a:lnTo>
                  <a:lnTo>
                    <a:pt x="118" y="130"/>
                  </a:lnTo>
                  <a:lnTo>
                    <a:pt x="57" y="146"/>
                  </a:lnTo>
                  <a:lnTo>
                    <a:pt x="0" y="9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4307" y="1577"/>
              <a:ext cx="564" cy="371"/>
            </a:xfrm>
            <a:custGeom>
              <a:avLst/>
              <a:gdLst>
                <a:gd name="T0" fmla="*/ 52 w 564"/>
                <a:gd name="T1" fmla="*/ 53 h 371"/>
                <a:gd name="T2" fmla="*/ 0 w 564"/>
                <a:gd name="T3" fmla="*/ 103 h 371"/>
                <a:gd name="T4" fmla="*/ 28 w 564"/>
                <a:gd name="T5" fmla="*/ 283 h 371"/>
                <a:gd name="T6" fmla="*/ 52 w 564"/>
                <a:gd name="T7" fmla="*/ 370 h 371"/>
                <a:gd name="T8" fmla="*/ 147 w 564"/>
                <a:gd name="T9" fmla="*/ 363 h 371"/>
                <a:gd name="T10" fmla="*/ 503 w 564"/>
                <a:gd name="T11" fmla="*/ 295 h 371"/>
                <a:gd name="T12" fmla="*/ 527 w 564"/>
                <a:gd name="T13" fmla="*/ 285 h 371"/>
                <a:gd name="T14" fmla="*/ 563 w 564"/>
                <a:gd name="T15" fmla="*/ 201 h 371"/>
                <a:gd name="T16" fmla="*/ 510 w 564"/>
                <a:gd name="T17" fmla="*/ 155 h 371"/>
                <a:gd name="T18" fmla="*/ 538 w 564"/>
                <a:gd name="T19" fmla="*/ 48 h 371"/>
                <a:gd name="T20" fmla="*/ 497 w 564"/>
                <a:gd name="T21" fmla="*/ 37 h 371"/>
                <a:gd name="T22" fmla="*/ 497 w 564"/>
                <a:gd name="T23" fmla="*/ 11 h 371"/>
                <a:gd name="T24" fmla="*/ 480 w 564"/>
                <a:gd name="T25" fmla="*/ 0 h 371"/>
                <a:gd name="T26" fmla="*/ 67 w 564"/>
                <a:gd name="T27" fmla="*/ 76 h 371"/>
                <a:gd name="T28" fmla="*/ 52 w 564"/>
                <a:gd name="T29" fmla="*/ 53 h 37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64"/>
                <a:gd name="T46" fmla="*/ 0 h 371"/>
                <a:gd name="T47" fmla="*/ 564 w 564"/>
                <a:gd name="T48" fmla="*/ 371 h 37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64" h="371">
                  <a:moveTo>
                    <a:pt x="52" y="53"/>
                  </a:moveTo>
                  <a:lnTo>
                    <a:pt x="0" y="103"/>
                  </a:lnTo>
                  <a:lnTo>
                    <a:pt x="28" y="283"/>
                  </a:lnTo>
                  <a:lnTo>
                    <a:pt x="52" y="370"/>
                  </a:lnTo>
                  <a:lnTo>
                    <a:pt x="147" y="363"/>
                  </a:lnTo>
                  <a:lnTo>
                    <a:pt x="503" y="295"/>
                  </a:lnTo>
                  <a:lnTo>
                    <a:pt x="527" y="285"/>
                  </a:lnTo>
                  <a:lnTo>
                    <a:pt x="563" y="201"/>
                  </a:lnTo>
                  <a:lnTo>
                    <a:pt x="510" y="155"/>
                  </a:lnTo>
                  <a:lnTo>
                    <a:pt x="538" y="48"/>
                  </a:lnTo>
                  <a:lnTo>
                    <a:pt x="497" y="37"/>
                  </a:lnTo>
                  <a:lnTo>
                    <a:pt x="497" y="11"/>
                  </a:lnTo>
                  <a:lnTo>
                    <a:pt x="480" y="0"/>
                  </a:lnTo>
                  <a:lnTo>
                    <a:pt x="67" y="76"/>
                  </a:lnTo>
                  <a:lnTo>
                    <a:pt x="52" y="53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4816" y="1620"/>
              <a:ext cx="150" cy="295"/>
            </a:xfrm>
            <a:custGeom>
              <a:avLst/>
              <a:gdLst>
                <a:gd name="T0" fmla="*/ 27 w 150"/>
                <a:gd name="T1" fmla="*/ 2 h 295"/>
                <a:gd name="T2" fmla="*/ 62 w 150"/>
                <a:gd name="T3" fmla="*/ 0 h 295"/>
                <a:gd name="T4" fmla="*/ 133 w 150"/>
                <a:gd name="T5" fmla="*/ 44 h 295"/>
                <a:gd name="T6" fmla="*/ 122 w 150"/>
                <a:gd name="T7" fmla="*/ 80 h 295"/>
                <a:gd name="T8" fmla="*/ 147 w 150"/>
                <a:gd name="T9" fmla="*/ 103 h 295"/>
                <a:gd name="T10" fmla="*/ 149 w 150"/>
                <a:gd name="T11" fmla="*/ 241 h 295"/>
                <a:gd name="T12" fmla="*/ 124 w 150"/>
                <a:gd name="T13" fmla="*/ 294 h 295"/>
                <a:gd name="T14" fmla="*/ 96 w 150"/>
                <a:gd name="T15" fmla="*/ 275 h 295"/>
                <a:gd name="T16" fmla="*/ 66 w 150"/>
                <a:gd name="T17" fmla="*/ 273 h 295"/>
                <a:gd name="T18" fmla="*/ 14 w 150"/>
                <a:gd name="T19" fmla="*/ 244 h 295"/>
                <a:gd name="T20" fmla="*/ 53 w 150"/>
                <a:gd name="T21" fmla="*/ 158 h 295"/>
                <a:gd name="T22" fmla="*/ 0 w 150"/>
                <a:gd name="T23" fmla="*/ 112 h 295"/>
                <a:gd name="T24" fmla="*/ 27 w 150"/>
                <a:gd name="T25" fmla="*/ 2 h 2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0"/>
                <a:gd name="T40" fmla="*/ 0 h 295"/>
                <a:gd name="T41" fmla="*/ 150 w 150"/>
                <a:gd name="T42" fmla="*/ 295 h 29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0" h="295">
                  <a:moveTo>
                    <a:pt x="27" y="2"/>
                  </a:moveTo>
                  <a:lnTo>
                    <a:pt x="62" y="0"/>
                  </a:lnTo>
                  <a:lnTo>
                    <a:pt x="133" y="44"/>
                  </a:lnTo>
                  <a:lnTo>
                    <a:pt x="122" y="80"/>
                  </a:lnTo>
                  <a:lnTo>
                    <a:pt x="147" y="103"/>
                  </a:lnTo>
                  <a:lnTo>
                    <a:pt x="149" y="241"/>
                  </a:lnTo>
                  <a:lnTo>
                    <a:pt x="124" y="294"/>
                  </a:lnTo>
                  <a:lnTo>
                    <a:pt x="96" y="275"/>
                  </a:lnTo>
                  <a:lnTo>
                    <a:pt x="66" y="273"/>
                  </a:lnTo>
                  <a:lnTo>
                    <a:pt x="14" y="244"/>
                  </a:lnTo>
                  <a:lnTo>
                    <a:pt x="53" y="158"/>
                  </a:lnTo>
                  <a:lnTo>
                    <a:pt x="0" y="112"/>
                  </a:lnTo>
                  <a:lnTo>
                    <a:pt x="27" y="2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4354" y="1160"/>
              <a:ext cx="626" cy="509"/>
            </a:xfrm>
            <a:custGeom>
              <a:avLst/>
              <a:gdLst>
                <a:gd name="T0" fmla="*/ 48 w 626"/>
                <a:gd name="T1" fmla="*/ 341 h 509"/>
                <a:gd name="T2" fmla="*/ 107 w 626"/>
                <a:gd name="T3" fmla="*/ 311 h 509"/>
                <a:gd name="T4" fmla="*/ 187 w 626"/>
                <a:gd name="T5" fmla="*/ 304 h 509"/>
                <a:gd name="T6" fmla="*/ 207 w 626"/>
                <a:gd name="T7" fmla="*/ 277 h 509"/>
                <a:gd name="T8" fmla="*/ 235 w 626"/>
                <a:gd name="T9" fmla="*/ 274 h 509"/>
                <a:gd name="T10" fmla="*/ 251 w 626"/>
                <a:gd name="T11" fmla="*/ 245 h 509"/>
                <a:gd name="T12" fmla="*/ 278 w 626"/>
                <a:gd name="T13" fmla="*/ 234 h 509"/>
                <a:gd name="T14" fmla="*/ 265 w 626"/>
                <a:gd name="T15" fmla="*/ 181 h 509"/>
                <a:gd name="T16" fmla="*/ 249 w 626"/>
                <a:gd name="T17" fmla="*/ 167 h 509"/>
                <a:gd name="T18" fmla="*/ 283 w 626"/>
                <a:gd name="T19" fmla="*/ 124 h 509"/>
                <a:gd name="T20" fmla="*/ 304 w 626"/>
                <a:gd name="T21" fmla="*/ 124 h 509"/>
                <a:gd name="T22" fmla="*/ 377 w 626"/>
                <a:gd name="T23" fmla="*/ 34 h 509"/>
                <a:gd name="T24" fmla="*/ 490 w 626"/>
                <a:gd name="T25" fmla="*/ 0 h 509"/>
                <a:gd name="T26" fmla="*/ 502 w 626"/>
                <a:gd name="T27" fmla="*/ 85 h 509"/>
                <a:gd name="T28" fmla="*/ 507 w 626"/>
                <a:gd name="T29" fmla="*/ 82 h 509"/>
                <a:gd name="T30" fmla="*/ 534 w 626"/>
                <a:gd name="T31" fmla="*/ 112 h 509"/>
                <a:gd name="T32" fmla="*/ 536 w 626"/>
                <a:gd name="T33" fmla="*/ 199 h 509"/>
                <a:gd name="T34" fmla="*/ 570 w 626"/>
                <a:gd name="T35" fmla="*/ 270 h 509"/>
                <a:gd name="T36" fmla="*/ 582 w 626"/>
                <a:gd name="T37" fmla="*/ 362 h 509"/>
                <a:gd name="T38" fmla="*/ 586 w 626"/>
                <a:gd name="T39" fmla="*/ 442 h 509"/>
                <a:gd name="T40" fmla="*/ 625 w 626"/>
                <a:gd name="T41" fmla="*/ 469 h 509"/>
                <a:gd name="T42" fmla="*/ 597 w 626"/>
                <a:gd name="T43" fmla="*/ 508 h 509"/>
                <a:gd name="T44" fmla="*/ 524 w 626"/>
                <a:gd name="T45" fmla="*/ 462 h 509"/>
                <a:gd name="T46" fmla="*/ 486 w 626"/>
                <a:gd name="T47" fmla="*/ 465 h 509"/>
                <a:gd name="T48" fmla="*/ 449 w 626"/>
                <a:gd name="T49" fmla="*/ 455 h 509"/>
                <a:gd name="T50" fmla="*/ 450 w 626"/>
                <a:gd name="T51" fmla="*/ 428 h 509"/>
                <a:gd name="T52" fmla="*/ 427 w 626"/>
                <a:gd name="T53" fmla="*/ 419 h 509"/>
                <a:gd name="T54" fmla="*/ 18 w 626"/>
                <a:gd name="T55" fmla="*/ 497 h 509"/>
                <a:gd name="T56" fmla="*/ 0 w 626"/>
                <a:gd name="T57" fmla="*/ 474 h 509"/>
                <a:gd name="T58" fmla="*/ 62 w 626"/>
                <a:gd name="T59" fmla="*/ 384 h 509"/>
                <a:gd name="T60" fmla="*/ 48 w 626"/>
                <a:gd name="T61" fmla="*/ 341 h 50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626"/>
                <a:gd name="T94" fmla="*/ 0 h 509"/>
                <a:gd name="T95" fmla="*/ 626 w 626"/>
                <a:gd name="T96" fmla="*/ 509 h 50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626" h="509">
                  <a:moveTo>
                    <a:pt x="48" y="341"/>
                  </a:moveTo>
                  <a:lnTo>
                    <a:pt x="107" y="311"/>
                  </a:lnTo>
                  <a:lnTo>
                    <a:pt x="187" y="304"/>
                  </a:lnTo>
                  <a:lnTo>
                    <a:pt x="207" y="277"/>
                  </a:lnTo>
                  <a:lnTo>
                    <a:pt x="235" y="274"/>
                  </a:lnTo>
                  <a:lnTo>
                    <a:pt x="251" y="245"/>
                  </a:lnTo>
                  <a:lnTo>
                    <a:pt x="278" y="234"/>
                  </a:lnTo>
                  <a:lnTo>
                    <a:pt x="265" y="181"/>
                  </a:lnTo>
                  <a:lnTo>
                    <a:pt x="249" y="167"/>
                  </a:lnTo>
                  <a:lnTo>
                    <a:pt x="283" y="124"/>
                  </a:lnTo>
                  <a:lnTo>
                    <a:pt x="304" y="124"/>
                  </a:lnTo>
                  <a:lnTo>
                    <a:pt x="377" y="34"/>
                  </a:lnTo>
                  <a:lnTo>
                    <a:pt x="490" y="0"/>
                  </a:lnTo>
                  <a:lnTo>
                    <a:pt x="502" y="85"/>
                  </a:lnTo>
                  <a:lnTo>
                    <a:pt x="507" y="82"/>
                  </a:lnTo>
                  <a:lnTo>
                    <a:pt x="534" y="112"/>
                  </a:lnTo>
                  <a:lnTo>
                    <a:pt x="536" y="199"/>
                  </a:lnTo>
                  <a:lnTo>
                    <a:pt x="570" y="270"/>
                  </a:lnTo>
                  <a:lnTo>
                    <a:pt x="582" y="362"/>
                  </a:lnTo>
                  <a:lnTo>
                    <a:pt x="586" y="442"/>
                  </a:lnTo>
                  <a:lnTo>
                    <a:pt x="625" y="469"/>
                  </a:lnTo>
                  <a:lnTo>
                    <a:pt x="597" y="508"/>
                  </a:lnTo>
                  <a:lnTo>
                    <a:pt x="524" y="462"/>
                  </a:lnTo>
                  <a:lnTo>
                    <a:pt x="486" y="465"/>
                  </a:lnTo>
                  <a:lnTo>
                    <a:pt x="449" y="455"/>
                  </a:lnTo>
                  <a:lnTo>
                    <a:pt x="450" y="428"/>
                  </a:lnTo>
                  <a:lnTo>
                    <a:pt x="427" y="419"/>
                  </a:lnTo>
                  <a:lnTo>
                    <a:pt x="18" y="497"/>
                  </a:lnTo>
                  <a:lnTo>
                    <a:pt x="0" y="474"/>
                  </a:lnTo>
                  <a:lnTo>
                    <a:pt x="62" y="384"/>
                  </a:lnTo>
                  <a:lnTo>
                    <a:pt x="48" y="341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4840" y="1132"/>
              <a:ext cx="165" cy="306"/>
            </a:xfrm>
            <a:custGeom>
              <a:avLst/>
              <a:gdLst>
                <a:gd name="T0" fmla="*/ 0 w 165"/>
                <a:gd name="T1" fmla="*/ 32 h 306"/>
                <a:gd name="T2" fmla="*/ 120 w 165"/>
                <a:gd name="T3" fmla="*/ 0 h 306"/>
                <a:gd name="T4" fmla="*/ 164 w 165"/>
                <a:gd name="T5" fmla="*/ 83 h 306"/>
                <a:gd name="T6" fmla="*/ 141 w 165"/>
                <a:gd name="T7" fmla="*/ 105 h 306"/>
                <a:gd name="T8" fmla="*/ 150 w 165"/>
                <a:gd name="T9" fmla="*/ 289 h 306"/>
                <a:gd name="T10" fmla="*/ 81 w 165"/>
                <a:gd name="T11" fmla="*/ 305 h 306"/>
                <a:gd name="T12" fmla="*/ 48 w 165"/>
                <a:gd name="T13" fmla="*/ 229 h 306"/>
                <a:gd name="T14" fmla="*/ 46 w 165"/>
                <a:gd name="T15" fmla="*/ 138 h 306"/>
                <a:gd name="T16" fmla="*/ 16 w 165"/>
                <a:gd name="T17" fmla="*/ 112 h 306"/>
                <a:gd name="T18" fmla="*/ 0 w 165"/>
                <a:gd name="T19" fmla="*/ 32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5"/>
                <a:gd name="T31" fmla="*/ 0 h 306"/>
                <a:gd name="T32" fmla="*/ 165 w 165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5" h="306">
                  <a:moveTo>
                    <a:pt x="0" y="32"/>
                  </a:moveTo>
                  <a:lnTo>
                    <a:pt x="120" y="0"/>
                  </a:lnTo>
                  <a:lnTo>
                    <a:pt x="164" y="83"/>
                  </a:lnTo>
                  <a:lnTo>
                    <a:pt x="141" y="105"/>
                  </a:lnTo>
                  <a:lnTo>
                    <a:pt x="150" y="289"/>
                  </a:lnTo>
                  <a:lnTo>
                    <a:pt x="81" y="305"/>
                  </a:lnTo>
                  <a:lnTo>
                    <a:pt x="48" y="229"/>
                  </a:lnTo>
                  <a:lnTo>
                    <a:pt x="46" y="138"/>
                  </a:lnTo>
                  <a:lnTo>
                    <a:pt x="16" y="112"/>
                  </a:lnTo>
                  <a:lnTo>
                    <a:pt x="0" y="32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4919" y="1369"/>
              <a:ext cx="353" cy="162"/>
            </a:xfrm>
            <a:custGeom>
              <a:avLst/>
              <a:gdLst>
                <a:gd name="T0" fmla="*/ 0 w 353"/>
                <a:gd name="T1" fmla="*/ 64 h 162"/>
                <a:gd name="T2" fmla="*/ 180 w 353"/>
                <a:gd name="T3" fmla="*/ 20 h 162"/>
                <a:gd name="T4" fmla="*/ 201 w 353"/>
                <a:gd name="T5" fmla="*/ 21 h 162"/>
                <a:gd name="T6" fmla="*/ 222 w 353"/>
                <a:gd name="T7" fmla="*/ 0 h 162"/>
                <a:gd name="T8" fmla="*/ 240 w 353"/>
                <a:gd name="T9" fmla="*/ 11 h 162"/>
                <a:gd name="T10" fmla="*/ 219 w 353"/>
                <a:gd name="T11" fmla="*/ 57 h 162"/>
                <a:gd name="T12" fmla="*/ 256 w 353"/>
                <a:gd name="T13" fmla="*/ 54 h 162"/>
                <a:gd name="T14" fmla="*/ 277 w 353"/>
                <a:gd name="T15" fmla="*/ 89 h 162"/>
                <a:gd name="T16" fmla="*/ 302 w 353"/>
                <a:gd name="T17" fmla="*/ 93 h 162"/>
                <a:gd name="T18" fmla="*/ 320 w 353"/>
                <a:gd name="T19" fmla="*/ 88 h 162"/>
                <a:gd name="T20" fmla="*/ 320 w 353"/>
                <a:gd name="T21" fmla="*/ 68 h 162"/>
                <a:gd name="T22" fmla="*/ 290 w 353"/>
                <a:gd name="T23" fmla="*/ 43 h 162"/>
                <a:gd name="T24" fmla="*/ 313 w 353"/>
                <a:gd name="T25" fmla="*/ 41 h 162"/>
                <a:gd name="T26" fmla="*/ 352 w 353"/>
                <a:gd name="T27" fmla="*/ 95 h 162"/>
                <a:gd name="T28" fmla="*/ 315 w 353"/>
                <a:gd name="T29" fmla="*/ 127 h 162"/>
                <a:gd name="T30" fmla="*/ 272 w 353"/>
                <a:gd name="T31" fmla="*/ 111 h 162"/>
                <a:gd name="T32" fmla="*/ 245 w 353"/>
                <a:gd name="T33" fmla="*/ 150 h 162"/>
                <a:gd name="T34" fmla="*/ 192 w 353"/>
                <a:gd name="T35" fmla="*/ 111 h 162"/>
                <a:gd name="T36" fmla="*/ 14 w 353"/>
                <a:gd name="T37" fmla="*/ 161 h 162"/>
                <a:gd name="T38" fmla="*/ 0 w 353"/>
                <a:gd name="T39" fmla="*/ 64 h 16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3"/>
                <a:gd name="T61" fmla="*/ 0 h 162"/>
                <a:gd name="T62" fmla="*/ 353 w 353"/>
                <a:gd name="T63" fmla="*/ 162 h 16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3" h="162">
                  <a:moveTo>
                    <a:pt x="0" y="64"/>
                  </a:moveTo>
                  <a:lnTo>
                    <a:pt x="180" y="20"/>
                  </a:lnTo>
                  <a:lnTo>
                    <a:pt x="201" y="21"/>
                  </a:lnTo>
                  <a:lnTo>
                    <a:pt x="222" y="0"/>
                  </a:lnTo>
                  <a:lnTo>
                    <a:pt x="240" y="11"/>
                  </a:lnTo>
                  <a:lnTo>
                    <a:pt x="219" y="57"/>
                  </a:lnTo>
                  <a:lnTo>
                    <a:pt x="256" y="54"/>
                  </a:lnTo>
                  <a:lnTo>
                    <a:pt x="277" y="89"/>
                  </a:lnTo>
                  <a:lnTo>
                    <a:pt x="302" y="93"/>
                  </a:lnTo>
                  <a:lnTo>
                    <a:pt x="320" y="88"/>
                  </a:lnTo>
                  <a:lnTo>
                    <a:pt x="320" y="68"/>
                  </a:lnTo>
                  <a:lnTo>
                    <a:pt x="290" y="43"/>
                  </a:lnTo>
                  <a:lnTo>
                    <a:pt x="313" y="41"/>
                  </a:lnTo>
                  <a:lnTo>
                    <a:pt x="352" y="95"/>
                  </a:lnTo>
                  <a:lnTo>
                    <a:pt x="315" y="127"/>
                  </a:lnTo>
                  <a:lnTo>
                    <a:pt x="272" y="111"/>
                  </a:lnTo>
                  <a:lnTo>
                    <a:pt x="245" y="150"/>
                  </a:lnTo>
                  <a:lnTo>
                    <a:pt x="192" y="111"/>
                  </a:lnTo>
                  <a:lnTo>
                    <a:pt x="14" y="161"/>
                  </a:lnTo>
                  <a:lnTo>
                    <a:pt x="0" y="64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4932" y="1490"/>
              <a:ext cx="183" cy="141"/>
            </a:xfrm>
            <a:custGeom>
              <a:avLst/>
              <a:gdLst>
                <a:gd name="T0" fmla="*/ 0 w 183"/>
                <a:gd name="T1" fmla="*/ 35 h 141"/>
                <a:gd name="T2" fmla="*/ 140 w 183"/>
                <a:gd name="T3" fmla="*/ 0 h 141"/>
                <a:gd name="T4" fmla="*/ 182 w 183"/>
                <a:gd name="T5" fmla="*/ 64 h 141"/>
                <a:gd name="T6" fmla="*/ 157 w 183"/>
                <a:gd name="T7" fmla="*/ 92 h 141"/>
                <a:gd name="T8" fmla="*/ 113 w 183"/>
                <a:gd name="T9" fmla="*/ 82 h 141"/>
                <a:gd name="T10" fmla="*/ 44 w 183"/>
                <a:gd name="T11" fmla="*/ 140 h 141"/>
                <a:gd name="T12" fmla="*/ 7 w 183"/>
                <a:gd name="T13" fmla="*/ 110 h 141"/>
                <a:gd name="T14" fmla="*/ 0 w 183"/>
                <a:gd name="T15" fmla="*/ 35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3"/>
                <a:gd name="T25" fmla="*/ 0 h 141"/>
                <a:gd name="T26" fmla="*/ 183 w 183"/>
                <a:gd name="T27" fmla="*/ 141 h 1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3" h="141">
                  <a:moveTo>
                    <a:pt x="0" y="35"/>
                  </a:moveTo>
                  <a:lnTo>
                    <a:pt x="140" y="0"/>
                  </a:lnTo>
                  <a:lnTo>
                    <a:pt x="182" y="64"/>
                  </a:lnTo>
                  <a:lnTo>
                    <a:pt x="157" y="92"/>
                  </a:lnTo>
                  <a:lnTo>
                    <a:pt x="113" y="82"/>
                  </a:lnTo>
                  <a:lnTo>
                    <a:pt x="44" y="140"/>
                  </a:lnTo>
                  <a:lnTo>
                    <a:pt x="7" y="110"/>
                  </a:lnTo>
                  <a:lnTo>
                    <a:pt x="0" y="35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4962" y="1586"/>
              <a:ext cx="182" cy="109"/>
            </a:xfrm>
            <a:custGeom>
              <a:avLst/>
              <a:gdLst>
                <a:gd name="T0" fmla="*/ 0 w 182"/>
                <a:gd name="T1" fmla="*/ 80 h 109"/>
                <a:gd name="T2" fmla="*/ 75 w 182"/>
                <a:gd name="T3" fmla="*/ 44 h 109"/>
                <a:gd name="T4" fmla="*/ 147 w 182"/>
                <a:gd name="T5" fmla="*/ 0 h 109"/>
                <a:gd name="T6" fmla="*/ 160 w 182"/>
                <a:gd name="T7" fmla="*/ 2 h 109"/>
                <a:gd name="T8" fmla="*/ 181 w 182"/>
                <a:gd name="T9" fmla="*/ 4 h 109"/>
                <a:gd name="T10" fmla="*/ 110 w 182"/>
                <a:gd name="T11" fmla="*/ 60 h 109"/>
                <a:gd name="T12" fmla="*/ 21 w 182"/>
                <a:gd name="T13" fmla="*/ 108 h 109"/>
                <a:gd name="T14" fmla="*/ 0 w 182"/>
                <a:gd name="T15" fmla="*/ 80 h 1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2"/>
                <a:gd name="T25" fmla="*/ 0 h 109"/>
                <a:gd name="T26" fmla="*/ 182 w 182"/>
                <a:gd name="T27" fmla="*/ 109 h 10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2" h="109">
                  <a:moveTo>
                    <a:pt x="0" y="80"/>
                  </a:moveTo>
                  <a:lnTo>
                    <a:pt x="75" y="44"/>
                  </a:lnTo>
                  <a:lnTo>
                    <a:pt x="147" y="0"/>
                  </a:lnTo>
                  <a:lnTo>
                    <a:pt x="160" y="2"/>
                  </a:lnTo>
                  <a:lnTo>
                    <a:pt x="181" y="4"/>
                  </a:lnTo>
                  <a:lnTo>
                    <a:pt x="110" y="60"/>
                  </a:lnTo>
                  <a:lnTo>
                    <a:pt x="21" y="108"/>
                  </a:lnTo>
                  <a:lnTo>
                    <a:pt x="0" y="8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4961" y="1072"/>
              <a:ext cx="194" cy="346"/>
            </a:xfrm>
            <a:custGeom>
              <a:avLst/>
              <a:gdLst>
                <a:gd name="T0" fmla="*/ 41 w 194"/>
                <a:gd name="T1" fmla="*/ 0 h 346"/>
                <a:gd name="T2" fmla="*/ 0 w 194"/>
                <a:gd name="T3" fmla="*/ 60 h 346"/>
                <a:gd name="T4" fmla="*/ 44 w 194"/>
                <a:gd name="T5" fmla="*/ 140 h 346"/>
                <a:gd name="T6" fmla="*/ 18 w 194"/>
                <a:gd name="T7" fmla="*/ 162 h 346"/>
                <a:gd name="T8" fmla="*/ 28 w 194"/>
                <a:gd name="T9" fmla="*/ 345 h 346"/>
                <a:gd name="T10" fmla="*/ 136 w 194"/>
                <a:gd name="T11" fmla="*/ 318 h 346"/>
                <a:gd name="T12" fmla="*/ 165 w 194"/>
                <a:gd name="T13" fmla="*/ 318 h 346"/>
                <a:gd name="T14" fmla="*/ 181 w 194"/>
                <a:gd name="T15" fmla="*/ 299 h 346"/>
                <a:gd name="T16" fmla="*/ 181 w 194"/>
                <a:gd name="T17" fmla="*/ 265 h 346"/>
                <a:gd name="T18" fmla="*/ 193 w 194"/>
                <a:gd name="T19" fmla="*/ 244 h 346"/>
                <a:gd name="T20" fmla="*/ 133 w 194"/>
                <a:gd name="T21" fmla="*/ 217 h 346"/>
                <a:gd name="T22" fmla="*/ 55 w 194"/>
                <a:gd name="T23" fmla="*/ 16 h 346"/>
                <a:gd name="T24" fmla="*/ 41 w 194"/>
                <a:gd name="T25" fmla="*/ 0 h 3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4"/>
                <a:gd name="T40" fmla="*/ 0 h 346"/>
                <a:gd name="T41" fmla="*/ 194 w 194"/>
                <a:gd name="T42" fmla="*/ 346 h 3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4" h="346">
                  <a:moveTo>
                    <a:pt x="41" y="0"/>
                  </a:moveTo>
                  <a:lnTo>
                    <a:pt x="0" y="60"/>
                  </a:lnTo>
                  <a:lnTo>
                    <a:pt x="44" y="140"/>
                  </a:lnTo>
                  <a:lnTo>
                    <a:pt x="18" y="162"/>
                  </a:lnTo>
                  <a:lnTo>
                    <a:pt x="28" y="345"/>
                  </a:lnTo>
                  <a:lnTo>
                    <a:pt x="136" y="318"/>
                  </a:lnTo>
                  <a:lnTo>
                    <a:pt x="165" y="318"/>
                  </a:lnTo>
                  <a:lnTo>
                    <a:pt x="181" y="299"/>
                  </a:lnTo>
                  <a:lnTo>
                    <a:pt x="181" y="265"/>
                  </a:lnTo>
                  <a:lnTo>
                    <a:pt x="193" y="244"/>
                  </a:lnTo>
                  <a:lnTo>
                    <a:pt x="133" y="217"/>
                  </a:lnTo>
                  <a:lnTo>
                    <a:pt x="55" y="16"/>
                  </a:lnTo>
                  <a:lnTo>
                    <a:pt x="41" y="0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5072" y="1477"/>
              <a:ext cx="94" cy="78"/>
            </a:xfrm>
            <a:custGeom>
              <a:avLst/>
              <a:gdLst>
                <a:gd name="T0" fmla="*/ 0 w 94"/>
                <a:gd name="T1" fmla="*/ 13 h 78"/>
                <a:gd name="T2" fmla="*/ 39 w 94"/>
                <a:gd name="T3" fmla="*/ 0 h 78"/>
                <a:gd name="T4" fmla="*/ 93 w 94"/>
                <a:gd name="T5" fmla="*/ 39 h 78"/>
                <a:gd name="T6" fmla="*/ 82 w 94"/>
                <a:gd name="T7" fmla="*/ 50 h 78"/>
                <a:gd name="T8" fmla="*/ 55 w 94"/>
                <a:gd name="T9" fmla="*/ 50 h 78"/>
                <a:gd name="T10" fmla="*/ 43 w 94"/>
                <a:gd name="T11" fmla="*/ 77 h 78"/>
                <a:gd name="T12" fmla="*/ 0 w 94"/>
                <a:gd name="T13" fmla="*/ 13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4"/>
                <a:gd name="T22" fmla="*/ 0 h 78"/>
                <a:gd name="T23" fmla="*/ 94 w 94"/>
                <a:gd name="T24" fmla="*/ 78 h 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4" h="78">
                  <a:moveTo>
                    <a:pt x="0" y="13"/>
                  </a:moveTo>
                  <a:lnTo>
                    <a:pt x="39" y="0"/>
                  </a:lnTo>
                  <a:lnTo>
                    <a:pt x="93" y="39"/>
                  </a:lnTo>
                  <a:lnTo>
                    <a:pt x="82" y="50"/>
                  </a:lnTo>
                  <a:lnTo>
                    <a:pt x="55" y="50"/>
                  </a:lnTo>
                  <a:lnTo>
                    <a:pt x="43" y="77"/>
                  </a:lnTo>
                  <a:lnTo>
                    <a:pt x="0" y="13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4876" y="2060"/>
              <a:ext cx="50" cy="87"/>
            </a:xfrm>
            <a:custGeom>
              <a:avLst/>
              <a:gdLst>
                <a:gd name="T0" fmla="*/ 0 w 50"/>
                <a:gd name="T1" fmla="*/ 7 h 87"/>
                <a:gd name="T2" fmla="*/ 49 w 50"/>
                <a:gd name="T3" fmla="*/ 0 h 87"/>
                <a:gd name="T4" fmla="*/ 21 w 50"/>
                <a:gd name="T5" fmla="*/ 86 h 87"/>
                <a:gd name="T6" fmla="*/ 2 w 50"/>
                <a:gd name="T7" fmla="*/ 84 h 87"/>
                <a:gd name="T8" fmla="*/ 0 w 50"/>
                <a:gd name="T9" fmla="*/ 7 h 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87"/>
                <a:gd name="T17" fmla="*/ 50 w 50"/>
                <a:gd name="T18" fmla="*/ 87 h 8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87">
                  <a:moveTo>
                    <a:pt x="0" y="7"/>
                  </a:moveTo>
                  <a:lnTo>
                    <a:pt x="49" y="0"/>
                  </a:lnTo>
                  <a:lnTo>
                    <a:pt x="21" y="86"/>
                  </a:lnTo>
                  <a:lnTo>
                    <a:pt x="2" y="84"/>
                  </a:lnTo>
                  <a:lnTo>
                    <a:pt x="0" y="7"/>
                  </a:lnTo>
                </a:path>
              </a:pathLst>
            </a:custGeom>
            <a:solidFill>
              <a:srgbClr val="F8F5E9"/>
            </a:solidFill>
            <a:ln w="12700" cap="rnd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/>
            </a:p>
          </p:txBody>
        </p:sp>
      </p:grpSp>
      <p:sp>
        <p:nvSpPr>
          <p:cNvPr id="57" name="TextBox 56"/>
          <p:cNvSpPr txBox="1"/>
          <p:nvPr/>
        </p:nvSpPr>
        <p:spPr bwMode="auto">
          <a:xfrm>
            <a:off x="2927478" y="3378201"/>
            <a:ext cx="113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(UCAR)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58" name="TextBox 57"/>
          <p:cNvSpPr txBox="1"/>
          <p:nvPr/>
        </p:nvSpPr>
        <p:spPr bwMode="auto">
          <a:xfrm>
            <a:off x="5153025" y="2124075"/>
            <a:ext cx="1131888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UWisc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7453313" y="2532063"/>
            <a:ext cx="113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Rutgers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7842250" y="1679575"/>
            <a:ext cx="11334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UNH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7227391" y="3253498"/>
            <a:ext cx="11334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UVA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2" name="TextBox 61"/>
          <p:cNvSpPr txBox="1"/>
          <p:nvPr/>
        </p:nvSpPr>
        <p:spPr bwMode="auto">
          <a:xfrm>
            <a:off x="6475132" y="2803400"/>
            <a:ext cx="4799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IU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7673975" y="3024188"/>
            <a:ext cx="1131888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MAX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3006160" y="3055144"/>
            <a:ext cx="11334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chemeClr val="accent3"/>
                </a:solidFill>
                <a:latin typeface="+mj-lt"/>
                <a:ea typeface="ＭＳ Ｐゴシック" pitchFamily="34" charset="-128"/>
                <a:sym typeface="Wingdings"/>
              </a:rPr>
              <a:t>CU</a:t>
            </a:r>
            <a:endParaRPr lang="en-US" sz="1600">
              <a:solidFill>
                <a:schemeClr val="accent3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6230915" y="2169319"/>
            <a:ext cx="11191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rgbClr val="FF0000"/>
                </a:solidFill>
                <a:latin typeface="+mj-lt"/>
                <a:ea typeface="ＭＳ Ｐゴシック" pitchFamily="34" charset="-128"/>
                <a:sym typeface="Wingdings"/>
              </a:rPr>
              <a:t>I2Lab</a:t>
            </a:r>
            <a:endParaRPr lang="en-US" sz="1600">
              <a:solidFill>
                <a:srgbClr val="FF00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6110346" y="2418766"/>
            <a:ext cx="140814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chemeClr val="accent3"/>
                </a:solidFill>
                <a:latin typeface="+mj-lt"/>
                <a:ea typeface="ＭＳ Ｐゴシック" pitchFamily="34" charset="-128"/>
                <a:sym typeface="Wingdings"/>
              </a:rPr>
              <a:t>U. Chicago</a:t>
            </a:r>
            <a:endParaRPr lang="en-US" sz="1600">
              <a:solidFill>
                <a:schemeClr val="accent3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6737721" y="3405898"/>
            <a:ext cx="11334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chemeClr val="accent2"/>
                </a:solidFill>
                <a:latin typeface="+mj-lt"/>
                <a:ea typeface="ＭＳ Ｐゴシック" pitchFamily="34" charset="-128"/>
                <a:sym typeface="Wingdings"/>
              </a:rPr>
              <a:t>VTech</a:t>
            </a:r>
            <a:endParaRPr lang="en-US" sz="1600">
              <a:solidFill>
                <a:schemeClr val="accent2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4424259" y="5064919"/>
            <a:ext cx="11334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chemeClr val="accent2"/>
                </a:solidFill>
                <a:latin typeface="+mj-lt"/>
                <a:ea typeface="ＭＳ Ｐゴシック" pitchFamily="34" charset="-128"/>
                <a:sym typeface="Wingdings"/>
              </a:rPr>
              <a:t>UH</a:t>
            </a:r>
            <a:endParaRPr lang="en-US" sz="1600">
              <a:solidFill>
                <a:schemeClr val="accent2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3924905" y="4513263"/>
            <a:ext cx="11334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smtClean="0">
                <a:solidFill>
                  <a:schemeClr val="accent2"/>
                </a:solidFill>
                <a:latin typeface="+mj-lt"/>
                <a:ea typeface="ＭＳ Ｐゴシック" pitchFamily="34" charset="-128"/>
                <a:sym typeface="Wingdings"/>
              </a:rPr>
              <a:t>UTD</a:t>
            </a:r>
            <a:endParaRPr lang="en-US" sz="1600">
              <a:solidFill>
                <a:schemeClr val="accent2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70" name="Slide Number Placeholder 3"/>
          <p:cNvSpPr txBox="1">
            <a:spLocks/>
          </p:cNvSpPr>
          <p:nvPr/>
        </p:nvSpPr>
        <p:spPr>
          <a:xfrm>
            <a:off x="331542" y="1679575"/>
            <a:ext cx="3808094" cy="952500"/>
          </a:xfrm>
          <a:prstGeom prst="rect">
            <a:avLst/>
          </a:prstGeom>
          <a:solidFill>
            <a:schemeClr val="bg1"/>
          </a:solidFill>
          <a:ln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Regionals: VA: MARIA; Rutgers: MAGPI; UChic, UWisc: CIC; IU: Indiana GigaPop; UNH: NOX; CU: FRGP</a:t>
            </a:r>
            <a:endParaRPr lang="en-US" altLang="en-US" sz="1600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71" name="Slide Number Placeholder 3"/>
          <p:cNvSpPr txBox="1">
            <a:spLocks/>
          </p:cNvSpPr>
          <p:nvPr/>
        </p:nvSpPr>
        <p:spPr>
          <a:xfrm>
            <a:off x="111725" y="4584248"/>
            <a:ext cx="3210314" cy="1146174"/>
          </a:xfrm>
          <a:prstGeom prst="rect">
            <a:avLst/>
          </a:prstGeom>
          <a:solidFill>
            <a:schemeClr val="bg1"/>
          </a:solidFill>
          <a:ln/>
          <a:extLst/>
        </p:spPr>
        <p:txBody>
          <a:bodyPr/>
          <a:lstStyle>
            <a:defPPr>
              <a:defRPr lang="en-US"/>
            </a:defPPr>
            <a:lvl1pPr marL="0" algn="l" defTabSz="914400" rtl="0" eaLnBrk="0" latinLnBrk="0" hangingPunct="0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3pPr>
            <a:lvl4pPr marL="1600200" indent="-228600" algn="l" defTabSz="914400" rtl="0" eaLnBrk="0" latinLnBrk="0" hangingPunct="0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4pPr>
            <a:lvl5pPr marL="2057400" indent="-228600" algn="l" defTabSz="914400" rtl="0" eaLnBrk="0" latinLnBrk="0" hangingPunct="0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rgbClr val="FF0000"/>
                </a:solidFill>
                <a:latin typeface="Times New Roman" pitchFamily="18" charset="0"/>
              </a:rPr>
              <a:t>Each DYNES site has a </a:t>
            </a:r>
          </a:p>
          <a:p>
            <a:pPr marL="231775" lvl="1" indent="-231775" eaLnBrk="1" hangingPunct="1">
              <a:spcBef>
                <a:spcPct val="0"/>
              </a:spcBef>
            </a:pPr>
            <a:r>
              <a:rPr lang="en-US" altLang="en-US" sz="1200" smtClean="0">
                <a:solidFill>
                  <a:srgbClr val="FF0000"/>
                </a:solidFill>
                <a:latin typeface="Times New Roman" pitchFamily="18" charset="0"/>
              </a:rPr>
              <a:t>high-performance host for file transfers,</a:t>
            </a:r>
          </a:p>
          <a:p>
            <a:pPr marL="231775" lvl="1" indent="-231775" eaLnBrk="1" hangingPunct="1">
              <a:spcBef>
                <a:spcPct val="0"/>
              </a:spcBef>
            </a:pPr>
            <a:r>
              <a:rPr lang="en-US" altLang="en-US" sz="1200" smtClean="0">
                <a:solidFill>
                  <a:srgbClr val="FF0000"/>
                </a:solidFill>
                <a:latin typeface="Times New Roman" pitchFamily="18" charset="0"/>
              </a:rPr>
              <a:t>perfSONAR host </a:t>
            </a:r>
          </a:p>
          <a:p>
            <a:pPr marL="231775" lvl="1" indent="-231775" eaLnBrk="1" hangingPunct="1">
              <a:spcBef>
                <a:spcPct val="0"/>
              </a:spcBef>
            </a:pPr>
            <a:r>
              <a:rPr lang="en-US" altLang="en-US" sz="1200" smtClean="0">
                <a:solidFill>
                  <a:srgbClr val="FF0000"/>
                </a:solidFill>
                <a:latin typeface="Times New Roman" pitchFamily="18" charset="0"/>
              </a:rPr>
              <a:t>controller host for  OSCARS and OESS</a:t>
            </a:r>
            <a:endParaRPr lang="en-US" altLang="en-US" sz="1200">
              <a:solidFill>
                <a:srgbClr val="7030A0"/>
              </a:solidFill>
              <a:latin typeface="Times New Roman" pitchFamily="18" charset="0"/>
            </a:endParaRPr>
          </a:p>
          <a:p>
            <a:pPr marL="171450" lvl="1" indent="-171450" eaLnBrk="1" hangingPunct="1">
              <a:spcBef>
                <a:spcPct val="0"/>
              </a:spcBef>
            </a:pPr>
            <a:r>
              <a:rPr lang="en-US" altLang="en-US" sz="1200" smtClean="0">
                <a:solidFill>
                  <a:srgbClr val="7030A0"/>
                </a:solidFill>
                <a:latin typeface="Times New Roman" pitchFamily="18" charset="0"/>
              </a:rPr>
              <a:t>OpenFlow (or CLI controlled) switch </a:t>
            </a:r>
            <a:endParaRPr lang="en-US" altLang="en-US" sz="120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8066" y="5730422"/>
            <a:ext cx="2604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UTD, UH, VTech: TBD; </a:t>
            </a:r>
          </a:p>
          <a:p>
            <a:r>
              <a:rPr lang="en-US" smtClean="0"/>
              <a:t>CU, Chicago: started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UVA usage of GENI and DYNES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69008"/>
              </p:ext>
            </p:extLst>
          </p:nvPr>
        </p:nvGraphicFramePr>
        <p:xfrm>
          <a:off x="304800" y="1325880"/>
          <a:ext cx="8458200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691640"/>
                <a:gridCol w="1661160"/>
                <a:gridCol w="16002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Student</a:t>
                      </a:r>
                    </a:p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Resources used 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Purpose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Positive experiences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Room for improvement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Fatma Al-Ali (fha6np@virginia.edu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DYNES,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ProtoGENI,</a:t>
                      </a:r>
                      <a:r>
                        <a:rPr lang="en-US" sz="18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InstaGENI, ExoGENI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(i) Traffic-engr.</a:t>
                      </a:r>
                    </a:p>
                    <a:p>
                      <a:r>
                        <a:rPr lang="en-US" smtClean="0"/>
                        <a:t>(ii) Large</a:t>
                      </a:r>
                      <a:r>
                        <a:rPr lang="en-US" baseline="0" smtClean="0"/>
                        <a:t> transfers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(i) Resources</a:t>
                      </a:r>
                    </a:p>
                    <a:p>
                      <a:r>
                        <a:rPr lang="en-US" smtClean="0"/>
                        <a:t>(ii) Sudo </a:t>
                      </a:r>
                    </a:p>
                    <a:p>
                      <a:r>
                        <a:rPr lang="en-US" smtClean="0"/>
                        <a:t>(iii) </a:t>
                      </a:r>
                      <a:r>
                        <a:rPr lang="en-US" baseline="0" smtClean="0"/>
                        <a:t>Support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smtClean="0"/>
                        <a:t>ProtoGENI: creating images</a:t>
                      </a:r>
                    </a:p>
                    <a:p>
                      <a:r>
                        <a:rPr lang="en-US" baseline="0" smtClean="0"/>
                        <a:t>InstaGENI: getting 1G between racks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Shawn Chen (sc7cq(@virginia.edu)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ExoGENI,</a:t>
                      </a:r>
                    </a:p>
                    <a:p>
                      <a:r>
                        <a:rPr lang="en-US" smtClean="0"/>
                        <a:t>InstaGENI </a:t>
                      </a:r>
                    </a:p>
                    <a:p>
                      <a:r>
                        <a:rPr lang="en-US" smtClean="0"/>
                        <a:t>Emulab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LDM7</a:t>
                      </a:r>
                    </a:p>
                    <a:p>
                      <a:r>
                        <a:rPr lang="en-US" smtClean="0"/>
                        <a:t>FMTP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GENI</a:t>
                      </a:r>
                      <a:r>
                        <a:rPr lang="en-US" baseline="0" smtClean="0"/>
                        <a:t> provides "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unlimited possibilities in designing and implementing tests."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Loss</a:t>
                      </a:r>
                      <a:r>
                        <a:rPr lang="en-US" baseline="0" smtClean="0"/>
                        <a:t> of connectivity; Insufficient VLAN IDs; Moving or parsing 2 TB worth of experimental data; Broadcast link stitching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12" descr="logo-rotun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3198"/>
            <a:ext cx="990600" cy="92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3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8480</TotalTime>
  <Words>997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Times New Roman</vt:lpstr>
      <vt:lpstr>Univers LT Std 55</vt:lpstr>
      <vt:lpstr>Wingdings</vt:lpstr>
      <vt:lpstr>1_Office Theme</vt:lpstr>
      <vt:lpstr>Presentation Titles</vt:lpstr>
      <vt:lpstr>University of Virginia </vt:lpstr>
      <vt:lpstr>Research projects that use GENI and DYNES</vt:lpstr>
      <vt:lpstr>Research project: Reliable multicast of filestreams</vt:lpstr>
      <vt:lpstr>Research project: Large dataset transfers on rate-guaranteed VLANs</vt:lpstr>
      <vt:lpstr>Research project: Traffic engineering</vt:lpstr>
      <vt:lpstr>Research project: VNF for QoS mechanisms using Lagopus and OVS</vt:lpstr>
      <vt:lpstr>Dynamic Network System (DYNES)</vt:lpstr>
      <vt:lpstr>UVA usage of GENI and DYNES</vt:lpstr>
      <vt:lpstr>UVA usage of GENI and DYNES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IntelSim</dc:title>
  <dc:creator>Alan Chalker</dc:creator>
  <cp:lastModifiedBy>Jen</cp:lastModifiedBy>
  <cp:revision>209</cp:revision>
  <dcterms:created xsi:type="dcterms:W3CDTF">2013-08-04T04:19:11Z</dcterms:created>
  <dcterms:modified xsi:type="dcterms:W3CDTF">2015-10-05T17:40:27Z</dcterms:modified>
</cp:coreProperties>
</file>