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43.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7"/>
  </p:notesMasterIdLst>
  <p:handoutMasterIdLst>
    <p:handoutMasterId r:id="rId38"/>
  </p:handoutMasterIdLst>
  <p:sldIdLst>
    <p:sldId id="303" r:id="rId2"/>
    <p:sldId id="304" r:id="rId3"/>
    <p:sldId id="339"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9" r:id="rId18"/>
    <p:sldId id="340" r:id="rId19"/>
    <p:sldId id="320" r:id="rId20"/>
    <p:sldId id="321" r:id="rId21"/>
    <p:sldId id="322" r:id="rId22"/>
    <p:sldId id="323" r:id="rId23"/>
    <p:sldId id="341" r:id="rId24"/>
    <p:sldId id="324" r:id="rId25"/>
    <p:sldId id="325" r:id="rId26"/>
    <p:sldId id="342" r:id="rId27"/>
    <p:sldId id="327" r:id="rId28"/>
    <p:sldId id="328" r:id="rId29"/>
    <p:sldId id="329" r:id="rId30"/>
    <p:sldId id="330" r:id="rId31"/>
    <p:sldId id="331" r:id="rId32"/>
    <p:sldId id="333" r:id="rId33"/>
    <p:sldId id="334" r:id="rId34"/>
    <p:sldId id="336" r:id="rId35"/>
    <p:sldId id="33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initials="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16F"/>
    <a:srgbClr val="616C4B"/>
    <a:srgbClr val="CCCC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9" autoAdjust="0"/>
    <p:restoredTop sz="86418" autoAdjust="0"/>
  </p:normalViewPr>
  <p:slideViewPr>
    <p:cSldViewPr>
      <p:cViewPr varScale="1">
        <p:scale>
          <a:sx n="36" d="100"/>
          <a:sy n="36" d="100"/>
        </p:scale>
        <p:origin x="480" y="29"/>
      </p:cViewPr>
      <p:guideLst>
        <p:guide orient="horz" pos="2160"/>
        <p:guide pos="2880"/>
      </p:guideLst>
    </p:cSldViewPr>
  </p:slideViewPr>
  <p:outlineViewPr>
    <p:cViewPr>
      <p:scale>
        <a:sx n="33" d="100"/>
        <a:sy n="33" d="100"/>
      </p:scale>
      <p:origin x="0" y="3024"/>
    </p:cViewPr>
  </p:outlineViewPr>
  <p:notesTextViewPr>
    <p:cViewPr>
      <p:scale>
        <a:sx n="1" d="1"/>
        <a:sy n="1" d="1"/>
      </p:scale>
      <p:origin x="0" y="0"/>
    </p:cViewPr>
  </p:notesTextViewPr>
  <p:sorterViewPr>
    <p:cViewPr varScale="1">
      <p:scale>
        <a:sx n="1" d="1"/>
        <a:sy n="1" d="1"/>
      </p:scale>
      <p:origin x="0" y="-55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D765D3-01E4-4A4F-A31C-707CA317A842}" type="datetimeFigureOut">
              <a:rPr lang="en-US" smtClean="0"/>
              <a:t>10/5/2015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8B677F-4FD8-E54D-BF2C-5B2A661F8401}" type="slidenum">
              <a:rPr lang="en-US" smtClean="0"/>
              <a:t>‹#›</a:t>
            </a:fld>
            <a:endParaRPr lang="en-US"/>
          </a:p>
        </p:txBody>
      </p:sp>
    </p:spTree>
    <p:extLst>
      <p:ext uri="{BB962C8B-B14F-4D97-AF65-F5344CB8AC3E}">
        <p14:creationId xmlns:p14="http://schemas.microsoft.com/office/powerpoint/2010/main" val="2980393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82B7B-123C-4AF9-BC47-835E3AF1767F}" type="datetimeFigureOut">
              <a:rPr lang="en-US" smtClean="0"/>
              <a:t>10/5/2015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64518-663D-4A75-A4E4-BD5C93D9276B}" type="slidenum">
              <a:rPr lang="en-US" smtClean="0"/>
              <a:t>‹#›</a:t>
            </a:fld>
            <a:endParaRPr lang="en-US"/>
          </a:p>
        </p:txBody>
      </p:sp>
    </p:spTree>
    <p:extLst>
      <p:ext uri="{BB962C8B-B14F-4D97-AF65-F5344CB8AC3E}">
        <p14:creationId xmlns:p14="http://schemas.microsoft.com/office/powerpoint/2010/main" val="38079749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5CDA616C-8C10-BC42-A135-E4CC4FCCB76D}" type="slidenum">
              <a:rPr lang="en-US" sz="1200" i="0"/>
              <a:pPr/>
              <a:t>1</a:t>
            </a:fld>
            <a:endParaRPr lang="en-US" sz="1200" i="0"/>
          </a:p>
        </p:txBody>
      </p:sp>
      <p:sp>
        <p:nvSpPr>
          <p:cNvPr id="8194"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023597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6322" name="Notes Placeholder 2"/>
          <p:cNvSpPr>
            <a:spLocks noGrp="1"/>
          </p:cNvSpPr>
          <p:nvPr>
            <p:ph type="body" idx="1"/>
          </p:nvPr>
        </p:nvSpPr>
        <p:spPr>
          <a:noFill/>
        </p:spPr>
        <p:txBody>
          <a:bodyPr/>
          <a:lstStyle/>
          <a:p>
            <a:r>
              <a:rPr lang="en-US"/>
              <a:t>NOTE: Something about workforce in general</a:t>
            </a:r>
          </a:p>
          <a:p>
            <a:r>
              <a:rPr lang="en-US"/>
              <a:t>Advanced Scientific Computing Advisory Committee (ASCAC)</a:t>
            </a:r>
          </a:p>
        </p:txBody>
      </p:sp>
      <p:sp>
        <p:nvSpPr>
          <p:cNvPr id="56323" name="Slide Number Placeholder 3"/>
          <p:cNvSpPr>
            <a:spLocks noGrp="1"/>
          </p:cNvSpPr>
          <p:nvPr>
            <p:ph type="sldNum" sz="quarter" idx="5"/>
          </p:nvPr>
        </p:nvSpPr>
        <p:spPr>
          <a:noFill/>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27B868A8-12DC-7C4C-8F1F-396DF4B83985}" type="slidenum">
              <a:rPr lang="en-US" sz="1200" i="0"/>
              <a:pPr/>
              <a:t>29</a:t>
            </a:fld>
            <a:endParaRPr lang="en-US" sz="1200" i="0"/>
          </a:p>
        </p:txBody>
      </p:sp>
    </p:spTree>
    <p:extLst>
      <p:ext uri="{BB962C8B-B14F-4D97-AF65-F5344CB8AC3E}">
        <p14:creationId xmlns:p14="http://schemas.microsoft.com/office/powerpoint/2010/main" val="4145104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8370" name="Notes Placeholder 2"/>
          <p:cNvSpPr>
            <a:spLocks noGrp="1"/>
          </p:cNvSpPr>
          <p:nvPr>
            <p:ph type="body" idx="1"/>
          </p:nvPr>
        </p:nvSpPr>
        <p:spPr>
          <a:noFill/>
        </p:spPr>
        <p:txBody>
          <a:bodyPr/>
          <a:lstStyle/>
          <a:p>
            <a:r>
              <a:rPr lang="en-US"/>
              <a:t> Vikram Patel: India should have 150,000 psychiatrists to have the same proportion as the UK, but the number is actually about 3000.</a:t>
            </a:r>
          </a:p>
          <a:p>
            <a:r>
              <a:rPr lang="en-US"/>
              <a:t>Zimbabwe - about a dozen psychiatrists in the whole country.</a:t>
            </a:r>
          </a:p>
        </p:txBody>
      </p:sp>
      <p:sp>
        <p:nvSpPr>
          <p:cNvPr id="58371" name="Slide Number Placeholder 3"/>
          <p:cNvSpPr>
            <a:spLocks noGrp="1"/>
          </p:cNvSpPr>
          <p:nvPr>
            <p:ph type="sldNum" sz="quarter" idx="5"/>
          </p:nvPr>
        </p:nvSpPr>
        <p:spPr>
          <a:noFill/>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8EEB3CF0-7FA2-064E-BB6D-8FE768C3D0C2}" type="slidenum">
              <a:rPr lang="en-US" sz="1200" i="0"/>
              <a:pPr/>
              <a:t>30</a:t>
            </a:fld>
            <a:endParaRPr lang="en-US" sz="1200" i="0"/>
          </a:p>
        </p:txBody>
      </p:sp>
    </p:spTree>
    <p:extLst>
      <p:ext uri="{BB962C8B-B14F-4D97-AF65-F5344CB8AC3E}">
        <p14:creationId xmlns:p14="http://schemas.microsoft.com/office/powerpoint/2010/main" val="15237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0418" name="Notes Placeholder 2"/>
          <p:cNvSpPr>
            <a:spLocks noGrp="1"/>
          </p:cNvSpPr>
          <p:nvPr>
            <p:ph type="body" idx="1"/>
          </p:nvPr>
        </p:nvSpPr>
        <p:spPr>
          <a:noFill/>
        </p:spPr>
        <p:txBody>
          <a:bodyPr/>
          <a:lstStyle/>
          <a:p>
            <a:r>
              <a:rPr lang="en-US"/>
              <a:t>Sundar == Beautiful in Hindi</a:t>
            </a:r>
          </a:p>
        </p:txBody>
      </p:sp>
      <p:sp>
        <p:nvSpPr>
          <p:cNvPr id="60419" name="Slide Number Placeholder 3"/>
          <p:cNvSpPr>
            <a:spLocks noGrp="1"/>
          </p:cNvSpPr>
          <p:nvPr>
            <p:ph type="sldNum" sz="quarter" idx="5"/>
          </p:nvPr>
        </p:nvSpPr>
        <p:spPr>
          <a:noFill/>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585C163-C9ED-4E44-82E1-2B0AB2E4DCEB}" type="slidenum">
              <a:rPr lang="en-US" sz="1200" i="0"/>
              <a:pPr/>
              <a:t>31</a:t>
            </a:fld>
            <a:endParaRPr lang="en-US" sz="1200" i="0"/>
          </a:p>
        </p:txBody>
      </p:sp>
    </p:spTree>
    <p:extLst>
      <p:ext uri="{BB962C8B-B14F-4D97-AF65-F5344CB8AC3E}">
        <p14:creationId xmlns:p14="http://schemas.microsoft.com/office/powerpoint/2010/main" val="148342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0" name="Shape 190"/>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63490" name="Shape 191"/>
          <p:cNvSpPr>
            <a:spLocks noGrp="1"/>
          </p:cNvSpPr>
          <p:nvPr>
            <p:ph type="body" idx="1"/>
          </p:nvPr>
        </p:nvSpPr>
        <p:spPr>
          <a:xfrm>
            <a:off x="685800" y="4343400"/>
            <a:ext cx="5486400" cy="4114800"/>
          </a:xfrm>
          <a:noFill/>
        </p:spPr>
        <p:txBody>
          <a:bodyPr lIns="89715" tIns="89715" rIns="89715" bIns="89715" anchor="ctr"/>
          <a:lstStyle/>
          <a:p>
            <a:pPr eaLnBrk="1" hangingPunct="1"/>
            <a:r>
              <a:rPr lang="en-US">
                <a:latin typeface="Calibri" charset="0"/>
                <a:cs typeface="Calibri" charset="0"/>
              </a:rPr>
              <a:t>Simplify the message, UNpack the treatment, Deliver it where people are, Affordable and available human resources, Reallocation of specialists to train and supervise</a:t>
            </a:r>
          </a:p>
        </p:txBody>
      </p:sp>
    </p:spTree>
    <p:extLst>
      <p:ext uri="{BB962C8B-B14F-4D97-AF65-F5344CB8AC3E}">
        <p14:creationId xmlns:p14="http://schemas.microsoft.com/office/powerpoint/2010/main" val="3281812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8" name="Shape 148"/>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65538" name="Shape 149"/>
          <p:cNvSpPr>
            <a:spLocks noGrp="1"/>
          </p:cNvSpPr>
          <p:nvPr>
            <p:ph type="body" idx="1"/>
          </p:nvPr>
        </p:nvSpPr>
        <p:spPr>
          <a:xfrm>
            <a:off x="685800" y="4343400"/>
            <a:ext cx="5486400" cy="4114800"/>
          </a:xfrm>
          <a:noFill/>
          <a:extLst>
            <a:ext uri="{FAA26D3D-D897-4be2-8F04-BA451C77F1D7}">
              <ma14:placeholderFlag xmlns:ma14="http://schemas.microsoft.com/office/mac/drawingml/2011/main" xmlns="" val="1"/>
            </a:ext>
          </a:extLst>
        </p:spPr>
        <p:txBody>
          <a:bodyPr lIns="89715" tIns="89715" rIns="89715" bIns="89715" anchor="ctr"/>
          <a:lstStyle/>
          <a:p>
            <a:pPr>
              <a:spcBef>
                <a:spcPct val="0"/>
              </a:spcBef>
            </a:pPr>
            <a:endParaRPr lang="en-US"/>
          </a:p>
        </p:txBody>
      </p:sp>
    </p:spTree>
    <p:extLst>
      <p:ext uri="{BB962C8B-B14F-4D97-AF65-F5344CB8AC3E}">
        <p14:creationId xmlns:p14="http://schemas.microsoft.com/office/powerpoint/2010/main" val="906892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8" name="Shape 148"/>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69634" name="Shape 149"/>
          <p:cNvSpPr>
            <a:spLocks noGrp="1"/>
          </p:cNvSpPr>
          <p:nvPr>
            <p:ph type="body" idx="1"/>
          </p:nvPr>
        </p:nvSpPr>
        <p:spPr>
          <a:xfrm>
            <a:off x="685800" y="4343400"/>
            <a:ext cx="5486400" cy="4114800"/>
          </a:xfrm>
          <a:noFill/>
          <a:extLst>
            <a:ext uri="{FAA26D3D-D897-4be2-8F04-BA451C77F1D7}">
              <ma14:placeholderFlag xmlns:ma14="http://schemas.microsoft.com/office/mac/drawingml/2011/main" xmlns="" val="1"/>
            </a:ext>
          </a:extLst>
        </p:spPr>
        <p:txBody>
          <a:bodyPr lIns="89715" tIns="89715" rIns="89715" bIns="89715" anchor="ctr"/>
          <a:lstStyle/>
          <a:p>
            <a:pPr>
              <a:spcBef>
                <a:spcPct val="0"/>
              </a:spcBef>
            </a:pPr>
            <a:endParaRPr lang="en-US"/>
          </a:p>
        </p:txBody>
      </p:sp>
    </p:spTree>
    <p:extLst>
      <p:ext uri="{BB962C8B-B14F-4D97-AF65-F5344CB8AC3E}">
        <p14:creationId xmlns:p14="http://schemas.microsoft.com/office/powerpoint/2010/main" val="117187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1506" name="Notes Placeholder 2"/>
          <p:cNvSpPr>
            <a:spLocks noGrp="1"/>
          </p:cNvSpPr>
          <p:nvPr>
            <p:ph type="body" idx="1"/>
          </p:nvPr>
        </p:nvSpPr>
        <p:spPr>
          <a:noFill/>
        </p:spPr>
        <p:txBody>
          <a:bodyPr/>
          <a:lstStyle/>
          <a:p>
            <a:r>
              <a:rPr lang="en-US"/>
              <a:t>Bottom right photo is Lester Welch at controls of Linac, USC.</a:t>
            </a:r>
          </a:p>
        </p:txBody>
      </p:sp>
      <p:sp>
        <p:nvSpPr>
          <p:cNvPr id="21507" name="Slide Number Placeholder 3"/>
          <p:cNvSpPr>
            <a:spLocks noGrp="1"/>
          </p:cNvSpPr>
          <p:nvPr>
            <p:ph type="sldNum" sz="quarter" idx="5"/>
          </p:nvPr>
        </p:nvSpPr>
        <p:spPr>
          <a:noFill/>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F4A3B31-8185-5F47-9CC6-0249950A6C8B}" type="slidenum">
              <a:rPr lang="en-US" sz="1200" i="0"/>
              <a:pPr/>
              <a:t>5</a:t>
            </a:fld>
            <a:endParaRPr lang="en-US" sz="1200" i="0"/>
          </a:p>
        </p:txBody>
      </p:sp>
    </p:spTree>
    <p:extLst>
      <p:ext uri="{BB962C8B-B14F-4D97-AF65-F5344CB8AC3E}">
        <p14:creationId xmlns:p14="http://schemas.microsoft.com/office/powerpoint/2010/main" val="401513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8" name="Shape 148"/>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29698" name="Shape 149"/>
          <p:cNvSpPr>
            <a:spLocks noGrp="1"/>
          </p:cNvSpPr>
          <p:nvPr>
            <p:ph type="body" idx="1"/>
          </p:nvPr>
        </p:nvSpPr>
        <p:spPr>
          <a:xfrm>
            <a:off x="685800" y="4343400"/>
            <a:ext cx="5486400" cy="4114800"/>
          </a:xfrm>
          <a:noFill/>
          <a:extLst>
            <a:ext uri="{FAA26D3D-D897-4be2-8F04-BA451C77F1D7}">
              <ma14:placeholderFlag xmlns:ma14="http://schemas.microsoft.com/office/mac/drawingml/2011/main" xmlns="" val="1"/>
            </a:ext>
          </a:extLst>
        </p:spPr>
        <p:txBody>
          <a:bodyPr lIns="89715" tIns="89715" rIns="89715" bIns="89715" anchor="ctr"/>
          <a:lstStyle/>
          <a:p>
            <a:pPr>
              <a:spcBef>
                <a:spcPct val="0"/>
              </a:spcBef>
            </a:pPr>
            <a:endParaRPr lang="en-US"/>
          </a:p>
        </p:txBody>
      </p:sp>
    </p:spTree>
    <p:extLst>
      <p:ext uri="{BB962C8B-B14F-4D97-AF65-F5344CB8AC3E}">
        <p14:creationId xmlns:p14="http://schemas.microsoft.com/office/powerpoint/2010/main" val="315986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8" name="Shape 148"/>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31746" name="Shape 149"/>
          <p:cNvSpPr>
            <a:spLocks noGrp="1"/>
          </p:cNvSpPr>
          <p:nvPr>
            <p:ph type="body" idx="1"/>
          </p:nvPr>
        </p:nvSpPr>
        <p:spPr>
          <a:xfrm>
            <a:off x="685800" y="4343400"/>
            <a:ext cx="5486400" cy="4114800"/>
          </a:xfrm>
          <a:noFill/>
          <a:extLst>
            <a:ext uri="{FAA26D3D-D897-4be2-8F04-BA451C77F1D7}">
              <ma14:placeholderFlag xmlns:ma14="http://schemas.microsoft.com/office/mac/drawingml/2011/main" xmlns="" val="1"/>
            </a:ext>
          </a:extLst>
        </p:spPr>
        <p:txBody>
          <a:bodyPr lIns="89715" tIns="89715" rIns="89715" bIns="89715" anchor="ctr"/>
          <a:lstStyle/>
          <a:p>
            <a:pPr>
              <a:spcBef>
                <a:spcPct val="0"/>
              </a:spcBef>
            </a:pPr>
            <a:endParaRPr lang="en-US"/>
          </a:p>
        </p:txBody>
      </p:sp>
    </p:spTree>
    <p:extLst>
      <p:ext uri="{BB962C8B-B14F-4D97-AF65-F5344CB8AC3E}">
        <p14:creationId xmlns:p14="http://schemas.microsoft.com/office/powerpoint/2010/main" val="45189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4" name="Notes Placeholder 2"/>
          <p:cNvSpPr>
            <a:spLocks noGrp="1"/>
          </p:cNvSpPr>
          <p:nvPr>
            <p:ph type="body" idx="1"/>
          </p:nvPr>
        </p:nvSpPr>
        <p:spPr>
          <a:noFill/>
        </p:spPr>
        <p:txBody>
          <a:bodyPr/>
          <a:lstStyle/>
          <a:p>
            <a:r>
              <a:rPr lang="en-US"/>
              <a:t>NOTE: Science OUTPUT, not trustworthy nature of science.</a:t>
            </a:r>
          </a:p>
        </p:txBody>
      </p:sp>
      <p:sp>
        <p:nvSpPr>
          <p:cNvPr id="33795" name="Slide Number Placeholder 3"/>
          <p:cNvSpPr>
            <a:spLocks noGrp="1"/>
          </p:cNvSpPr>
          <p:nvPr>
            <p:ph type="sldNum" sz="quarter" idx="5"/>
          </p:nvPr>
        </p:nvSpPr>
        <p:spPr>
          <a:noFill/>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5C50C60-76C0-5D4C-87F7-7A69AD68ED45}" type="slidenum">
              <a:rPr lang="en-US" sz="1200" i="0"/>
              <a:pPr/>
              <a:t>10</a:t>
            </a:fld>
            <a:endParaRPr lang="en-US" sz="1200" i="0"/>
          </a:p>
        </p:txBody>
      </p:sp>
    </p:spTree>
    <p:extLst>
      <p:ext uri="{BB962C8B-B14F-4D97-AF65-F5344CB8AC3E}">
        <p14:creationId xmlns:p14="http://schemas.microsoft.com/office/powerpoint/2010/main" val="912255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5842" name="Notes Placeholder 2"/>
          <p:cNvSpPr>
            <a:spLocks noGrp="1"/>
          </p:cNvSpPr>
          <p:nvPr>
            <p:ph type="body" idx="1"/>
          </p:nvPr>
        </p:nvSpPr>
        <p:spPr>
          <a:noFill/>
        </p:spPr>
        <p:txBody>
          <a:bodyPr/>
          <a:lstStyle/>
          <a:p>
            <a:r>
              <a:rPr lang="en-US"/>
              <a:t>NOTE: Clarify this is risks from top two levels.</a:t>
            </a:r>
          </a:p>
        </p:txBody>
      </p:sp>
      <p:sp>
        <p:nvSpPr>
          <p:cNvPr id="35843" name="Slide Number Placeholder 3"/>
          <p:cNvSpPr>
            <a:spLocks noGrp="1"/>
          </p:cNvSpPr>
          <p:nvPr>
            <p:ph type="sldNum" sz="quarter" idx="5"/>
          </p:nvPr>
        </p:nvSpPr>
        <p:spPr>
          <a:noFill/>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D8AEAC2C-B410-6641-8D30-F2FAB3B475F2}" type="slidenum">
              <a:rPr lang="en-US" sz="1200" i="0"/>
              <a:pPr/>
              <a:t>11</a:t>
            </a:fld>
            <a:endParaRPr lang="en-US" sz="1200" i="0"/>
          </a:p>
        </p:txBody>
      </p:sp>
    </p:spTree>
    <p:extLst>
      <p:ext uri="{BB962C8B-B14F-4D97-AF65-F5344CB8AC3E}">
        <p14:creationId xmlns:p14="http://schemas.microsoft.com/office/powerpoint/2010/main" val="63937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 name="Shape 109"/>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40962" name="Shape 110"/>
          <p:cNvSpPr>
            <a:spLocks noGrp="1"/>
          </p:cNvSpPr>
          <p:nvPr>
            <p:ph type="body" idx="1"/>
          </p:nvPr>
        </p:nvSpPr>
        <p:spPr>
          <a:xfrm>
            <a:off x="685800" y="4343400"/>
            <a:ext cx="5486400" cy="4114800"/>
          </a:xfrm>
          <a:noFill/>
          <a:extLst>
            <a:ext uri="{FAA26D3D-D897-4be2-8F04-BA451C77F1D7}">
              <ma14:placeholderFlag xmlns:ma14="http://schemas.microsoft.com/office/mac/drawingml/2011/main" xmlns="" val="1"/>
            </a:ext>
          </a:extLst>
        </p:spPr>
        <p:txBody>
          <a:bodyPr lIns="89715" tIns="89715" rIns="89715" bIns="89715" anchor="ctr"/>
          <a:lstStyle/>
          <a:p>
            <a:pPr>
              <a:spcBef>
                <a:spcPct val="0"/>
              </a:spcBef>
            </a:pPr>
            <a:endParaRPr lang="en-US"/>
          </a:p>
        </p:txBody>
      </p:sp>
    </p:spTree>
    <p:extLst>
      <p:ext uri="{BB962C8B-B14F-4D97-AF65-F5344CB8AC3E}">
        <p14:creationId xmlns:p14="http://schemas.microsoft.com/office/powerpoint/2010/main" val="394233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4" name="Notes Placeholder 2"/>
          <p:cNvSpPr>
            <a:spLocks noGrp="1"/>
          </p:cNvSpPr>
          <p:nvPr>
            <p:ph type="body" idx="1"/>
          </p:nvPr>
        </p:nvSpPr>
        <p:spPr>
          <a:noFill/>
        </p:spPr>
        <p:txBody>
          <a:bodyPr/>
          <a:lstStyle/>
          <a:p>
            <a:r>
              <a:rPr lang="en-US"/>
              <a:t>NOTE: Science OUTPUT, not trustworthy nature of science.</a:t>
            </a:r>
          </a:p>
        </p:txBody>
      </p:sp>
      <p:sp>
        <p:nvSpPr>
          <p:cNvPr id="33795" name="Slide Number Placeholder 3"/>
          <p:cNvSpPr>
            <a:spLocks noGrp="1"/>
          </p:cNvSpPr>
          <p:nvPr>
            <p:ph type="sldNum" sz="quarter" idx="5"/>
          </p:nvPr>
        </p:nvSpPr>
        <p:spPr>
          <a:noFill/>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5C50C60-76C0-5D4C-87F7-7A69AD68ED45}" type="slidenum">
              <a:rPr lang="en-US" sz="1200" i="0"/>
              <a:pPr/>
              <a:t>26</a:t>
            </a:fld>
            <a:endParaRPr lang="en-US" sz="1200" i="0"/>
          </a:p>
        </p:txBody>
      </p:sp>
    </p:spTree>
    <p:extLst>
      <p:ext uri="{BB962C8B-B14F-4D97-AF65-F5344CB8AC3E}">
        <p14:creationId xmlns:p14="http://schemas.microsoft.com/office/powerpoint/2010/main" val="398957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4274" name="Notes Placeholder 2"/>
          <p:cNvSpPr>
            <a:spLocks noGrp="1"/>
          </p:cNvSpPr>
          <p:nvPr>
            <p:ph type="body" idx="1"/>
          </p:nvPr>
        </p:nvSpPr>
        <p:spPr>
          <a:noFill/>
        </p:spPr>
        <p:txBody>
          <a:bodyPr/>
          <a:lstStyle/>
          <a:p>
            <a:r>
              <a:rPr lang="en-US"/>
              <a:t>OK, so what are we doing about the weather?</a:t>
            </a:r>
          </a:p>
        </p:txBody>
      </p:sp>
      <p:sp>
        <p:nvSpPr>
          <p:cNvPr id="54275" name="Slide Number Placeholder 3"/>
          <p:cNvSpPr>
            <a:spLocks noGrp="1"/>
          </p:cNvSpPr>
          <p:nvPr>
            <p:ph type="sldNum" sz="quarter" idx="5"/>
          </p:nvPr>
        </p:nvSpPr>
        <p:spPr>
          <a:noFill/>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B8FB78CC-804A-CB43-9EB6-ADA7AC8BFBD9}" type="slidenum">
              <a:rPr lang="en-US" sz="1200" i="0"/>
              <a:pPr/>
              <a:t>28</a:t>
            </a:fld>
            <a:endParaRPr lang="en-US" sz="1200" i="0"/>
          </a:p>
        </p:txBody>
      </p:sp>
    </p:spTree>
    <p:extLst>
      <p:ext uri="{BB962C8B-B14F-4D97-AF65-F5344CB8AC3E}">
        <p14:creationId xmlns:p14="http://schemas.microsoft.com/office/powerpoint/2010/main" val="1240640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1" y="6067777"/>
            <a:ext cx="9144001" cy="790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1"/>
          <p:cNvSpPr>
            <a:spLocks noGrp="1"/>
          </p:cNvSpPr>
          <p:nvPr>
            <p:ph type="ctrTitle" hasCustomPrompt="1"/>
          </p:nvPr>
        </p:nvSpPr>
        <p:spPr>
          <a:xfrm>
            <a:off x="838200" y="3429000"/>
            <a:ext cx="7491542" cy="761576"/>
          </a:xfrm>
        </p:spPr>
        <p:txBody>
          <a:bodyPr/>
          <a:lstStyle>
            <a:lvl1pPr algn="l">
              <a:defRPr baseline="0">
                <a:solidFill>
                  <a:srgbClr val="C00000"/>
                </a:solidFill>
              </a:defRPr>
            </a:lvl1pPr>
          </a:lstStyle>
          <a:p>
            <a:r>
              <a:rPr lang="en-US" dirty="0" smtClean="0"/>
              <a:t>Click to Edit Title Slide</a:t>
            </a:r>
            <a:endParaRPr lang="en-US" dirty="0"/>
          </a:p>
        </p:txBody>
      </p:sp>
      <p:sp>
        <p:nvSpPr>
          <p:cNvPr id="7" name="Subtitle 2"/>
          <p:cNvSpPr>
            <a:spLocks noGrp="1"/>
          </p:cNvSpPr>
          <p:nvPr>
            <p:ph type="subTitle" idx="1"/>
          </p:nvPr>
        </p:nvSpPr>
        <p:spPr>
          <a:xfrm>
            <a:off x="838200" y="4207566"/>
            <a:ext cx="6400800" cy="1358900"/>
          </a:xfrm>
          <a:ln>
            <a:noFill/>
          </a:ln>
        </p:spPr>
        <p:txBody>
          <a:bodyPr>
            <a:noAutofit/>
          </a:bodyPr>
          <a:lstStyle>
            <a:lvl1pPr marL="0" indent="0" algn="l">
              <a:buNone/>
              <a:defRPr sz="2000">
                <a:solidFill>
                  <a:srgbClr val="3333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Line 13"/>
          <p:cNvSpPr>
            <a:spLocks noChangeShapeType="1"/>
          </p:cNvSpPr>
          <p:nvPr userDrawn="1"/>
        </p:nvSpPr>
        <p:spPr bwMode="auto">
          <a:xfrm>
            <a:off x="0" y="6083300"/>
            <a:ext cx="9144000" cy="0"/>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9" name="TextBox 8"/>
          <p:cNvSpPr txBox="1"/>
          <p:nvPr userDrawn="1"/>
        </p:nvSpPr>
        <p:spPr>
          <a:xfrm>
            <a:off x="7086600" y="6324600"/>
            <a:ext cx="2057400" cy="246221"/>
          </a:xfrm>
          <a:prstGeom prst="rect">
            <a:avLst/>
          </a:prstGeom>
          <a:noFill/>
        </p:spPr>
        <p:txBody>
          <a:bodyPr wrap="square" rtlCol="0">
            <a:spAutoFit/>
          </a:bodyPr>
          <a:lstStyle/>
          <a:p>
            <a:pPr algn="ctr" defTabSz="457200"/>
            <a:r>
              <a:rPr lang="en-US" sz="1000" dirty="0">
                <a:solidFill>
                  <a:srgbClr val="949594"/>
                </a:solidFill>
                <a:latin typeface="Univers LT Std 55"/>
                <a:cs typeface="Univers LT Std 55"/>
              </a:rPr>
              <a:t>Slide </a:t>
            </a:r>
            <a:fld id="{F23DD899-23D4-B74D-81E5-8B38761BD6BE}" type="slidenum">
              <a:rPr lang="en-US" sz="1000" smtClean="0">
                <a:solidFill>
                  <a:srgbClr val="949594"/>
                </a:solidFill>
                <a:latin typeface="Univers LT Std 55"/>
                <a:cs typeface="Univers LT Std 55"/>
              </a:rPr>
              <a:pPr algn="ctr" defTabSz="457200"/>
              <a:t>‹#›</a:t>
            </a:fld>
            <a:endParaRPr lang="en-US" sz="1000" dirty="0" smtClean="0">
              <a:solidFill>
                <a:srgbClr val="949594"/>
              </a:solidFill>
              <a:latin typeface="Univers LT Std 55"/>
              <a:cs typeface="Univers LT Std 55"/>
            </a:endParaRPr>
          </a:p>
        </p:txBody>
      </p:sp>
      <p:pic>
        <p:nvPicPr>
          <p:cNvPr id="10" name="Picture 9"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2162628" y="6155780"/>
            <a:ext cx="1217311" cy="70222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6" y="6110514"/>
            <a:ext cx="1150796" cy="7620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pic>
        <p:nvPicPr>
          <p:cNvPr id="4" name="Picture 3" descr="CTSC logo text extended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48200" y="6167393"/>
            <a:ext cx="2743200" cy="679622"/>
          </a:xfrm>
          <a:prstGeom prst="rect">
            <a:avLst/>
          </a:prstGeom>
        </p:spPr>
      </p:pic>
    </p:spTree>
    <p:extLst>
      <p:ext uri="{BB962C8B-B14F-4D97-AF65-F5344CB8AC3E}">
        <p14:creationId xmlns:p14="http://schemas.microsoft.com/office/powerpoint/2010/main" val="233285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1" y="6067777"/>
            <a:ext cx="9144001" cy="790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itle 1"/>
          <p:cNvSpPr>
            <a:spLocks noGrp="1"/>
          </p:cNvSpPr>
          <p:nvPr>
            <p:ph type="title" hasCustomPrompt="1"/>
          </p:nvPr>
        </p:nvSpPr>
        <p:spPr>
          <a:xfrm>
            <a:off x="722313" y="4715703"/>
            <a:ext cx="7772400" cy="1075497"/>
          </a:xfrm>
          <a:ln>
            <a:noFill/>
          </a:ln>
        </p:spPr>
        <p:txBody>
          <a:bodyPr anchor="t">
            <a:noAutofit/>
          </a:bodyPr>
          <a:lstStyle>
            <a:lvl1pPr algn="l">
              <a:defRPr sz="2800" b="0" i="0" u="none" cap="none" baseline="0">
                <a:solidFill>
                  <a:srgbClr val="C00000"/>
                </a:solidFill>
              </a:defRPr>
            </a:lvl1pPr>
          </a:lstStyle>
          <a:p>
            <a:r>
              <a:rPr lang="en-US" dirty="0" smtClean="0"/>
              <a:t>Click to edit section title style</a:t>
            </a:r>
            <a:endParaRPr lang="en-US" dirty="0"/>
          </a:p>
        </p:txBody>
      </p:sp>
      <p:sp>
        <p:nvSpPr>
          <p:cNvPr id="10" name="Text Placeholder 2"/>
          <p:cNvSpPr>
            <a:spLocks noGrp="1"/>
          </p:cNvSpPr>
          <p:nvPr>
            <p:ph type="body" idx="1" hasCustomPrompt="1"/>
          </p:nvPr>
        </p:nvSpPr>
        <p:spPr>
          <a:xfrm>
            <a:off x="722313" y="3998543"/>
            <a:ext cx="7772400" cy="673389"/>
          </a:xfrm>
          <a:ln>
            <a:noFill/>
          </a:ln>
        </p:spPr>
        <p:txBody>
          <a:bodyPr anchor="b">
            <a:noAutofit/>
          </a:bodyPr>
          <a:lstStyle>
            <a:lvl1pPr marL="0" indent="0">
              <a:buNone/>
              <a:defRPr sz="2000" baseline="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text styles</a:t>
            </a:r>
          </a:p>
        </p:txBody>
      </p:sp>
      <p:sp>
        <p:nvSpPr>
          <p:cNvPr id="6" name="TextBox 5"/>
          <p:cNvSpPr txBox="1"/>
          <p:nvPr userDrawn="1"/>
        </p:nvSpPr>
        <p:spPr>
          <a:xfrm>
            <a:off x="7086600" y="6324600"/>
            <a:ext cx="2057400" cy="246221"/>
          </a:xfrm>
          <a:prstGeom prst="rect">
            <a:avLst/>
          </a:prstGeom>
          <a:noFill/>
        </p:spPr>
        <p:txBody>
          <a:bodyPr wrap="square" rtlCol="0">
            <a:spAutoFit/>
          </a:bodyPr>
          <a:lstStyle/>
          <a:p>
            <a:pPr algn="ctr" defTabSz="457200"/>
            <a:r>
              <a:rPr lang="en-US" sz="1000" dirty="0">
                <a:solidFill>
                  <a:srgbClr val="949594"/>
                </a:solidFill>
                <a:latin typeface="Univers LT Std 55"/>
                <a:cs typeface="Univers LT Std 55"/>
              </a:rPr>
              <a:t>Slide </a:t>
            </a:r>
            <a:fld id="{F23DD899-23D4-B74D-81E5-8B38761BD6BE}" type="slidenum">
              <a:rPr lang="en-US" sz="1000" smtClean="0">
                <a:solidFill>
                  <a:srgbClr val="949594"/>
                </a:solidFill>
                <a:latin typeface="Univers LT Std 55"/>
                <a:cs typeface="Univers LT Std 55"/>
              </a:rPr>
              <a:pPr algn="ctr" defTabSz="457200"/>
              <a:t>‹#›</a:t>
            </a:fld>
            <a:endParaRPr lang="en-US" sz="1000" dirty="0" smtClean="0">
              <a:solidFill>
                <a:srgbClr val="949594"/>
              </a:solidFill>
              <a:latin typeface="Univers LT Std 55"/>
              <a:cs typeface="Univers LT Std 55"/>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pic>
        <p:nvPicPr>
          <p:cNvPr id="13" name="Picture 12" descr="CTSC logo text extended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8200" y="6167393"/>
            <a:ext cx="2743200" cy="679622"/>
          </a:xfrm>
          <a:prstGeom prst="rect">
            <a:avLst/>
          </a:prstGeom>
        </p:spPr>
      </p:pic>
    </p:spTree>
    <p:extLst>
      <p:ext uri="{BB962C8B-B14F-4D97-AF65-F5344CB8AC3E}">
        <p14:creationId xmlns:p14="http://schemas.microsoft.com/office/powerpoint/2010/main" val="112852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noAutofit/>
          </a:bodyPr>
          <a:lstStyle>
            <a:lvl1pPr>
              <a:defRPr b="0">
                <a:solidFill>
                  <a:srgbClr val="C00000"/>
                </a:solidFill>
              </a:defRPr>
            </a:lvl1pPr>
          </a:lstStyle>
          <a:p>
            <a:r>
              <a:rPr lang="en-US" dirty="0" smtClean="0"/>
              <a:t>Topic</a:t>
            </a:r>
            <a:endParaRPr lang="en-US" dirty="0"/>
          </a:p>
        </p:txBody>
      </p:sp>
      <p:sp>
        <p:nvSpPr>
          <p:cNvPr id="3" name="Content Placeholder 2"/>
          <p:cNvSpPr>
            <a:spLocks noGrp="1"/>
          </p:cNvSpPr>
          <p:nvPr>
            <p:ph idx="1" hasCustomPrompt="1"/>
          </p:nvPr>
        </p:nvSpPr>
        <p:spPr>
          <a:xfrm>
            <a:off x="457200" y="1600201"/>
            <a:ext cx="8229600" cy="3906558"/>
          </a:xfrm>
          <a:ln>
            <a:noFill/>
          </a:ln>
        </p:spPr>
        <p:txBody>
          <a:bodyPr wrap="square">
            <a:noAutofit/>
          </a:bodyPr>
          <a:lstStyle>
            <a:lvl1pPr>
              <a:defRPr>
                <a:ln>
                  <a:noFill/>
                </a:ln>
              </a:defRPr>
            </a:lvl1pPr>
            <a:lvl2pPr>
              <a:defRPr>
                <a:ln>
                  <a:noFill/>
                </a:ln>
              </a:defRPr>
            </a:lvl2pPr>
            <a:lvl3pPr>
              <a:defRPr sz="1800">
                <a:ln>
                  <a:noFill/>
                </a:ln>
              </a:defRPr>
            </a:lvl3pPr>
            <a:lvl4pPr>
              <a:defRPr sz="1600">
                <a:ln>
                  <a:noFill/>
                </a:ln>
              </a:defRPr>
            </a:lvl4pPr>
            <a:lvl5pPr>
              <a:defRPr sz="1600">
                <a:ln>
                  <a:noFill/>
                </a:ln>
              </a:defRPr>
            </a:lvl5pPr>
          </a:lstStyle>
          <a:p>
            <a:pPr lvl="0"/>
            <a:r>
              <a:rPr lang="en-US" dirty="0" smtClean="0"/>
              <a:t>Ideas to share</a:t>
            </a:r>
          </a:p>
          <a:p>
            <a:pPr lvl="1"/>
            <a:r>
              <a:rPr lang="en-US" dirty="0" smtClean="0"/>
              <a:t>Second level</a:t>
            </a:r>
          </a:p>
          <a:p>
            <a:pPr lvl="2"/>
            <a:r>
              <a:rPr lang="en-US" dirty="0" smtClean="0"/>
              <a:t>Third level</a:t>
            </a:r>
          </a:p>
          <a:p>
            <a:pPr lvl="3"/>
            <a:r>
              <a:rPr lang="en-US" dirty="0" smtClean="0"/>
              <a:t>Fourth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pic>
        <p:nvPicPr>
          <p:cNvPr id="7" name="Picture 6" descr="CTSC logo text extended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8200" y="6167393"/>
            <a:ext cx="2743200" cy="679622"/>
          </a:xfrm>
          <a:prstGeom prst="rect">
            <a:avLst/>
          </a:prstGeom>
        </p:spPr>
      </p:pic>
    </p:spTree>
    <p:extLst>
      <p:ext uri="{BB962C8B-B14F-4D97-AF65-F5344CB8AC3E}">
        <p14:creationId xmlns:p14="http://schemas.microsoft.com/office/powerpoint/2010/main" val="27616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n>
                  <a:noFill/>
                </a:ln>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421592"/>
          </a:xfrm>
          <a:ln>
            <a:noFill/>
          </a:ln>
        </p:spPr>
        <p:txBody>
          <a:bodyPr>
            <a:noAutofit/>
          </a:bodyPr>
          <a:lstStyle>
            <a:lvl1pPr>
              <a:defRPr sz="2400">
                <a:ln>
                  <a:noFill/>
                </a:ln>
              </a:defRPr>
            </a:lvl1pPr>
            <a:lvl2pPr>
              <a:defRPr sz="2000">
                <a:ln>
                  <a:noFill/>
                </a:ln>
              </a:defRPr>
            </a:lvl2pPr>
            <a:lvl3pPr>
              <a:defRPr sz="1800">
                <a:ln>
                  <a:noFill/>
                </a:ln>
              </a:defRPr>
            </a:lvl3pPr>
            <a:lvl4pPr>
              <a:defRPr sz="1600">
                <a:ln>
                  <a:noFill/>
                </a:ln>
              </a:defRPr>
            </a:lvl4pPr>
            <a:lvl5pPr>
              <a:defRPr sz="1600">
                <a:ln>
                  <a:noFill/>
                </a:ln>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421593"/>
          </a:xfrm>
          <a:ln>
            <a:noFill/>
          </a:ln>
        </p:spPr>
        <p:txBody>
          <a:bodyPr>
            <a:noAutofit/>
          </a:bodyPr>
          <a:lstStyle>
            <a:lvl1pPr>
              <a:defRPr sz="2400">
                <a:ln>
                  <a:noFill/>
                </a:ln>
              </a:defRPr>
            </a:lvl1pPr>
            <a:lvl2pPr>
              <a:defRPr sz="2000">
                <a:ln>
                  <a:noFill/>
                </a:ln>
              </a:defRPr>
            </a:lvl2pPr>
            <a:lvl3pPr>
              <a:defRPr sz="1800">
                <a:ln>
                  <a:noFill/>
                </a:ln>
              </a:defRPr>
            </a:lvl3pPr>
            <a:lvl4pPr>
              <a:defRPr sz="1600">
                <a:ln>
                  <a:noFill/>
                </a:ln>
              </a:defRPr>
            </a:lvl4pPr>
            <a:lvl5pPr>
              <a:defRPr sz="1600">
                <a:ln>
                  <a:noFill/>
                </a:ln>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pic>
        <p:nvPicPr>
          <p:cNvPr id="11" name="Picture 10" descr="CTSC logo text extended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8200" y="6167393"/>
            <a:ext cx="2743200" cy="679622"/>
          </a:xfrm>
          <a:prstGeom prst="rect">
            <a:avLst/>
          </a:prstGeom>
        </p:spPr>
      </p:pic>
    </p:spTree>
    <p:extLst>
      <p:ext uri="{BB962C8B-B14F-4D97-AF65-F5344CB8AC3E}">
        <p14:creationId xmlns:p14="http://schemas.microsoft.com/office/powerpoint/2010/main" val="161660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64316"/>
            <a:ext cx="5486400" cy="566738"/>
          </a:xfrm>
          <a:ln>
            <a:noFill/>
          </a:ln>
        </p:spPr>
        <p:txBody>
          <a:bodyPr anchor="b">
            <a:noAutofit/>
          </a:bodyPr>
          <a:lstStyle>
            <a:lvl1pPr algn="l">
              <a:defRPr sz="2000" b="0">
                <a:solidFill>
                  <a:srgbClr val="C0000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15983" y="612775"/>
            <a:ext cx="5486400" cy="4114800"/>
          </a:xfrm>
          <a:ln>
            <a:noFill/>
          </a:ln>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647019"/>
          </a:xfrm>
          <a:ln>
            <a:noFill/>
          </a:ln>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50659" y="6107651"/>
            <a:ext cx="1320941" cy="762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pic>
        <p:nvPicPr>
          <p:cNvPr id="11" name="Picture 10" descr="CTSC logo text extended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48200" y="6167393"/>
            <a:ext cx="2743200" cy="679622"/>
          </a:xfrm>
          <a:prstGeom prst="rect">
            <a:avLst/>
          </a:prstGeom>
        </p:spPr>
      </p:pic>
    </p:spTree>
    <p:extLst>
      <p:ext uri="{BB962C8B-B14F-4D97-AF65-F5344CB8AC3E}">
        <p14:creationId xmlns:p14="http://schemas.microsoft.com/office/powerpoint/2010/main" val="301934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p:cNvSpPr/>
          <p:nvPr userDrawn="1"/>
        </p:nvSpPr>
        <p:spPr>
          <a:xfrm>
            <a:off x="-1" y="6067777"/>
            <a:ext cx="9144001" cy="790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Title 1"/>
          <p:cNvSpPr>
            <a:spLocks noGrp="1"/>
          </p:cNvSpPr>
          <p:nvPr>
            <p:ph type="title" hasCustomPrompt="1"/>
          </p:nvPr>
        </p:nvSpPr>
        <p:spPr>
          <a:xfrm>
            <a:off x="889422" y="770676"/>
            <a:ext cx="5486400" cy="566738"/>
          </a:xfrm>
          <a:ln>
            <a:noFill/>
          </a:ln>
        </p:spPr>
        <p:txBody>
          <a:bodyPr anchor="b">
            <a:noAutofit/>
          </a:bodyPr>
          <a:lstStyle>
            <a:lvl1pPr algn="l">
              <a:defRPr sz="2800" b="0">
                <a:solidFill>
                  <a:srgbClr val="C00000"/>
                </a:solidFill>
              </a:defRPr>
            </a:lvl1pPr>
          </a:lstStyle>
          <a:p>
            <a:r>
              <a:rPr lang="en-US" dirty="0" smtClean="0"/>
              <a:t>Closing line</a:t>
            </a:r>
            <a:endParaRPr lang="en-US" dirty="0"/>
          </a:p>
        </p:txBody>
      </p:sp>
      <p:sp>
        <p:nvSpPr>
          <p:cNvPr id="12" name="Text Placeholder 3"/>
          <p:cNvSpPr>
            <a:spLocks noGrp="1"/>
          </p:cNvSpPr>
          <p:nvPr>
            <p:ph type="body" sz="half" idx="2" hasCustomPrompt="1"/>
          </p:nvPr>
        </p:nvSpPr>
        <p:spPr>
          <a:xfrm>
            <a:off x="889422" y="1703723"/>
            <a:ext cx="5486400" cy="1613170"/>
          </a:xfrm>
          <a:ln>
            <a:noFill/>
          </a:ln>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Contact info</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pic>
        <p:nvPicPr>
          <p:cNvPr id="9" name="Picture 8" descr="CTSC logo text extended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8200" y="6167393"/>
            <a:ext cx="2743200" cy="679622"/>
          </a:xfrm>
          <a:prstGeom prst="rect">
            <a:avLst/>
          </a:prstGeom>
        </p:spPr>
      </p:pic>
    </p:spTree>
    <p:extLst>
      <p:ext uri="{BB962C8B-B14F-4D97-AF65-F5344CB8AC3E}">
        <p14:creationId xmlns:p14="http://schemas.microsoft.com/office/powerpoint/2010/main" val="17070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2800" b="0" i="0" u="none" cap="none">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Picture 4" descr="CTSC logo text extende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8200" y="6167393"/>
            <a:ext cx="2743200" cy="67962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347950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xfrm>
            <a:off x="7315200" y="152400"/>
            <a:ext cx="1600200" cy="304800"/>
          </a:xfrm>
          <a:prstGeom prst="rect">
            <a:avLst/>
          </a:prstGeom>
          <a:ln/>
        </p:spPr>
        <p:txBody>
          <a:bodyPr/>
          <a:lstStyle>
            <a:lvl1pPr>
              <a:defRPr/>
            </a:lvl1pPr>
          </a:lstStyle>
          <a:p>
            <a:pPr>
              <a:defRPr/>
            </a:pPr>
            <a:endParaRPr lang="en-US"/>
          </a:p>
        </p:txBody>
      </p:sp>
      <p:sp>
        <p:nvSpPr>
          <p:cNvPr id="4" name="Rectangle 19"/>
          <p:cNvSpPr>
            <a:spLocks noGrp="1" noChangeArrowheads="1"/>
          </p:cNvSpPr>
          <p:nvPr>
            <p:ph type="ftr" sz="quarter" idx="11"/>
          </p:nvPr>
        </p:nvSpPr>
        <p:spPr>
          <a:xfrm>
            <a:off x="228600" y="152400"/>
            <a:ext cx="4953000" cy="304800"/>
          </a:xfrm>
          <a:prstGeom prst="rect">
            <a:avLst/>
          </a:prstGeom>
          <a:ln/>
        </p:spPr>
        <p:txBody>
          <a:bodyPr/>
          <a:lstStyle>
            <a:lvl1pPr>
              <a:defRPr/>
            </a:lvl1pPr>
          </a:lstStyle>
          <a:p>
            <a:pPr>
              <a:defRPr/>
            </a:pPr>
            <a:endParaRPr lang="en-US"/>
          </a:p>
        </p:txBody>
      </p:sp>
      <p:pic>
        <p:nvPicPr>
          <p:cNvPr id="6" name="Picture 5" descr="CTSC logo text extende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8200" y="6167393"/>
            <a:ext cx="2743200" cy="67962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224770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7315200" y="152400"/>
            <a:ext cx="1600200" cy="304800"/>
          </a:xfrm>
          <a:prstGeom prst="rect">
            <a:avLst/>
          </a:prstGeom>
        </p:spPr>
        <p:txBody>
          <a:bodyPr/>
          <a:lstStyle>
            <a:lvl1pPr>
              <a:defRPr i="0"/>
            </a:lvl1pPr>
          </a:lstStyle>
          <a:p>
            <a:pPr>
              <a:defRPr/>
            </a:pPr>
            <a:endParaRPr lang="en-US"/>
          </a:p>
        </p:txBody>
      </p:sp>
      <p:sp>
        <p:nvSpPr>
          <p:cNvPr id="3" name="Rectangle 19"/>
          <p:cNvSpPr>
            <a:spLocks noGrp="1" noChangeArrowheads="1"/>
          </p:cNvSpPr>
          <p:nvPr>
            <p:ph type="ftr" sz="quarter" idx="11"/>
          </p:nvPr>
        </p:nvSpPr>
        <p:spPr>
          <a:xfrm>
            <a:off x="228600" y="152400"/>
            <a:ext cx="4953000" cy="304800"/>
          </a:xfrm>
          <a:prstGeom prst="rect">
            <a:avLst/>
          </a:prstGeom>
        </p:spPr>
        <p:txBody>
          <a:bodyPr/>
          <a:lstStyle>
            <a:lvl1pPr>
              <a:defRPr i="0"/>
            </a:lvl1pPr>
          </a:lstStyle>
          <a:p>
            <a:pPr>
              <a:defRPr/>
            </a:pPr>
            <a:endParaRPr lang="en-US"/>
          </a:p>
        </p:txBody>
      </p:sp>
      <p:pic>
        <p:nvPicPr>
          <p:cNvPr id="5" name="Picture 4" descr="CTSC logo text extende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8200" y="6167393"/>
            <a:ext cx="2743200" cy="679622"/>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41306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6556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2305697"/>
          </a:xfrm>
          <a:prstGeom prst="rect">
            <a:avLst/>
          </a:prstGeom>
          <a:ln>
            <a:solidFill>
              <a:schemeClr val="bg1">
                <a:lumMod val="65000"/>
              </a:schemeClr>
            </a:solid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7086600" y="6306979"/>
            <a:ext cx="2057400" cy="246221"/>
          </a:xfrm>
          <a:prstGeom prst="rect">
            <a:avLst/>
          </a:prstGeom>
          <a:noFill/>
        </p:spPr>
        <p:txBody>
          <a:bodyPr wrap="square" rtlCol="0">
            <a:spAutoFit/>
          </a:bodyPr>
          <a:lstStyle/>
          <a:p>
            <a:pPr algn="ctr" defTabSz="457200"/>
            <a:r>
              <a:rPr lang="en-US" sz="1000" dirty="0">
                <a:solidFill>
                  <a:srgbClr val="949594"/>
                </a:solidFill>
                <a:latin typeface="Univers LT Std 55"/>
                <a:cs typeface="Univers LT Std 55"/>
              </a:rPr>
              <a:t>Slide </a:t>
            </a:r>
            <a:fld id="{F23DD899-23D4-B74D-81E5-8B38761BD6BE}" type="slidenum">
              <a:rPr lang="en-US" sz="1000" smtClean="0">
                <a:solidFill>
                  <a:srgbClr val="949594"/>
                </a:solidFill>
                <a:latin typeface="Univers LT Std 55"/>
                <a:cs typeface="Univers LT Std 55"/>
              </a:rPr>
              <a:pPr algn="ctr" defTabSz="457200"/>
              <a:t>‹#›</a:t>
            </a:fld>
            <a:endParaRPr lang="en-US" sz="1000" dirty="0" smtClean="0">
              <a:solidFill>
                <a:srgbClr val="949594"/>
              </a:solidFill>
              <a:latin typeface="Univers LT Std 55"/>
              <a:cs typeface="Univers LT Std 55"/>
            </a:endParaRPr>
          </a:p>
        </p:txBody>
      </p:sp>
      <p:sp>
        <p:nvSpPr>
          <p:cNvPr id="11" name="Rectangle 10"/>
          <p:cNvSpPr/>
          <p:nvPr userDrawn="1"/>
        </p:nvSpPr>
        <p:spPr>
          <a:xfrm>
            <a:off x="0" y="186266"/>
            <a:ext cx="9144000" cy="5894614"/>
          </a:xfrm>
          <a:prstGeom prst="rect">
            <a:avLst/>
          </a:prstGeom>
          <a:gradFill flip="none" rotWithShape="1">
            <a:gsLst>
              <a:gs pos="100000">
                <a:schemeClr val="bg1"/>
              </a:gs>
              <a:gs pos="0">
                <a:schemeClr val="bg1">
                  <a:lumMod val="75000"/>
                </a:schemeClr>
              </a:gs>
            </a:gsLst>
            <a:lin ang="16200000" scaled="0"/>
            <a:tileRect/>
          </a:gradFill>
          <a:effectLst/>
          <a:scene3d>
            <a:camera prst="orthographicFront"/>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en-US" dirty="0">
              <a:solidFill>
                <a:prstClr val="white"/>
              </a:solidFill>
            </a:endParaRPr>
          </a:p>
        </p:txBody>
      </p:sp>
      <p:grpSp>
        <p:nvGrpSpPr>
          <p:cNvPr id="12" name="Group 11"/>
          <p:cNvGrpSpPr>
            <a:grpSpLocks/>
          </p:cNvGrpSpPr>
          <p:nvPr userDrawn="1"/>
        </p:nvGrpSpPr>
        <p:grpSpPr bwMode="auto">
          <a:xfrm>
            <a:off x="-6350" y="0"/>
            <a:ext cx="9150350" cy="304800"/>
            <a:chOff x="-4" y="0"/>
            <a:chExt cx="5764" cy="864"/>
          </a:xfrm>
          <a:solidFill>
            <a:schemeClr val="tx2">
              <a:lumMod val="75000"/>
            </a:schemeClr>
          </a:solidFill>
        </p:grpSpPr>
        <p:sp>
          <p:nvSpPr>
            <p:cNvPr id="13" name="Rectangle 12"/>
            <p:cNvSpPr>
              <a:spLocks noChangeArrowheads="1"/>
            </p:cNvSpPr>
            <p:nvPr/>
          </p:nvSpPr>
          <p:spPr bwMode="auto">
            <a:xfrm>
              <a:off x="-4" y="0"/>
              <a:ext cx="5760" cy="864"/>
            </a:xfrm>
            <a:prstGeom prst="rect">
              <a:avLst/>
            </a:prstGeom>
            <a:grp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ea typeface="+mn-ea"/>
              </a:endParaRPr>
            </a:p>
          </p:txBody>
        </p:sp>
        <p:sp>
          <p:nvSpPr>
            <p:cNvPr id="14" name="Line 13"/>
            <p:cNvSpPr>
              <a:spLocks noChangeShapeType="1"/>
            </p:cNvSpPr>
            <p:nvPr/>
          </p:nvSpPr>
          <p:spPr bwMode="auto">
            <a:xfrm>
              <a:off x="0" y="864"/>
              <a:ext cx="5760" cy="0"/>
            </a:xfrm>
            <a:prstGeom prst="line">
              <a:avLst/>
            </a:prstGeom>
            <a:grpFill/>
            <a:ln w="28575">
              <a:solidFill>
                <a:schemeClr val="tx1">
                  <a:lumMod val="50000"/>
                  <a:lumOff val="50000"/>
                </a:schemeClr>
              </a:solidFill>
              <a:round/>
              <a:headEnd/>
              <a:tailEnd/>
            </a:ln>
            <a:extLst/>
          </p:spPr>
          <p:txBody>
            <a:bodyPr anchor="ctr"/>
            <a:lstStyle/>
            <a:p>
              <a:endParaRPr lang="en-US"/>
            </a:p>
          </p:txBody>
        </p:sp>
      </p:grpSp>
      <p:sp>
        <p:nvSpPr>
          <p:cNvPr id="15" name="Line 13"/>
          <p:cNvSpPr>
            <a:spLocks noChangeShapeType="1"/>
          </p:cNvSpPr>
          <p:nvPr userDrawn="1"/>
        </p:nvSpPr>
        <p:spPr bwMode="auto">
          <a:xfrm>
            <a:off x="0" y="6096000"/>
            <a:ext cx="9144000" cy="0"/>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Tree>
    <p:extLst>
      <p:ext uri="{BB962C8B-B14F-4D97-AF65-F5344CB8AC3E}">
        <p14:creationId xmlns:p14="http://schemas.microsoft.com/office/powerpoint/2010/main" val="1735787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9" r:id="rId7"/>
    <p:sldLayoutId id="2147483670" r:id="rId8"/>
    <p:sldLayoutId id="2147483671" r:id="rId9"/>
  </p:sldLayoutIdLst>
  <p:hf hdr="0" ftr="0"/>
  <p:txStyles>
    <p:titleStyle>
      <a:lvl1pPr algn="l" defTabSz="457200" rtl="0" eaLnBrk="1" latinLnBrk="0" hangingPunct="1">
        <a:spcBef>
          <a:spcPct val="0"/>
        </a:spcBef>
        <a:buNone/>
        <a:defRPr sz="2800" kern="1200">
          <a:solidFill>
            <a:srgbClr val="55051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1"/>
          <p:cNvSpPr>
            <a:spLocks noGrp="1"/>
          </p:cNvSpPr>
          <p:nvPr>
            <p:ph type="subTitle" idx="1"/>
          </p:nvPr>
        </p:nvSpPr>
        <p:spPr>
          <a:xfrm>
            <a:off x="914400" y="1905000"/>
            <a:ext cx="8226425" cy="508000"/>
          </a:xfrm>
        </p:spPr>
        <p:txBody>
          <a:bodyPr/>
          <a:lstStyle/>
          <a:p>
            <a:pPr eaLnBrk="1" hangingPunct="1"/>
            <a:r>
              <a:rPr lang="en-US" b="1" dirty="0" smtClean="0">
                <a:solidFill>
                  <a:srgbClr val="A5300F"/>
                </a:solidFill>
                <a:latin typeface="Palatino" charset="0"/>
                <a:ea typeface="ＭＳ Ｐゴシック" charset="0"/>
                <a:cs typeface="Palatino" charset="0"/>
                <a:sym typeface="Calibri" charset="0"/>
              </a:rPr>
              <a:t>Science meets cybersecurity</a:t>
            </a:r>
            <a:endParaRPr lang="en-US" b="1" dirty="0">
              <a:solidFill>
                <a:srgbClr val="A5300F"/>
              </a:solidFill>
              <a:latin typeface="Palatino" charset="0"/>
              <a:ea typeface="ＭＳ Ｐゴシック" charset="0"/>
              <a:cs typeface="Palatino" charset="0"/>
              <a:sym typeface="Calibri" charset="0"/>
            </a:endParaRPr>
          </a:p>
        </p:txBody>
      </p:sp>
      <p:sp>
        <p:nvSpPr>
          <p:cNvPr id="16386" name="Text Box 7"/>
          <p:cNvSpPr>
            <a:spLocks noGrp="1" noChangeArrowheads="1"/>
          </p:cNvSpPr>
          <p:nvPr>
            <p:ph type="ctrTitle" sz="quarter"/>
          </p:nvPr>
        </p:nvSpPr>
        <p:spPr>
          <a:xfrm>
            <a:off x="838200" y="1295400"/>
            <a:ext cx="7491542" cy="761576"/>
          </a:xfrm>
        </p:spPr>
        <p:txBody>
          <a:bodyPr>
            <a:noAutofit/>
          </a:bodyPr>
          <a:lstStyle/>
          <a:p>
            <a:pPr eaLnBrk="1" hangingPunct="1"/>
            <a:r>
              <a:rPr lang="en-US" sz="3200" b="1" dirty="0">
                <a:latin typeface="Palatino" charset="0"/>
                <a:ea typeface="ＭＳ Ｐゴシック" charset="0"/>
                <a:cs typeface="Palatino" charset="0"/>
                <a:sym typeface="Calibri" charset="0"/>
              </a:rPr>
              <a:t>Trustworthy Computational Science</a:t>
            </a:r>
            <a:endParaRPr lang="en-US" sz="2000" b="1" dirty="0">
              <a:latin typeface="Palatino" charset="0"/>
              <a:ea typeface="ＭＳ Ｐゴシック" charset="0"/>
              <a:cs typeface="Palatino" charset="0"/>
              <a:sym typeface="Calibri" charset="0"/>
            </a:endParaRPr>
          </a:p>
        </p:txBody>
      </p:sp>
      <p:sp>
        <p:nvSpPr>
          <p:cNvPr id="16387" name="Text Box 10"/>
          <p:cNvSpPr txBox="1">
            <a:spLocks noChangeArrowheads="1"/>
          </p:cNvSpPr>
          <p:nvPr/>
        </p:nvSpPr>
        <p:spPr bwMode="auto">
          <a:xfrm>
            <a:off x="457200" y="5029200"/>
            <a:ext cx="822642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1800" i="0" dirty="0">
                <a:solidFill>
                  <a:schemeClr val="accent1"/>
                </a:solidFill>
                <a:latin typeface="Palatino" charset="0"/>
                <a:cs typeface="Arial" charset="0"/>
                <a:sym typeface="Arial" charset="0"/>
              </a:rPr>
              <a:t>Von Welch</a:t>
            </a:r>
          </a:p>
          <a:p>
            <a:pPr algn="ctr"/>
            <a:r>
              <a:rPr lang="en-US" sz="1800" i="0" dirty="0">
                <a:solidFill>
                  <a:schemeClr val="accent1"/>
                </a:solidFill>
                <a:latin typeface="Palatino" charset="0"/>
                <a:cs typeface="Arial" charset="0"/>
                <a:sym typeface="Arial" charset="0"/>
              </a:rPr>
              <a:t>Director, CACR</a:t>
            </a:r>
          </a:p>
          <a:p>
            <a:pPr algn="ctr"/>
            <a:r>
              <a:rPr lang="en-US" sz="1800" i="0" dirty="0">
                <a:solidFill>
                  <a:schemeClr val="accent1"/>
                </a:solidFill>
                <a:latin typeface="Palatino" charset="0"/>
                <a:cs typeface="Arial" charset="0"/>
                <a:sym typeface="Arial" charset="0"/>
              </a:rPr>
              <a:t>Indiana University</a:t>
            </a:r>
          </a:p>
          <a:p>
            <a:pPr algn="ctr"/>
            <a:r>
              <a:rPr lang="en-US" sz="1800" i="0" dirty="0">
                <a:solidFill>
                  <a:schemeClr val="accent1"/>
                </a:solidFill>
                <a:latin typeface="Palatino" charset="0"/>
                <a:cs typeface="Arial" charset="0"/>
                <a:sym typeface="Arial" charset="0"/>
              </a:rPr>
              <a:t>2015 Campus Cyberinfrastructure PI Workshop</a:t>
            </a:r>
          </a:p>
          <a:p>
            <a:pPr algn="ctr"/>
            <a:r>
              <a:rPr lang="en-US" sz="1800" i="0" dirty="0">
                <a:solidFill>
                  <a:schemeClr val="accent1"/>
                </a:solidFill>
                <a:latin typeface="Palatino" charset="0"/>
                <a:cs typeface="Arial" charset="0"/>
                <a:sym typeface="Arial" charset="0"/>
              </a:rPr>
              <a:t>September 29</a:t>
            </a:r>
            <a:r>
              <a:rPr lang="en-US" sz="1800" i="0" baseline="30000" dirty="0">
                <a:solidFill>
                  <a:schemeClr val="accent1"/>
                </a:solidFill>
                <a:latin typeface="Palatino" charset="0"/>
                <a:cs typeface="Arial" charset="0"/>
                <a:sym typeface="Arial" charset="0"/>
              </a:rPr>
              <a:t>th</a:t>
            </a:r>
            <a:r>
              <a:rPr lang="en-US" sz="1800" i="0" dirty="0">
                <a:solidFill>
                  <a:schemeClr val="accent1"/>
                </a:solidFill>
                <a:latin typeface="Palatino" charset="0"/>
                <a:cs typeface="Arial" charset="0"/>
                <a:sym typeface="Arial" charset="0"/>
              </a:rPr>
              <a:t>, 2015</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bell curve.jpg"/>
          <p:cNvPicPr>
            <a:picLocks noChangeAspect="1"/>
          </p:cNvPicPr>
          <p:nvPr/>
        </p:nvPicPr>
        <p:blipFill>
          <a:blip r:embed="rId3" cstate="print">
            <a:extLst>
              <a:ext uri="{28A0092B-C50C-407E-A947-70E740481C1C}">
                <a14:useLocalDpi xmlns:a14="http://schemas.microsoft.com/office/drawing/2010/main" val="0"/>
              </a:ext>
            </a:extLst>
          </a:blip>
          <a:srcRect l="17191" t="34277" r="20966" b="11320"/>
          <a:stretch>
            <a:fillRect/>
          </a:stretch>
        </p:blipFill>
        <p:spPr bwMode="auto">
          <a:xfrm>
            <a:off x="2057400" y="1752600"/>
            <a:ext cx="58674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pPr eaLnBrk="1" hangingPunct="1">
              <a:defRPr/>
            </a:pPr>
            <a:r>
              <a:rPr lang="en-US" dirty="0" smtClean="0">
                <a:solidFill>
                  <a:srgbClr val="A5300F"/>
                </a:solidFill>
              </a:rPr>
              <a:t>Maximizing Trustworthy Science</a:t>
            </a:r>
            <a:endParaRPr lang="en-US" dirty="0">
              <a:solidFill>
                <a:srgbClr val="A5300F"/>
              </a:solidFill>
            </a:endParaRPr>
          </a:p>
        </p:txBody>
      </p:sp>
      <p:sp>
        <p:nvSpPr>
          <p:cNvPr id="32771" name="TextBox 20"/>
          <p:cNvSpPr txBox="1">
            <a:spLocks noChangeArrowheads="1"/>
          </p:cNvSpPr>
          <p:nvPr/>
        </p:nvSpPr>
        <p:spPr bwMode="auto">
          <a:xfrm>
            <a:off x="211138" y="2667000"/>
            <a:ext cx="184626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dirty="0">
                <a:solidFill>
                  <a:srgbClr val="A5300F"/>
                </a:solidFill>
              </a:rPr>
              <a:t>Trustworthy</a:t>
            </a:r>
          </a:p>
          <a:p>
            <a:pPr algn="ctr"/>
            <a:r>
              <a:rPr lang="en-US" dirty="0">
                <a:solidFill>
                  <a:srgbClr val="A5300F"/>
                </a:solidFill>
              </a:rPr>
              <a:t>Science</a:t>
            </a:r>
          </a:p>
          <a:p>
            <a:pPr algn="ctr"/>
            <a:r>
              <a:rPr lang="en-US" dirty="0">
                <a:solidFill>
                  <a:srgbClr val="A5300F"/>
                </a:solidFill>
              </a:rPr>
              <a:t>Output</a:t>
            </a:r>
          </a:p>
        </p:txBody>
      </p:sp>
      <p:sp>
        <p:nvSpPr>
          <p:cNvPr id="32772" name="TextBox 22"/>
          <p:cNvSpPr txBox="1">
            <a:spLocks noChangeArrowheads="1"/>
          </p:cNvSpPr>
          <p:nvPr/>
        </p:nvSpPr>
        <p:spPr bwMode="auto">
          <a:xfrm>
            <a:off x="381000" y="4953000"/>
            <a:ext cx="3279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1800" dirty="0">
                <a:solidFill>
                  <a:srgbClr val="A5300F"/>
                </a:solidFill>
              </a:rPr>
              <a:t>No security:</a:t>
            </a:r>
          </a:p>
          <a:p>
            <a:pPr algn="ctr"/>
            <a:r>
              <a:rPr lang="en-US" sz="1800" dirty="0">
                <a:solidFill>
                  <a:srgbClr val="A5300F"/>
                </a:solidFill>
              </a:rPr>
              <a:t>Untrustworthy science,</a:t>
            </a:r>
          </a:p>
          <a:p>
            <a:pPr algn="ctr"/>
            <a:r>
              <a:rPr lang="en-US" sz="1800" dirty="0">
                <a:solidFill>
                  <a:srgbClr val="A5300F"/>
                </a:solidFill>
              </a:rPr>
              <a:t>Constantly hacked computers</a:t>
            </a:r>
          </a:p>
        </p:txBody>
      </p:sp>
      <p:sp>
        <p:nvSpPr>
          <p:cNvPr id="32773" name="TextBox 23"/>
          <p:cNvSpPr txBox="1">
            <a:spLocks noChangeArrowheads="1"/>
          </p:cNvSpPr>
          <p:nvPr/>
        </p:nvSpPr>
        <p:spPr bwMode="auto">
          <a:xfrm>
            <a:off x="6248400" y="4953000"/>
            <a:ext cx="33496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1800" dirty="0">
                <a:solidFill>
                  <a:srgbClr val="A5300F"/>
                </a:solidFill>
              </a:rPr>
              <a:t>Ultimate security:</a:t>
            </a:r>
          </a:p>
          <a:p>
            <a:pPr algn="ctr"/>
            <a:r>
              <a:rPr lang="en-US" sz="1800" dirty="0">
                <a:solidFill>
                  <a:srgbClr val="A5300F"/>
                </a:solidFill>
              </a:rPr>
              <a:t>Computer</a:t>
            </a:r>
          </a:p>
          <a:p>
            <a:pPr algn="ctr"/>
            <a:r>
              <a:rPr lang="en-US" sz="1800" dirty="0" smtClean="0">
                <a:solidFill>
                  <a:srgbClr val="A5300F"/>
                </a:solidFill>
              </a:rPr>
              <a:t>in </a:t>
            </a:r>
            <a:r>
              <a:rPr lang="en-US" sz="1800" dirty="0">
                <a:solidFill>
                  <a:srgbClr val="A5300F"/>
                </a:solidFill>
              </a:rPr>
              <a:t>safe at bottom</a:t>
            </a:r>
          </a:p>
          <a:p>
            <a:pPr algn="ctr"/>
            <a:r>
              <a:rPr lang="en-US" sz="1800" dirty="0">
                <a:solidFill>
                  <a:srgbClr val="A5300F"/>
                </a:solidFill>
              </a:rPr>
              <a:t>of ocean</a:t>
            </a:r>
          </a:p>
        </p:txBody>
      </p:sp>
      <p:sp>
        <p:nvSpPr>
          <p:cNvPr id="8" name="TextBox 22"/>
          <p:cNvSpPr txBox="1">
            <a:spLocks noChangeArrowheads="1"/>
          </p:cNvSpPr>
          <p:nvPr/>
        </p:nvSpPr>
        <p:spPr bwMode="auto">
          <a:xfrm>
            <a:off x="4280980" y="5019675"/>
            <a:ext cx="158642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1800" dirty="0" smtClean="0">
                <a:solidFill>
                  <a:srgbClr val="0000FF"/>
                </a:solidFill>
              </a:rPr>
              <a:t>Ideal</a:t>
            </a:r>
          </a:p>
          <a:p>
            <a:pPr algn="ctr"/>
            <a:r>
              <a:rPr lang="en-US" sz="1800" dirty="0" smtClean="0">
                <a:solidFill>
                  <a:srgbClr val="0000FF"/>
                </a:solidFill>
              </a:rPr>
              <a:t>Risk</a:t>
            </a:r>
          </a:p>
          <a:p>
            <a:pPr algn="ctr"/>
            <a:r>
              <a:rPr lang="en-US" sz="1800" dirty="0" smtClean="0">
                <a:solidFill>
                  <a:srgbClr val="0000FF"/>
                </a:solidFill>
              </a:rPr>
              <a:t>Management</a:t>
            </a:r>
            <a:endParaRPr lang="en-US" sz="1800" dirty="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atin typeface="Cambria" charset="0"/>
                <a:ea typeface="ＭＳ Ｐゴシック" charset="0"/>
              </a:rPr>
              <a:t>What are the risks to Science?</a:t>
            </a:r>
          </a:p>
        </p:txBody>
      </p:sp>
      <p:pic>
        <p:nvPicPr>
          <p:cNvPr id="34818" name="Picture 3" descr="measuring-ris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133600"/>
            <a:ext cx="3238500"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2" descr="science-sta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81400"/>
            <a:ext cx="3505200" cy="223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Curved Connector 15"/>
          <p:cNvCxnSpPr>
            <a:stCxn id="34820" idx="0"/>
            <a:endCxn id="34818" idx="1"/>
          </p:cNvCxnSpPr>
          <p:nvPr/>
        </p:nvCxnSpPr>
        <p:spPr bwMode="auto">
          <a:xfrm rot="5400000" flipH="1" flipV="1">
            <a:off x="3473450" y="1873250"/>
            <a:ext cx="368300" cy="3048000"/>
          </a:xfrm>
          <a:prstGeom prst="curvedConnector2">
            <a:avLst/>
          </a:prstGeom>
          <a:solidFill>
            <a:schemeClr val="accent1"/>
          </a:solidFill>
          <a:ln w="571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4822" name="TextBox 17"/>
          <p:cNvSpPr txBox="1">
            <a:spLocks noChangeArrowheads="1"/>
          </p:cNvSpPr>
          <p:nvPr/>
        </p:nvSpPr>
        <p:spPr bwMode="auto">
          <a:xfrm>
            <a:off x="3657600" y="2743200"/>
            <a:ext cx="431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a:solidFill>
                  <a:srgbClr val="F5F4C6"/>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ctr" eaLnBrk="1" hangingPunct="1">
              <a:buClr>
                <a:srgbClr val="FFFFFF"/>
              </a:buClr>
              <a:buFont typeface="Cambria" charset="0"/>
              <a:buNone/>
            </a:pPr>
            <a:r>
              <a:rPr lang="en-US" dirty="0">
                <a:solidFill>
                  <a:srgbClr val="A5300F"/>
                </a:solidFill>
                <a:latin typeface="Palatino" charset="0"/>
                <a:ea typeface="ＭＳ Ｐゴシック" charset="0"/>
                <a:cs typeface="Calibri" charset="0"/>
                <a:sym typeface="Cambria" charset="0"/>
              </a:rPr>
              <a:t>Integrity of Results</a:t>
            </a:r>
          </a:p>
        </p:txBody>
      </p:sp>
      <p:sp>
        <p:nvSpPr>
          <p:cNvPr id="36866" name="Content Placeholder 2"/>
          <p:cNvSpPr>
            <a:spLocks noGrp="1"/>
          </p:cNvSpPr>
          <p:nvPr>
            <p:ph idx="1"/>
          </p:nvPr>
        </p:nvSpPr>
        <p:spPr>
          <a:xfrm>
            <a:off x="3124200" y="1852613"/>
            <a:ext cx="5511800" cy="4038600"/>
          </a:xfrm>
        </p:spPr>
        <p:txBody>
          <a:bodyPr/>
          <a:lstStyle/>
          <a:p>
            <a:pPr marL="0" indent="0" algn="ctr" eaLnBrk="1" hangingPunct="1">
              <a:spcBef>
                <a:spcPct val="0"/>
              </a:spcBef>
              <a:buClr>
                <a:srgbClr val="FFFFFF"/>
              </a:buClr>
              <a:buFontTx/>
              <a:buNone/>
            </a:pPr>
            <a:endParaRPr lang="en-US" dirty="0">
              <a:solidFill>
                <a:srgbClr val="A5300F"/>
              </a:solidFill>
              <a:latin typeface="Calibri" charset="0"/>
              <a:ea typeface="ＭＳ Ｐゴシック" charset="0"/>
              <a:cs typeface="Calibri" charset="0"/>
              <a:sym typeface="Calibri" charset="0"/>
            </a:endParaRPr>
          </a:p>
          <a:p>
            <a:pPr marL="0" indent="0" algn="ctr" eaLnBrk="1" hangingPunct="1">
              <a:spcBef>
                <a:spcPct val="0"/>
              </a:spcBef>
              <a:buClr>
                <a:srgbClr val="FFFFFF"/>
              </a:buClr>
              <a:buFontTx/>
              <a:buNone/>
            </a:pPr>
            <a:r>
              <a:rPr lang="en-US" dirty="0">
                <a:solidFill>
                  <a:srgbClr val="A5300F"/>
                </a:solidFill>
                <a:latin typeface="Palatino" charset="0"/>
                <a:ea typeface="ＭＳ Ｐゴシック" charset="0"/>
                <a:cs typeface="Calibri" charset="0"/>
                <a:sym typeface="Calibri" charset="0"/>
              </a:rPr>
              <a:t>Integrity of data and computation are critical to maintaining the trust of scientists and the public in CI.</a:t>
            </a:r>
          </a:p>
          <a:p>
            <a:pPr marL="0" indent="0" algn="ctr" eaLnBrk="1" hangingPunct="1">
              <a:spcBef>
                <a:spcPct val="0"/>
              </a:spcBef>
              <a:buClr>
                <a:srgbClr val="FFFFFF"/>
              </a:buClr>
              <a:buFontTx/>
              <a:buNone/>
            </a:pPr>
            <a:endParaRPr lang="en-US" dirty="0">
              <a:solidFill>
                <a:srgbClr val="3366FF"/>
              </a:solidFill>
              <a:latin typeface="Palatino" charset="0"/>
              <a:ea typeface="ＭＳ Ｐゴシック" charset="0"/>
              <a:cs typeface="Calibri" charset="0"/>
              <a:sym typeface="Calibri" charset="0"/>
            </a:endParaRPr>
          </a:p>
          <a:p>
            <a:pPr marL="0" indent="0" algn="ctr" eaLnBrk="1" hangingPunct="1">
              <a:spcBef>
                <a:spcPct val="0"/>
              </a:spcBef>
              <a:buClr>
                <a:srgbClr val="FFFFFF"/>
              </a:buClr>
              <a:buFontTx/>
              <a:buNone/>
            </a:pPr>
            <a:r>
              <a:rPr lang="en-US" dirty="0">
                <a:solidFill>
                  <a:srgbClr val="3366FF"/>
                </a:solidFill>
                <a:latin typeface="Palatino" charset="0"/>
                <a:ea typeface="ＭＳ Ｐゴシック" charset="0"/>
                <a:cs typeface="Calibri" charset="0"/>
                <a:sym typeface="Calibri" charset="0"/>
              </a:rPr>
              <a:t>Perception of integrity is often just as important as reality.</a:t>
            </a:r>
          </a:p>
          <a:p>
            <a:pPr marL="0" indent="0" algn="ctr" eaLnBrk="1" hangingPunct="1">
              <a:spcBef>
                <a:spcPct val="0"/>
              </a:spcBef>
              <a:buClr>
                <a:srgbClr val="FFFFFF"/>
              </a:buClr>
              <a:buFontTx/>
              <a:buNone/>
            </a:pPr>
            <a:endParaRPr lang="en-US" dirty="0">
              <a:solidFill>
                <a:srgbClr val="3366FF"/>
              </a:solidFill>
              <a:latin typeface="Palatino" charset="0"/>
              <a:ea typeface="ＭＳ Ｐゴシック" charset="0"/>
              <a:cs typeface="Calibri" charset="0"/>
              <a:sym typeface="Calibri" charset="0"/>
            </a:endParaRPr>
          </a:p>
        </p:txBody>
      </p:sp>
      <p:pic>
        <p:nvPicPr>
          <p:cNvPr id="36867" name="Picture 5" descr="tru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0"/>
            <a:ext cx="29718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algn="ctr" eaLnBrk="1" hangingPunct="1">
              <a:buClr>
                <a:srgbClr val="FFFFFF"/>
              </a:buClr>
              <a:buFont typeface="Cambria" charset="0"/>
              <a:buNone/>
            </a:pPr>
            <a:r>
              <a:rPr lang="en-US" dirty="0">
                <a:solidFill>
                  <a:srgbClr val="800000"/>
                </a:solidFill>
                <a:latin typeface="Palatino" charset="0"/>
                <a:ea typeface="ＭＳ Ｐゴシック" charset="0"/>
                <a:cs typeface="Calibri" charset="0"/>
                <a:sym typeface="Cambria" charset="0"/>
              </a:rPr>
              <a:t>Do No Harm</a:t>
            </a:r>
          </a:p>
        </p:txBody>
      </p:sp>
      <p:sp>
        <p:nvSpPr>
          <p:cNvPr id="37890" name="Content Placeholder 2"/>
          <p:cNvSpPr>
            <a:spLocks noGrp="1"/>
          </p:cNvSpPr>
          <p:nvPr>
            <p:ph idx="1"/>
          </p:nvPr>
        </p:nvSpPr>
        <p:spPr>
          <a:xfrm>
            <a:off x="304800" y="1852613"/>
            <a:ext cx="3987800" cy="4014787"/>
          </a:xfrm>
        </p:spPr>
        <p:txBody>
          <a:bodyPr/>
          <a:lstStyle/>
          <a:p>
            <a:pPr marL="0" indent="0" algn="ctr" eaLnBrk="1" hangingPunct="1">
              <a:spcBef>
                <a:spcPct val="0"/>
              </a:spcBef>
              <a:buClr>
                <a:srgbClr val="FFFFFF"/>
              </a:buClr>
              <a:buFontTx/>
              <a:buNone/>
            </a:pPr>
            <a:r>
              <a:rPr lang="en-US" dirty="0">
                <a:solidFill>
                  <a:srgbClr val="800000"/>
                </a:solidFill>
                <a:latin typeface="Palatino" charset="0"/>
                <a:ea typeface="ＭＳ Ｐゴシック" charset="0"/>
                <a:cs typeface="Calibri" charset="0"/>
                <a:sym typeface="Calibri" charset="0"/>
              </a:rPr>
              <a:t>Cyberinfrastructure represents some impressive cyber-facilities.</a:t>
            </a:r>
          </a:p>
          <a:p>
            <a:pPr marL="0" indent="0" algn="ctr" eaLnBrk="1" hangingPunct="1">
              <a:spcBef>
                <a:spcPct val="0"/>
              </a:spcBef>
              <a:buClr>
                <a:srgbClr val="FFFFFF"/>
              </a:buClr>
              <a:buFontTx/>
              <a:buNone/>
            </a:pPr>
            <a:endParaRPr lang="en-US" dirty="0">
              <a:solidFill>
                <a:srgbClr val="FFFFFF"/>
              </a:solidFill>
              <a:latin typeface="Palatino" charset="0"/>
              <a:ea typeface="ＭＳ Ｐゴシック" charset="0"/>
              <a:cs typeface="Calibri" charset="0"/>
              <a:sym typeface="Calibri" charset="0"/>
            </a:endParaRPr>
          </a:p>
          <a:p>
            <a:pPr marL="0" indent="0" algn="ctr" eaLnBrk="1" hangingPunct="1">
              <a:spcBef>
                <a:spcPct val="0"/>
              </a:spcBef>
              <a:buClr>
                <a:srgbClr val="FFFFFF"/>
              </a:buClr>
              <a:buFontTx/>
              <a:buNone/>
            </a:pPr>
            <a:r>
              <a:rPr lang="en-US" dirty="0">
                <a:solidFill>
                  <a:srgbClr val="3366FF"/>
                </a:solidFill>
                <a:latin typeface="Palatino" charset="0"/>
                <a:ea typeface="ＭＳ Ｐゴシック" charset="0"/>
                <a:cs typeface="Calibri" charset="0"/>
                <a:sym typeface="Calibri" charset="0"/>
              </a:rPr>
              <a:t>Being used as a tool to harm others would be very damaging to one’s reputation.</a:t>
            </a:r>
            <a:endParaRPr lang="en-US" dirty="0">
              <a:solidFill>
                <a:srgbClr val="3366FF"/>
              </a:solidFill>
              <a:latin typeface="Calibri" charset="0"/>
              <a:ea typeface="ＭＳ Ｐゴシック" charset="0"/>
              <a:cs typeface="Calibri" charset="0"/>
              <a:sym typeface="Calibri" charset="0"/>
            </a:endParaRPr>
          </a:p>
          <a:p>
            <a:pPr marL="0" indent="0" algn="ctr" eaLnBrk="1" hangingPunct="1">
              <a:spcBef>
                <a:spcPct val="0"/>
              </a:spcBef>
              <a:buClr>
                <a:srgbClr val="FFFFFF"/>
              </a:buClr>
              <a:buFontTx/>
              <a:buNone/>
            </a:pPr>
            <a:endParaRPr lang="en-US" dirty="0">
              <a:solidFill>
                <a:srgbClr val="FFFFFF"/>
              </a:solidFill>
              <a:latin typeface="Calibri" charset="0"/>
              <a:ea typeface="ＭＳ Ｐゴシック" charset="0"/>
              <a:cs typeface="Calibri" charset="0"/>
              <a:sym typeface="Calibri" charset="0"/>
            </a:endParaRPr>
          </a:p>
        </p:txBody>
      </p:sp>
      <p:pic>
        <p:nvPicPr>
          <p:cNvPr id="6" name="Picture 5" descr="nsf-bitco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524000"/>
            <a:ext cx="3707242" cy="4589206"/>
          </a:xfrm>
          <a:prstGeom prst="rect">
            <a:avLst/>
          </a:prstGeom>
          <a:ln>
            <a:solidFill>
              <a:srgbClr val="80000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0" y="2286000"/>
            <a:ext cx="3048000" cy="1143000"/>
          </a:xfrm>
        </p:spPr>
        <p:txBody>
          <a:bodyPr>
            <a:normAutofit fontScale="90000"/>
          </a:bodyPr>
          <a:lstStyle/>
          <a:p>
            <a:pPr algn="ctr" eaLnBrk="1" hangingPunct="1">
              <a:buClr>
                <a:srgbClr val="FFFFFF"/>
              </a:buClr>
              <a:buFont typeface="Cambria" charset="0"/>
              <a:buNone/>
            </a:pPr>
            <a:r>
              <a:rPr lang="en-US" sz="3200" dirty="0">
                <a:solidFill>
                  <a:srgbClr val="800000"/>
                </a:solidFill>
                <a:latin typeface="Palatino" charset="0"/>
                <a:ea typeface="ＭＳ Ｐゴシック" charset="0"/>
                <a:sym typeface="Cambria" charset="0"/>
              </a:rPr>
              <a:t>Collaboration is key to science. </a:t>
            </a:r>
            <a:br>
              <a:rPr lang="en-US" sz="3200" dirty="0">
                <a:solidFill>
                  <a:srgbClr val="800000"/>
                </a:solidFill>
                <a:latin typeface="Palatino" charset="0"/>
                <a:ea typeface="ＭＳ Ｐゴシック" charset="0"/>
                <a:sym typeface="Cambria" charset="0"/>
              </a:rPr>
            </a:br>
            <a:r>
              <a:rPr lang="en-US" sz="3200" dirty="0">
                <a:solidFill>
                  <a:srgbClr val="0000FF"/>
                </a:solidFill>
                <a:latin typeface="Palatino" charset="0"/>
                <a:ea typeface="ＭＳ Ｐゴシック" charset="0"/>
                <a:sym typeface="Cambria" charset="0"/>
              </a:rPr>
              <a:t/>
            </a:r>
            <a:br>
              <a:rPr lang="en-US" sz="3200" dirty="0">
                <a:solidFill>
                  <a:srgbClr val="0000FF"/>
                </a:solidFill>
                <a:latin typeface="Palatino" charset="0"/>
                <a:ea typeface="ＭＳ Ｐゴシック" charset="0"/>
                <a:sym typeface="Cambria" charset="0"/>
              </a:rPr>
            </a:br>
            <a:r>
              <a:rPr lang="en-US" sz="3200" dirty="0">
                <a:solidFill>
                  <a:srgbClr val="0000FF"/>
                </a:solidFill>
                <a:latin typeface="Palatino" charset="0"/>
                <a:ea typeface="ＭＳ Ｐゴシック" charset="0"/>
                <a:sym typeface="Cambria" charset="0"/>
              </a:rPr>
              <a:t>Trust is key to collaboration.</a:t>
            </a:r>
          </a:p>
        </p:txBody>
      </p:sp>
      <p:pic>
        <p:nvPicPr>
          <p:cNvPr id="38914" name="Picture 5" descr="social-networ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7688" y="914400"/>
            <a:ext cx="5903912"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Shape 10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6019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8" name="Shape 106"/>
          <p:cNvSpPr>
            <a:spLocks noGrp="1"/>
          </p:cNvSpPr>
          <p:nvPr>
            <p:ph type="title"/>
          </p:nvPr>
        </p:nvSpPr>
        <p:spPr>
          <a:xfrm>
            <a:off x="381000" y="228600"/>
            <a:ext cx="8229600" cy="1143000"/>
          </a:xfrm>
        </p:spPr>
        <p:txBody>
          <a:bodyPr/>
          <a:lstStyle/>
          <a:p>
            <a:pPr algn="ctr" eaLnBrk="1" hangingPunct="1">
              <a:buClr>
                <a:srgbClr val="FFFFFF"/>
              </a:buClr>
              <a:buFont typeface="Cambria" charset="0"/>
              <a:buNone/>
            </a:pPr>
            <a:r>
              <a:rPr lang="en-US" dirty="0">
                <a:solidFill>
                  <a:schemeClr val="accent1"/>
                </a:solidFill>
                <a:latin typeface="Palatino" charset="0"/>
                <a:ea typeface="ＭＳ Ｐゴシック" charset="0"/>
                <a:sym typeface="Cambria" charset="0"/>
              </a:rPr>
              <a:t>Managing the collaboration</a:t>
            </a:r>
          </a:p>
        </p:txBody>
      </p:sp>
      <p:sp>
        <p:nvSpPr>
          <p:cNvPr id="39939" name="Shape 107"/>
          <p:cNvSpPr txBox="1">
            <a:spLocks noChangeArrowheads="1"/>
          </p:cNvSpPr>
          <p:nvPr/>
        </p:nvSpPr>
        <p:spPr bwMode="auto">
          <a:xfrm>
            <a:off x="5181600" y="5334000"/>
            <a:ext cx="2625725" cy="457200"/>
          </a:xfrm>
          <a:prstGeom prst="rect">
            <a:avLst/>
          </a:prstGeom>
          <a:solidFill>
            <a:srgbClr val="F8F3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400">
                <a:latin typeface="Cambria" charset="0"/>
                <a:cs typeface="Arial" charset="0"/>
                <a:sym typeface="Arial" charset="0"/>
              </a:rPr>
              <a:t>Scott Koranda/LIGO - Oct’11</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119188" y="228600"/>
            <a:ext cx="7110412" cy="1143000"/>
          </a:xfrm>
        </p:spPr>
        <p:txBody>
          <a:bodyPr/>
          <a:lstStyle/>
          <a:p>
            <a:pPr algn="ctr" eaLnBrk="1" hangingPunct="1">
              <a:buClr>
                <a:srgbClr val="F2F2F2"/>
              </a:buClr>
              <a:buFont typeface="Cambria" charset="0"/>
              <a:buNone/>
            </a:pPr>
            <a:r>
              <a:rPr lang="en-US" sz="3200" dirty="0">
                <a:solidFill>
                  <a:srgbClr val="A5300F"/>
                </a:solidFill>
                <a:latin typeface="Palatino" charset="0"/>
                <a:ea typeface="ＭＳ Ｐゴシック" charset="0"/>
                <a:sym typeface="Cambria" charset="0"/>
              </a:rPr>
              <a:t>Specific Concerns</a:t>
            </a:r>
          </a:p>
        </p:txBody>
      </p:sp>
      <p:sp>
        <p:nvSpPr>
          <p:cNvPr id="3" name="Content Placeholder 2"/>
          <p:cNvSpPr>
            <a:spLocks noGrp="1"/>
          </p:cNvSpPr>
          <p:nvPr>
            <p:ph sz="half" idx="1"/>
          </p:nvPr>
        </p:nvSpPr>
        <p:spPr>
          <a:xfrm>
            <a:off x="990600" y="1600200"/>
            <a:ext cx="4013200" cy="4548188"/>
          </a:xfrm>
        </p:spPr>
        <p:txBody>
          <a:bodyPr>
            <a:normAutofit/>
          </a:bodyPr>
          <a:lstStyle/>
          <a:p>
            <a:pPr marL="0" indent="0" algn="ctr" eaLnBrk="1" fontAlgn="auto" hangingPunct="1">
              <a:spcBef>
                <a:spcPts val="560"/>
              </a:spcBef>
              <a:spcAft>
                <a:spcPts val="0"/>
              </a:spcAft>
              <a:buClr>
                <a:schemeClr val="lt1"/>
              </a:buClr>
              <a:buFontTx/>
              <a:buNone/>
              <a:defRPr/>
            </a:pPr>
            <a:r>
              <a:rPr lang="en-US" dirty="0" smtClean="0">
                <a:solidFill>
                  <a:srgbClr val="A5300F"/>
                </a:solidFill>
                <a:latin typeface="Palatino"/>
                <a:ea typeface="Calibri"/>
                <a:cs typeface="Palatino"/>
                <a:sym typeface="Calibri"/>
              </a:rPr>
              <a:t>Many science domains, communities, and projects have particular concerns.</a:t>
            </a:r>
          </a:p>
          <a:p>
            <a:pPr marL="0" indent="0" algn="ctr" eaLnBrk="1" fontAlgn="auto" hangingPunct="1">
              <a:spcBef>
                <a:spcPts val="560"/>
              </a:spcBef>
              <a:spcAft>
                <a:spcPts val="0"/>
              </a:spcAft>
              <a:buClr>
                <a:schemeClr val="lt1"/>
              </a:buClr>
              <a:buFontTx/>
              <a:buNone/>
              <a:defRPr/>
            </a:pPr>
            <a:endParaRPr lang="en-US" dirty="0">
              <a:latin typeface="Palatino"/>
              <a:ea typeface="Calibri"/>
              <a:cs typeface="Palatino"/>
              <a:sym typeface="Calibri"/>
            </a:endParaRPr>
          </a:p>
          <a:p>
            <a:pPr marL="0" indent="0" algn="ctr" eaLnBrk="1" fontAlgn="auto" hangingPunct="1">
              <a:spcBef>
                <a:spcPts val="560"/>
              </a:spcBef>
              <a:spcAft>
                <a:spcPts val="0"/>
              </a:spcAft>
              <a:buClr>
                <a:schemeClr val="lt1"/>
              </a:buClr>
              <a:buFontTx/>
              <a:buNone/>
              <a:defRPr/>
            </a:pPr>
            <a:r>
              <a:rPr lang="en-US" dirty="0" smtClean="0">
                <a:solidFill>
                  <a:srgbClr val="0000FF"/>
                </a:solidFill>
                <a:latin typeface="Palatino"/>
                <a:ea typeface="Calibri"/>
                <a:cs typeface="Palatino"/>
                <a:sym typeface="Calibri"/>
              </a:rPr>
              <a:t>The risks related to confidentiality, integrity, and availability vary greatly, and go by their own nomenclature.</a:t>
            </a:r>
            <a:endParaRPr lang="en-US" dirty="0">
              <a:solidFill>
                <a:srgbClr val="0000FF"/>
              </a:solidFill>
              <a:latin typeface="Palatino"/>
              <a:ea typeface="Calibri"/>
              <a:cs typeface="Palatino"/>
              <a:sym typeface="Calibri"/>
            </a:endParaRPr>
          </a:p>
        </p:txBody>
      </p:sp>
      <p:pic>
        <p:nvPicPr>
          <p:cNvPr id="41987" name="Picture 6" descr="rhin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371600"/>
            <a:ext cx="28956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8" name="Picture 7" descr="satel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19400"/>
            <a:ext cx="27432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8" descr="climate-chan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252913"/>
            <a:ext cx="2438400" cy="191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454150" y="2568575"/>
            <a:ext cx="6137275" cy="817563"/>
          </a:xfrm>
          <a:prstGeom prst="rect">
            <a:avLst/>
          </a:prstGeom>
          <a:solidFill>
            <a:srgbClr val="67CE3F"/>
          </a:solidFill>
          <a:ln w="6350" cmpd="sng">
            <a:solidFill>
              <a:srgbClr val="000000"/>
            </a:solidFill>
            <a:miter lim="800000"/>
            <a:headEnd/>
            <a:tailEnd/>
          </a:ln>
          <a:effectLst>
            <a:outerShdw blurRad="40000" dist="23000" dir="5400000" rotWithShape="0">
              <a:srgbClr val="000000">
                <a:alpha val="34998"/>
              </a:srgbClr>
            </a:outerShdw>
          </a:effectLst>
          <a:extLst/>
        </p:spPr>
        <p:txBody>
          <a:bodyPr anchor="ctr"/>
          <a:lstStyle/>
          <a:p>
            <a:pPr algn="ctr">
              <a:defRPr/>
            </a:pPr>
            <a:r>
              <a:rPr lang="en-US" dirty="0">
                <a:solidFill>
                  <a:srgbClr val="000000"/>
                </a:solidFill>
                <a:latin typeface="Palatino"/>
                <a:ea typeface="+mn-ea"/>
                <a:cs typeface="Palatino"/>
              </a:rPr>
              <a:t>Cyberinfrastructure</a:t>
            </a:r>
          </a:p>
        </p:txBody>
      </p:sp>
      <p:sp>
        <p:nvSpPr>
          <p:cNvPr id="5" name="Rectangle 4"/>
          <p:cNvSpPr>
            <a:spLocks noChangeArrowheads="1"/>
          </p:cNvSpPr>
          <p:nvPr/>
        </p:nvSpPr>
        <p:spPr bwMode="auto">
          <a:xfrm>
            <a:off x="1454150" y="1577975"/>
            <a:ext cx="6137275" cy="817563"/>
          </a:xfrm>
          <a:prstGeom prst="rect">
            <a:avLst/>
          </a:prstGeom>
          <a:solidFill>
            <a:srgbClr val="9ECDFF"/>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dirty="0">
                <a:solidFill>
                  <a:srgbClr val="000000"/>
                </a:solidFill>
                <a:latin typeface="Palatino"/>
                <a:ea typeface="+mn-ea"/>
                <a:cs typeface="Palatino"/>
              </a:rPr>
              <a:t>Scientific Community</a:t>
            </a:r>
          </a:p>
        </p:txBody>
      </p:sp>
      <p:sp>
        <p:nvSpPr>
          <p:cNvPr id="6" name="Rectangle 5"/>
          <p:cNvSpPr>
            <a:spLocks noChangeArrowheads="1"/>
          </p:cNvSpPr>
          <p:nvPr/>
        </p:nvSpPr>
        <p:spPr bwMode="auto">
          <a:xfrm>
            <a:off x="1454150" y="3538538"/>
            <a:ext cx="1354138" cy="1879600"/>
          </a:xfrm>
          <a:prstGeom prst="rect">
            <a:avLst/>
          </a:prstGeom>
          <a:solidFill>
            <a:srgbClr val="F8F3D2"/>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1600" dirty="0" smtClean="0">
                <a:solidFill>
                  <a:srgbClr val="000000"/>
                </a:solidFill>
                <a:latin typeface="Palatino"/>
                <a:ea typeface="+mn-ea"/>
                <a:cs typeface="Palatino"/>
              </a:rPr>
              <a:t>Universities </a:t>
            </a:r>
            <a:r>
              <a:rPr lang="en-US" sz="1600" dirty="0">
                <a:solidFill>
                  <a:srgbClr val="000000"/>
                </a:solidFill>
                <a:latin typeface="Palatino"/>
                <a:ea typeface="+mn-ea"/>
                <a:cs typeface="Palatino"/>
              </a:rPr>
              <a:t>and/or Research Orgs</a:t>
            </a:r>
          </a:p>
        </p:txBody>
      </p:sp>
      <p:sp>
        <p:nvSpPr>
          <p:cNvPr id="9" name="Rectangle 8"/>
          <p:cNvSpPr>
            <a:spLocks noChangeArrowheads="1"/>
          </p:cNvSpPr>
          <p:nvPr/>
        </p:nvSpPr>
        <p:spPr bwMode="auto">
          <a:xfrm>
            <a:off x="2960688" y="3538538"/>
            <a:ext cx="1354137" cy="1879600"/>
          </a:xfrm>
          <a:prstGeom prst="rect">
            <a:avLst/>
          </a:prstGeom>
          <a:solidFill>
            <a:srgbClr val="F8F3D2"/>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1600" dirty="0">
                <a:solidFill>
                  <a:srgbClr val="000000"/>
                </a:solidFill>
                <a:latin typeface="Palatino"/>
                <a:ea typeface="+mn-ea"/>
                <a:cs typeface="Palatino"/>
              </a:rPr>
              <a:t>Regional R&amp;E and Commercial </a:t>
            </a:r>
            <a:r>
              <a:rPr lang="en-US" sz="1600" dirty="0" smtClean="0">
                <a:solidFill>
                  <a:srgbClr val="000000"/>
                </a:solidFill>
                <a:latin typeface="Palatino"/>
                <a:ea typeface="+mn-ea"/>
                <a:cs typeface="Palatino"/>
              </a:rPr>
              <a:t>Services,</a:t>
            </a:r>
          </a:p>
          <a:p>
            <a:pPr algn="ctr">
              <a:defRPr/>
            </a:pPr>
            <a:r>
              <a:rPr lang="en-US" sz="1600" dirty="0" smtClean="0">
                <a:solidFill>
                  <a:srgbClr val="000000"/>
                </a:solidFill>
                <a:latin typeface="Palatino"/>
                <a:cs typeface="Palatino"/>
              </a:rPr>
              <a:t>InCommon R&amp;S</a:t>
            </a:r>
            <a:endParaRPr lang="en-US" sz="1600" dirty="0">
              <a:solidFill>
                <a:srgbClr val="000000"/>
              </a:solidFill>
              <a:latin typeface="Palatino"/>
              <a:ea typeface="+mn-ea"/>
              <a:cs typeface="Palatino"/>
            </a:endParaRPr>
          </a:p>
        </p:txBody>
      </p:sp>
      <p:sp>
        <p:nvSpPr>
          <p:cNvPr id="10" name="Rectangle 9"/>
          <p:cNvSpPr>
            <a:spLocks noChangeArrowheads="1"/>
          </p:cNvSpPr>
          <p:nvPr/>
        </p:nvSpPr>
        <p:spPr bwMode="auto">
          <a:xfrm>
            <a:off x="4467225" y="3538538"/>
            <a:ext cx="1355725" cy="1879600"/>
          </a:xfrm>
          <a:prstGeom prst="rect">
            <a:avLst/>
          </a:prstGeom>
          <a:solidFill>
            <a:srgbClr val="F8F3D2"/>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1600" dirty="0">
                <a:solidFill>
                  <a:srgbClr val="000000"/>
                </a:solidFill>
                <a:latin typeface="Palatino"/>
                <a:ea typeface="+mn-ea"/>
                <a:cs typeface="Palatino"/>
              </a:rPr>
              <a:t>Open Source and Scientific Software</a:t>
            </a:r>
          </a:p>
        </p:txBody>
      </p:sp>
      <p:sp>
        <p:nvSpPr>
          <p:cNvPr id="11" name="Rectangle 10"/>
          <p:cNvSpPr>
            <a:spLocks noChangeArrowheads="1"/>
          </p:cNvSpPr>
          <p:nvPr/>
        </p:nvSpPr>
        <p:spPr bwMode="auto">
          <a:xfrm>
            <a:off x="5965825" y="3538538"/>
            <a:ext cx="1355725" cy="1879600"/>
          </a:xfrm>
          <a:prstGeom prst="rect">
            <a:avLst/>
          </a:prstGeom>
          <a:solidFill>
            <a:srgbClr val="F8F3D2"/>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1600" dirty="0">
                <a:solidFill>
                  <a:srgbClr val="000000"/>
                </a:solidFill>
                <a:latin typeface="Palatino"/>
                <a:ea typeface="+mn-ea"/>
                <a:cs typeface="Palatino"/>
              </a:rPr>
              <a:t>R&amp;E Networks,</a:t>
            </a:r>
          </a:p>
          <a:p>
            <a:pPr algn="ctr">
              <a:defRPr/>
            </a:pPr>
            <a:r>
              <a:rPr lang="en-US" sz="1600" dirty="0">
                <a:solidFill>
                  <a:srgbClr val="000000"/>
                </a:solidFill>
                <a:latin typeface="Palatino"/>
                <a:ea typeface="+mn-ea"/>
                <a:cs typeface="Palatino"/>
              </a:rPr>
              <a:t>IRNCs,</a:t>
            </a:r>
          </a:p>
          <a:p>
            <a:pPr algn="ctr">
              <a:defRPr/>
            </a:pPr>
            <a:r>
              <a:rPr lang="en-US" sz="1600" dirty="0">
                <a:solidFill>
                  <a:srgbClr val="000000"/>
                </a:solidFill>
                <a:latin typeface="Palatino"/>
                <a:ea typeface="+mn-ea"/>
                <a:cs typeface="Palatino"/>
              </a:rPr>
              <a:t>Science DMZs</a:t>
            </a:r>
          </a:p>
        </p:txBody>
      </p:sp>
      <p:sp>
        <p:nvSpPr>
          <p:cNvPr id="44039" name="TextBox 11"/>
          <p:cNvSpPr txBox="1">
            <a:spLocks noChangeArrowheads="1"/>
          </p:cNvSpPr>
          <p:nvPr/>
        </p:nvSpPr>
        <p:spPr bwMode="auto">
          <a:xfrm>
            <a:off x="7416800" y="4227513"/>
            <a:ext cx="5683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b="1">
                <a:solidFill>
                  <a:srgbClr val="F8F3D2"/>
                </a:solidFill>
                <a:cs typeface="Arial" charset="0"/>
                <a:sym typeface="Arial" charset="0"/>
              </a:rPr>
              <a:t>…</a:t>
            </a:r>
          </a:p>
        </p:txBody>
      </p:sp>
      <p:sp>
        <p:nvSpPr>
          <p:cNvPr id="44040" name="Title 1"/>
          <p:cNvSpPr txBox="1">
            <a:spLocks/>
          </p:cNvSpPr>
          <p:nvPr/>
        </p:nvSpPr>
        <p:spPr bwMode="auto">
          <a:xfrm>
            <a:off x="1524000" y="457200"/>
            <a:ext cx="71104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3400" b="1" dirty="0">
                <a:solidFill>
                  <a:srgbClr val="A5300F"/>
                </a:solidFill>
                <a:latin typeface="Cambria" charset="0"/>
                <a:cs typeface="Cambria" charset="0"/>
              </a:rPr>
              <a:t>How do we manage these Risks?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A5300F"/>
                </a:solidFill>
              </a:rPr>
              <a:t>Risk Management</a:t>
            </a:r>
            <a:endParaRPr lang="en-US" dirty="0">
              <a:solidFill>
                <a:srgbClr val="A5300F"/>
              </a:solidFill>
            </a:endParaRPr>
          </a:p>
        </p:txBody>
      </p:sp>
      <p:sp>
        <p:nvSpPr>
          <p:cNvPr id="4" name="Content Placeholder 3"/>
          <p:cNvSpPr>
            <a:spLocks noGrp="1"/>
          </p:cNvSpPr>
          <p:nvPr>
            <p:ph idx="1"/>
          </p:nvPr>
        </p:nvSpPr>
        <p:spPr>
          <a:xfrm>
            <a:off x="457200" y="2133600"/>
            <a:ext cx="8229600" cy="3373158"/>
          </a:xfrm>
        </p:spPr>
        <p:txBody>
          <a:bodyPr/>
          <a:lstStyle/>
          <a:p>
            <a:pPr marL="0" indent="-914400">
              <a:spcAft>
                <a:spcPts val="2400"/>
              </a:spcAft>
              <a:buNone/>
            </a:pPr>
            <a:r>
              <a:rPr lang="en-US" dirty="0" smtClean="0">
                <a:solidFill>
                  <a:srgbClr val="A5300F"/>
                </a:solidFill>
              </a:rPr>
              <a:t>Prevention: </a:t>
            </a:r>
            <a:r>
              <a:rPr lang="en-US" dirty="0" smtClean="0">
                <a:solidFill>
                  <a:srgbClr val="3366FF"/>
                </a:solidFill>
              </a:rPr>
              <a:t>Firewalls, authentication, authorization, awareness, training, etc. </a:t>
            </a:r>
            <a:endParaRPr lang="en-US" dirty="0" smtClean="0">
              <a:solidFill>
                <a:srgbClr val="A5300F"/>
              </a:solidFill>
            </a:endParaRPr>
          </a:p>
          <a:p>
            <a:pPr marL="0" indent="-914400">
              <a:spcAft>
                <a:spcPts val="2400"/>
              </a:spcAft>
              <a:buNone/>
            </a:pPr>
            <a:r>
              <a:rPr lang="en-US" dirty="0" smtClean="0">
                <a:solidFill>
                  <a:srgbClr val="A5300F"/>
                </a:solidFill>
              </a:rPr>
              <a:t>Detection: </a:t>
            </a:r>
            <a:r>
              <a:rPr lang="en-US" dirty="0" smtClean="0">
                <a:solidFill>
                  <a:srgbClr val="3366FF"/>
                </a:solidFill>
              </a:rPr>
              <a:t>Bro, IDS, honeypots, </a:t>
            </a:r>
            <a:r>
              <a:rPr lang="en-US" dirty="0" err="1" smtClean="0">
                <a:solidFill>
                  <a:srgbClr val="3366FF"/>
                </a:solidFill>
              </a:rPr>
              <a:t>darknet</a:t>
            </a:r>
            <a:r>
              <a:rPr lang="en-US" dirty="0" smtClean="0">
                <a:solidFill>
                  <a:srgbClr val="3366FF"/>
                </a:solidFill>
              </a:rPr>
              <a:t>, etc.</a:t>
            </a:r>
          </a:p>
          <a:p>
            <a:pPr marL="0" indent="-914400">
              <a:spcAft>
                <a:spcPts val="2400"/>
              </a:spcAft>
              <a:buNone/>
            </a:pPr>
            <a:r>
              <a:rPr lang="en-US" dirty="0" smtClean="0">
                <a:solidFill>
                  <a:srgbClr val="A5300F"/>
                </a:solidFill>
              </a:rPr>
              <a:t>Response: </a:t>
            </a:r>
            <a:r>
              <a:rPr lang="en-US" dirty="0" smtClean="0">
                <a:solidFill>
                  <a:srgbClr val="3366FF"/>
                </a:solidFill>
              </a:rPr>
              <a:t>Dynamic blocking, auditing, exercise, etc.</a:t>
            </a:r>
          </a:p>
          <a:p>
            <a:pPr marL="0" indent="-914400">
              <a:spcAft>
                <a:spcPts val="2400"/>
              </a:spcAft>
              <a:buNone/>
            </a:pPr>
            <a:r>
              <a:rPr lang="en-US" dirty="0" smtClean="0">
                <a:solidFill>
                  <a:srgbClr val="A5300F"/>
                </a:solidFill>
              </a:rPr>
              <a:t>Mitigate/transfer: </a:t>
            </a:r>
            <a:r>
              <a:rPr lang="en-US" dirty="0" smtClean="0">
                <a:solidFill>
                  <a:srgbClr val="3366FF"/>
                </a:solidFill>
              </a:rPr>
              <a:t>Isolation, insure, encrypt, etc.</a:t>
            </a:r>
          </a:p>
          <a:p>
            <a:pPr marL="0" indent="-914400">
              <a:spcAft>
                <a:spcPts val="2400"/>
              </a:spcAft>
              <a:buNone/>
            </a:pPr>
            <a:r>
              <a:rPr lang="en-US" dirty="0" smtClean="0">
                <a:solidFill>
                  <a:srgbClr val="A5300F"/>
                </a:solidFill>
              </a:rPr>
              <a:t>Accept.</a:t>
            </a:r>
            <a:endParaRPr lang="en-US" dirty="0">
              <a:solidFill>
                <a:srgbClr val="A5300F"/>
              </a:solidFill>
            </a:endParaRPr>
          </a:p>
        </p:txBody>
      </p:sp>
      <p:pic>
        <p:nvPicPr>
          <p:cNvPr id="6" name="Picture 1" descr="Science-vs-Risk.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57200"/>
            <a:ext cx="2717722" cy="1528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58905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a:latin typeface="Cambria" charset="0"/>
                <a:ea typeface="ＭＳ Ｐゴシック" charset="0"/>
              </a:rPr>
              <a:t>Leverage services and </a:t>
            </a:r>
            <a:r>
              <a:rPr lang="en-US" dirty="0" smtClean="0">
                <a:latin typeface="Cambria" charset="0"/>
                <a:ea typeface="ＭＳ Ｐゴシック" charset="0"/>
              </a:rPr>
              <a:t>cybersecurity</a:t>
            </a:r>
            <a:endParaRPr lang="en-US" dirty="0">
              <a:latin typeface="Cambria" charset="0"/>
              <a:ea typeface="ＭＳ Ｐゴシック" charset="0"/>
            </a:endParaRPr>
          </a:p>
        </p:txBody>
      </p:sp>
      <p:sp>
        <p:nvSpPr>
          <p:cNvPr id="45058" name="Content Placeholder 2"/>
          <p:cNvSpPr>
            <a:spLocks noGrp="1"/>
          </p:cNvSpPr>
          <p:nvPr>
            <p:ph idx="1"/>
          </p:nvPr>
        </p:nvSpPr>
        <p:spPr/>
        <p:txBody>
          <a:bodyPr/>
          <a:lstStyle/>
          <a:p>
            <a:pPr eaLnBrk="1" hangingPunct="1"/>
            <a:endParaRPr lang="en-US" dirty="0" smtClean="0">
              <a:latin typeface="Calibri" charset="0"/>
              <a:ea typeface="ＭＳ Ｐゴシック" charset="0"/>
              <a:cs typeface="Calibri" charset="0"/>
            </a:endParaRPr>
          </a:p>
          <a:p>
            <a:pPr eaLnBrk="1" hangingPunct="1"/>
            <a:r>
              <a:rPr lang="en-US" dirty="0" smtClean="0">
                <a:latin typeface="Calibri" charset="0"/>
                <a:ea typeface="ＭＳ Ｐゴシック" charset="0"/>
                <a:cs typeface="Calibri" charset="0"/>
              </a:rPr>
              <a:t>Research computing, storage, networking, software, etc.</a:t>
            </a:r>
          </a:p>
          <a:p>
            <a:pPr eaLnBrk="1" hangingPunct="1"/>
            <a:r>
              <a:rPr lang="en-US" dirty="0" smtClean="0">
                <a:latin typeface="Calibri" charset="0"/>
                <a:ea typeface="ＭＳ Ｐゴシック" charset="0"/>
                <a:cs typeface="Calibri" charset="0"/>
              </a:rPr>
              <a:t>And security effort going into those services.</a:t>
            </a:r>
          </a:p>
          <a:p>
            <a:pPr eaLnBrk="1" hangingPunct="1"/>
            <a:r>
              <a:rPr lang="en-US" dirty="0" smtClean="0">
                <a:latin typeface="Calibri" charset="0"/>
                <a:ea typeface="ＭＳ Ｐゴシック" charset="0"/>
                <a:cs typeface="Calibri" charset="0"/>
              </a:rPr>
              <a:t>Conserve effort </a:t>
            </a:r>
            <a:r>
              <a:rPr lang="en-US" dirty="0">
                <a:latin typeface="Calibri" charset="0"/>
                <a:ea typeface="ＭＳ Ｐゴシック" charset="0"/>
                <a:cs typeface="Calibri" charset="0"/>
              </a:rPr>
              <a:t>for science-specific challenges</a:t>
            </a:r>
            <a:r>
              <a:rPr lang="en-US"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p:txBody>
      </p:sp>
      <p:sp>
        <p:nvSpPr>
          <p:cNvPr id="4" name="Rectangle 3"/>
          <p:cNvSpPr>
            <a:spLocks noChangeArrowheads="1"/>
          </p:cNvSpPr>
          <p:nvPr/>
        </p:nvSpPr>
        <p:spPr bwMode="auto">
          <a:xfrm>
            <a:off x="2895600" y="3683000"/>
            <a:ext cx="1354138" cy="1879600"/>
          </a:xfrm>
          <a:prstGeom prst="rect">
            <a:avLst/>
          </a:prstGeom>
          <a:solidFill>
            <a:srgbClr val="F8F3D2"/>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1600" dirty="0" smtClean="0">
                <a:solidFill>
                  <a:srgbClr val="000000"/>
                </a:solidFill>
                <a:latin typeface="Palatino"/>
                <a:ea typeface="+mn-ea"/>
                <a:cs typeface="Palatino"/>
              </a:rPr>
              <a:t>Universities </a:t>
            </a:r>
            <a:r>
              <a:rPr lang="en-US" sz="1600" dirty="0">
                <a:solidFill>
                  <a:srgbClr val="000000"/>
                </a:solidFill>
                <a:latin typeface="Palatino"/>
                <a:ea typeface="+mn-ea"/>
                <a:cs typeface="Palatino"/>
              </a:rPr>
              <a:t>and/or Research Orgs</a:t>
            </a:r>
          </a:p>
        </p:txBody>
      </p:sp>
      <p:sp>
        <p:nvSpPr>
          <p:cNvPr id="5" name="Rectangle 4"/>
          <p:cNvSpPr>
            <a:spLocks noChangeArrowheads="1"/>
          </p:cNvSpPr>
          <p:nvPr/>
        </p:nvSpPr>
        <p:spPr bwMode="auto">
          <a:xfrm>
            <a:off x="4402138" y="3683000"/>
            <a:ext cx="1354137" cy="1879600"/>
          </a:xfrm>
          <a:prstGeom prst="rect">
            <a:avLst/>
          </a:prstGeom>
          <a:solidFill>
            <a:srgbClr val="F8F3D2"/>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1600" dirty="0">
                <a:solidFill>
                  <a:srgbClr val="000000"/>
                </a:solidFill>
                <a:latin typeface="Palatino"/>
                <a:ea typeface="+mn-ea"/>
                <a:cs typeface="Palatino"/>
              </a:rPr>
              <a:t>Regional R&amp;E and Commercial </a:t>
            </a:r>
            <a:r>
              <a:rPr lang="en-US" sz="1600" dirty="0" smtClean="0">
                <a:solidFill>
                  <a:srgbClr val="000000"/>
                </a:solidFill>
                <a:latin typeface="Palatino"/>
                <a:ea typeface="+mn-ea"/>
                <a:cs typeface="Palatino"/>
              </a:rPr>
              <a:t>Services</a:t>
            </a:r>
            <a:r>
              <a:rPr lang="en-US" sz="1600" dirty="0">
                <a:solidFill>
                  <a:srgbClr val="000000"/>
                </a:solidFill>
                <a:latin typeface="Palatino"/>
                <a:cs typeface="Palatino"/>
              </a:rPr>
              <a:t>,</a:t>
            </a:r>
          </a:p>
          <a:p>
            <a:pPr algn="ctr">
              <a:defRPr/>
            </a:pPr>
            <a:r>
              <a:rPr lang="en-US" sz="1600" dirty="0">
                <a:solidFill>
                  <a:srgbClr val="000000"/>
                </a:solidFill>
                <a:latin typeface="Palatino"/>
                <a:cs typeface="Palatino"/>
              </a:rPr>
              <a:t>InCommon R&amp;</a:t>
            </a:r>
            <a:r>
              <a:rPr lang="en-US" sz="1600" dirty="0" smtClean="0">
                <a:solidFill>
                  <a:srgbClr val="000000"/>
                </a:solidFill>
                <a:latin typeface="Palatino"/>
                <a:cs typeface="Palatino"/>
              </a:rPr>
              <a:t>S</a:t>
            </a:r>
            <a:endParaRPr lang="en-US" sz="1600" dirty="0">
              <a:solidFill>
                <a:srgbClr val="000000"/>
              </a:solidFill>
              <a:latin typeface="Palatino"/>
              <a:cs typeface="Palatino"/>
            </a:endParaRPr>
          </a:p>
        </p:txBody>
      </p:sp>
      <p:sp>
        <p:nvSpPr>
          <p:cNvPr id="6" name="Rectangle 5"/>
          <p:cNvSpPr>
            <a:spLocks noChangeArrowheads="1"/>
          </p:cNvSpPr>
          <p:nvPr/>
        </p:nvSpPr>
        <p:spPr bwMode="auto">
          <a:xfrm>
            <a:off x="5908675" y="3683000"/>
            <a:ext cx="1355725" cy="1879600"/>
          </a:xfrm>
          <a:prstGeom prst="rect">
            <a:avLst/>
          </a:prstGeom>
          <a:solidFill>
            <a:srgbClr val="F8F3D2"/>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1600" dirty="0">
                <a:solidFill>
                  <a:srgbClr val="000000"/>
                </a:solidFill>
                <a:latin typeface="Palatino"/>
                <a:ea typeface="+mn-ea"/>
                <a:cs typeface="Palatino"/>
              </a:rPr>
              <a:t>Open Source and Scientific Software</a:t>
            </a:r>
          </a:p>
        </p:txBody>
      </p:sp>
      <p:sp>
        <p:nvSpPr>
          <p:cNvPr id="7" name="Rectangle 6"/>
          <p:cNvSpPr>
            <a:spLocks noChangeArrowheads="1"/>
          </p:cNvSpPr>
          <p:nvPr/>
        </p:nvSpPr>
        <p:spPr bwMode="auto">
          <a:xfrm>
            <a:off x="7407275" y="3683000"/>
            <a:ext cx="1355725" cy="1879600"/>
          </a:xfrm>
          <a:prstGeom prst="rect">
            <a:avLst/>
          </a:prstGeom>
          <a:solidFill>
            <a:srgbClr val="F8F3D2"/>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1600" dirty="0">
                <a:solidFill>
                  <a:srgbClr val="000000"/>
                </a:solidFill>
                <a:latin typeface="Palatino"/>
                <a:ea typeface="+mn-ea"/>
                <a:cs typeface="Palatino"/>
              </a:rPr>
              <a:t>R&amp;E Networks,</a:t>
            </a:r>
          </a:p>
          <a:p>
            <a:pPr algn="ctr">
              <a:defRPr/>
            </a:pPr>
            <a:r>
              <a:rPr lang="en-US" sz="1600" dirty="0">
                <a:solidFill>
                  <a:srgbClr val="000000"/>
                </a:solidFill>
                <a:latin typeface="Palatino"/>
                <a:ea typeface="+mn-ea"/>
                <a:cs typeface="Palatino"/>
              </a:rPr>
              <a:t>IRNCs,</a:t>
            </a:r>
          </a:p>
          <a:p>
            <a:pPr algn="ctr">
              <a:defRPr/>
            </a:pPr>
            <a:r>
              <a:rPr lang="en-US" sz="1600" dirty="0">
                <a:solidFill>
                  <a:srgbClr val="000000"/>
                </a:solidFill>
                <a:latin typeface="Palatino"/>
                <a:ea typeface="+mn-ea"/>
                <a:cs typeface="Palatino"/>
              </a:rPr>
              <a:t>Science DMZs</a:t>
            </a:r>
          </a:p>
        </p:txBody>
      </p:sp>
      <p:sp>
        <p:nvSpPr>
          <p:cNvPr id="45063" name="TextBox 11"/>
          <p:cNvSpPr txBox="1">
            <a:spLocks noChangeArrowheads="1"/>
          </p:cNvSpPr>
          <p:nvPr/>
        </p:nvSpPr>
        <p:spPr bwMode="auto">
          <a:xfrm>
            <a:off x="7661275" y="4752975"/>
            <a:ext cx="568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b="1">
                <a:solidFill>
                  <a:srgbClr val="F8F3D2"/>
                </a:solidFill>
                <a:cs typeface="Arial" charset="0"/>
                <a:sym typeface="Arial" charset="0"/>
              </a:rPr>
              <a:t>…</a:t>
            </a:r>
          </a:p>
        </p:txBody>
      </p:sp>
      <p:pic>
        <p:nvPicPr>
          <p:cNvPr id="10" name="Picture 2" descr="science-stac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72000"/>
            <a:ext cx="2029981"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7"/>
          <p:cNvSpPr>
            <a:spLocks noGrp="1"/>
          </p:cNvSpPr>
          <p:nvPr>
            <p:ph idx="1"/>
          </p:nvPr>
        </p:nvSpPr>
        <p:spPr>
          <a:xfrm>
            <a:off x="457200" y="2362199"/>
            <a:ext cx="8229600" cy="3144559"/>
          </a:xfrm>
        </p:spPr>
        <p:txBody>
          <a:bodyPr/>
          <a:lstStyle/>
          <a:p>
            <a:endParaRPr lang="en-US" dirty="0" smtClean="0">
              <a:latin typeface="Calibri" charset="0"/>
              <a:ea typeface="ＭＳ Ｐゴシック" charset="0"/>
              <a:cs typeface="Calibri" charset="0"/>
            </a:endParaRPr>
          </a:p>
          <a:p>
            <a:r>
              <a:rPr lang="en-US" dirty="0" smtClean="0">
                <a:latin typeface="Calibri" charset="0"/>
                <a:ea typeface="ＭＳ Ｐゴシック" charset="0"/>
                <a:cs typeface="Calibri" charset="0"/>
              </a:rPr>
              <a:t>Interdisciplinary, holistic, risk-based approach to cybersecurity.</a:t>
            </a:r>
          </a:p>
          <a:p>
            <a:r>
              <a:rPr lang="en-US" dirty="0">
                <a:latin typeface="Calibri" charset="0"/>
                <a:ea typeface="ＭＳ Ｐゴシック" charset="0"/>
                <a:cs typeface="Calibri" charset="0"/>
              </a:rPr>
              <a:t>Bridge cybersecurity research and practice</a:t>
            </a:r>
            <a:r>
              <a:rPr lang="en-US"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a:p>
            <a:pPr eaLnBrk="1" hangingPunct="1"/>
            <a:r>
              <a:rPr lang="en-US" dirty="0">
                <a:latin typeface="Calibri" charset="0"/>
                <a:ea typeface="ＭＳ Ｐゴシック" charset="0"/>
                <a:cs typeface="Calibri" charset="0"/>
              </a:rPr>
              <a:t>Externally facing, with projects funded by NSF, DOE, DHS, …</a:t>
            </a:r>
          </a:p>
          <a:p>
            <a:pPr marL="0" indent="0" eaLnBrk="1" hangingPunct="1">
              <a:buNone/>
            </a:pPr>
            <a:endParaRPr lang="en-US" dirty="0">
              <a:latin typeface="Calibri" charset="0"/>
              <a:ea typeface="ＭＳ Ｐゴシック" charset="0"/>
              <a:cs typeface="Calibri" charset="0"/>
            </a:endParaRPr>
          </a:p>
        </p:txBody>
      </p:sp>
      <p:pic>
        <p:nvPicPr>
          <p:cNvPr id="18435"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5211762"/>
            <a:ext cx="2476500" cy="808038"/>
          </a:xfrm>
          <a:prstGeom prst="rect">
            <a:avLst/>
          </a:prstGeom>
          <a:solidFill>
            <a:schemeClr val="tx1">
              <a:lumMod val="75000"/>
              <a:lumOff val="25000"/>
            </a:schemeClr>
          </a:solidFill>
          <a:ln>
            <a:solidFill>
              <a:schemeClr val="tx1"/>
            </a:solidFill>
          </a:ln>
        </p:spPr>
      </p:pic>
      <p:pic>
        <p:nvPicPr>
          <p:cNvPr id="18436" name="Picture 1" descr="CTSClogo4slides_lightbluegre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214938"/>
            <a:ext cx="1371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2" descr="XSIM-Logo-Nov-20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269706"/>
            <a:ext cx="1447800" cy="692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16" descr="CACR_IU_PTI2.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35329"/>
            <a:ext cx="6705600" cy="1488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a:latin typeface="Cambria" charset="0"/>
                <a:ea typeface="ＭＳ Ｐゴシック" charset="0"/>
              </a:rPr>
              <a:t>Commodity IT</a:t>
            </a:r>
          </a:p>
        </p:txBody>
      </p:sp>
      <p:sp>
        <p:nvSpPr>
          <p:cNvPr id="46082" name="Content Placeholder 6"/>
          <p:cNvSpPr>
            <a:spLocks noGrp="1"/>
          </p:cNvSpPr>
          <p:nvPr>
            <p:ph sz="half" idx="1"/>
          </p:nvPr>
        </p:nvSpPr>
        <p:spPr/>
        <p:txBody>
          <a:bodyPr/>
          <a:lstStyle/>
          <a:p>
            <a:pPr marL="0" indent="0" eaLnBrk="1" hangingPunct="1">
              <a:buFontTx/>
              <a:buNone/>
            </a:pPr>
            <a:r>
              <a:rPr lang="en-US">
                <a:latin typeface="Calibri" charset="0"/>
                <a:ea typeface="ＭＳ Ｐゴシック" charset="0"/>
                <a:cs typeface="Calibri" charset="0"/>
              </a:rPr>
              <a:t>Use baseline cybersecurity practices from NIST and others.</a:t>
            </a:r>
          </a:p>
        </p:txBody>
      </p:sp>
      <p:sp>
        <p:nvSpPr>
          <p:cNvPr id="5" name="Left Brace 4"/>
          <p:cNvSpPr/>
          <p:nvPr/>
        </p:nvSpPr>
        <p:spPr bwMode="auto">
          <a:xfrm rot="16200000" flipV="1">
            <a:off x="6134100" y="3086100"/>
            <a:ext cx="609600" cy="2362200"/>
          </a:xfrm>
          <a:prstGeom prst="leftBrace">
            <a:avLst/>
          </a:prstGeom>
          <a:solidFill>
            <a:schemeClr val="accent1"/>
          </a:solidFill>
          <a:ln w="12700" cap="flat" cmpd="sng" algn="ctr">
            <a:solidFill>
              <a:srgbClr val="F5F4C6"/>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a:solidFill>
                <a:srgbClr val="000000"/>
              </a:solidFill>
            </a:endParaRPr>
          </a:p>
        </p:txBody>
      </p:sp>
      <p:sp>
        <p:nvSpPr>
          <p:cNvPr id="46085" name="TextBox 20"/>
          <p:cNvSpPr txBox="1">
            <a:spLocks noChangeArrowheads="1"/>
          </p:cNvSpPr>
          <p:nvPr/>
        </p:nvSpPr>
        <p:spPr bwMode="auto">
          <a:xfrm>
            <a:off x="5334000" y="4648200"/>
            <a:ext cx="2176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dirty="0">
                <a:solidFill>
                  <a:schemeClr val="accent1"/>
                </a:solidFill>
              </a:rPr>
              <a:t>Commodity IT</a:t>
            </a:r>
          </a:p>
        </p:txBody>
      </p:sp>
      <p:pic>
        <p:nvPicPr>
          <p:cNvPr id="46086" name="Picture 2" descr="c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19200"/>
            <a:ext cx="3784600" cy="2667000"/>
          </a:xfrm>
          <a:prstGeom prst="rect">
            <a:avLst/>
          </a:prstGeom>
          <a:solidFill>
            <a:srgbClr val="008000"/>
          </a:solidFill>
          <a:ln>
            <a:noFill/>
          </a:ln>
        </p:spPr>
      </p:pic>
      <p:sp>
        <p:nvSpPr>
          <p:cNvPr id="46087" name="TextBox 6"/>
          <p:cNvSpPr txBox="1">
            <a:spLocks noChangeArrowheads="1"/>
          </p:cNvSpPr>
          <p:nvPr/>
        </p:nvSpPr>
        <p:spPr bwMode="auto">
          <a:xfrm>
            <a:off x="762000" y="3733800"/>
            <a:ext cx="43672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i="1">
                <a:solidFill>
                  <a:schemeClr val="tx1"/>
                </a:solidFill>
                <a:latin typeface="Arial" charset="0"/>
                <a:ea typeface="ＭＳ Ｐゴシック" charset="0"/>
                <a:cs typeface="ＭＳ Ｐゴシック" charset="0"/>
              </a:defRPr>
            </a:lvl1pPr>
            <a:lvl2pPr>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marL="0" lvl="1"/>
            <a:r>
              <a:rPr lang="en-US" sz="1600">
                <a:solidFill>
                  <a:srgbClr val="3366FF"/>
                </a:solidFill>
                <a:latin typeface="Calibri" charset="0"/>
                <a:cs typeface="Calibri" charset="0"/>
              </a:rPr>
              <a:t>E.g. http://trustedci.org/guide/docs/commodityIT</a:t>
            </a:r>
          </a:p>
        </p:txBody>
      </p:sp>
      <p:pic>
        <p:nvPicPr>
          <p:cNvPr id="12" name="Picture 2" descr="science-stac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572000"/>
            <a:ext cx="2029981"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738187"/>
            <a:ext cx="3733800" cy="1039813"/>
          </a:xfrm>
        </p:spPr>
        <p:txBody>
          <a:bodyPr/>
          <a:lstStyle/>
          <a:p>
            <a:pPr eaLnBrk="1" hangingPunct="1"/>
            <a:r>
              <a:rPr lang="en-US" dirty="0">
                <a:latin typeface="Cambria" charset="0"/>
                <a:ea typeface="ＭＳ Ｐゴシック" charset="0"/>
              </a:rPr>
              <a:t>Unique IT/Instruments/Data/etc.</a:t>
            </a:r>
          </a:p>
        </p:txBody>
      </p:sp>
      <p:sp>
        <p:nvSpPr>
          <p:cNvPr id="47106" name="Content Placeholder 6"/>
          <p:cNvSpPr>
            <a:spLocks noGrp="1"/>
          </p:cNvSpPr>
          <p:nvPr>
            <p:ph sz="half" idx="1"/>
          </p:nvPr>
        </p:nvSpPr>
        <p:spPr>
          <a:xfrm>
            <a:off x="458788" y="2033587"/>
            <a:ext cx="3478212" cy="3300413"/>
          </a:xfrm>
        </p:spPr>
        <p:txBody>
          <a:bodyPr/>
          <a:lstStyle/>
          <a:p>
            <a:pPr eaLnBrk="1" hangingPunct="1"/>
            <a:r>
              <a:rPr lang="en-US" dirty="0">
                <a:latin typeface="Calibri" charset="0"/>
                <a:ea typeface="ＭＳ Ｐゴシック" charset="0"/>
                <a:cs typeface="Calibri" charset="0"/>
              </a:rPr>
              <a:t>Must understand and manage risk</a:t>
            </a:r>
          </a:p>
          <a:p>
            <a:pPr eaLnBrk="1" hangingPunct="1"/>
            <a:r>
              <a:rPr lang="en-US" dirty="0">
                <a:latin typeface="Calibri" charset="0"/>
                <a:ea typeface="ＭＳ Ｐゴシック" charset="0"/>
                <a:cs typeface="Calibri" charset="0"/>
              </a:rPr>
              <a:t>A custom task – can be helped with resources</a:t>
            </a:r>
          </a:p>
          <a:p>
            <a:pPr marL="457200" lvl="1" indent="0" eaLnBrk="1" hangingPunct="1"/>
            <a:r>
              <a:rPr lang="en-US" dirty="0">
                <a:latin typeface="Calibri" charset="0"/>
                <a:ea typeface="ＭＳ Ｐゴシック" charset="0"/>
                <a:cs typeface="Calibri" charset="0"/>
              </a:rPr>
              <a:t>E.g. http://</a:t>
            </a:r>
            <a:r>
              <a:rPr lang="en-US" dirty="0" err="1">
                <a:latin typeface="Calibri" charset="0"/>
                <a:ea typeface="ＭＳ Ｐゴシック" charset="0"/>
                <a:cs typeface="Calibri" charset="0"/>
              </a:rPr>
              <a:t>trustedci.org</a:t>
            </a:r>
            <a:r>
              <a:rPr lang="en-US" dirty="0">
                <a:latin typeface="Calibri" charset="0"/>
                <a:ea typeface="ＭＳ Ｐゴシック" charset="0"/>
                <a:cs typeface="Calibri" charset="0"/>
              </a:rPr>
              <a:t>/guide/</a:t>
            </a:r>
          </a:p>
        </p:txBody>
      </p:sp>
      <p:sp>
        <p:nvSpPr>
          <p:cNvPr id="5" name="Left Brace 4"/>
          <p:cNvSpPr/>
          <p:nvPr/>
        </p:nvSpPr>
        <p:spPr bwMode="auto">
          <a:xfrm rot="16200000" flipV="1">
            <a:off x="7505700" y="3086100"/>
            <a:ext cx="609600" cy="2362200"/>
          </a:xfrm>
          <a:prstGeom prst="leftBrace">
            <a:avLst/>
          </a:prstGeom>
          <a:solidFill>
            <a:schemeClr val="accent1"/>
          </a:solidFill>
          <a:ln w="12700" cap="flat" cmpd="sng" algn="ctr">
            <a:solidFill>
              <a:srgbClr val="F5F4C6"/>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a:solidFill>
                <a:srgbClr val="000000"/>
              </a:solidFill>
            </a:endParaRPr>
          </a:p>
        </p:txBody>
      </p:sp>
      <p:sp>
        <p:nvSpPr>
          <p:cNvPr id="47109" name="TextBox 20"/>
          <p:cNvSpPr txBox="1">
            <a:spLocks noChangeArrowheads="1"/>
          </p:cNvSpPr>
          <p:nvPr/>
        </p:nvSpPr>
        <p:spPr bwMode="auto">
          <a:xfrm>
            <a:off x="6677025" y="4648200"/>
            <a:ext cx="22336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dirty="0">
                <a:solidFill>
                  <a:srgbClr val="A5300F"/>
                </a:solidFill>
              </a:rPr>
              <a:t>Unique Assets</a:t>
            </a:r>
          </a:p>
        </p:txBody>
      </p:sp>
      <p:pic>
        <p:nvPicPr>
          <p:cNvPr id="47110" name="Picture 2" descr="c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19200"/>
            <a:ext cx="37846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science-stac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572000"/>
            <a:ext cx="2029981"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a:latin typeface="Cambria" charset="0"/>
                <a:ea typeface="ＭＳ Ｐゴシック" charset="0"/>
              </a:rPr>
              <a:t>What about the Science itself?</a:t>
            </a:r>
          </a:p>
        </p:txBody>
      </p:sp>
      <p:sp>
        <p:nvSpPr>
          <p:cNvPr id="3" name="Content Placeholder 2"/>
          <p:cNvSpPr>
            <a:spLocks noGrp="1"/>
          </p:cNvSpPr>
          <p:nvPr>
            <p:ph idx="1"/>
          </p:nvPr>
        </p:nvSpPr>
        <p:spPr>
          <a:xfrm>
            <a:off x="3048000" y="3581400"/>
            <a:ext cx="4876800" cy="2309813"/>
          </a:xfrm>
        </p:spPr>
        <p:txBody>
          <a:bodyPr/>
          <a:lstStyle/>
          <a:p>
            <a:pPr marL="0" indent="0" eaLnBrk="1" hangingPunct="1">
              <a:buNone/>
              <a:defRPr/>
            </a:pPr>
            <a:r>
              <a:rPr lang="en-US" dirty="0" smtClean="0"/>
              <a:t>The mission we are ultimately supporting.</a:t>
            </a:r>
          </a:p>
          <a:p>
            <a:pPr eaLnBrk="1" hangingPunct="1">
              <a:defRPr/>
            </a:pPr>
            <a:endParaRPr lang="en-US" dirty="0"/>
          </a:p>
          <a:p>
            <a:pPr marL="0" indent="0" eaLnBrk="1" hangingPunct="1">
              <a:buFontTx/>
              <a:buNone/>
              <a:defRPr/>
            </a:pPr>
            <a:r>
              <a:rPr lang="en-US" dirty="0" smtClean="0"/>
              <a:t>But is that all?</a:t>
            </a:r>
            <a:endParaRPr lang="en-US" dirty="0"/>
          </a:p>
        </p:txBody>
      </p:sp>
      <p:sp>
        <p:nvSpPr>
          <p:cNvPr id="4" name="Rectangle 3"/>
          <p:cNvSpPr>
            <a:spLocks noChangeArrowheads="1"/>
          </p:cNvSpPr>
          <p:nvPr/>
        </p:nvSpPr>
        <p:spPr bwMode="auto">
          <a:xfrm>
            <a:off x="2057400" y="2057400"/>
            <a:ext cx="6137275" cy="817563"/>
          </a:xfrm>
          <a:prstGeom prst="rect">
            <a:avLst/>
          </a:prstGeom>
          <a:solidFill>
            <a:srgbClr val="9ECDFF"/>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dirty="0">
                <a:solidFill>
                  <a:srgbClr val="000000"/>
                </a:solidFill>
                <a:latin typeface="Palatino"/>
                <a:ea typeface="+mn-ea"/>
                <a:cs typeface="Palatino"/>
              </a:rPr>
              <a:t>Scientific Community</a:t>
            </a:r>
          </a:p>
        </p:txBody>
      </p:sp>
      <p:pic>
        <p:nvPicPr>
          <p:cNvPr id="6" name="Picture 2" descr="science-stac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72000"/>
            <a:ext cx="2029981"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A5300F"/>
                </a:solidFill>
              </a:rPr>
              <a:t>Science Risks</a:t>
            </a:r>
            <a:endParaRPr lang="en-US" dirty="0">
              <a:solidFill>
                <a:srgbClr val="A5300F"/>
              </a:solidFill>
            </a:endParaRPr>
          </a:p>
        </p:txBody>
      </p:sp>
      <p:pic>
        <p:nvPicPr>
          <p:cNvPr id="4" name="Picture 3" descr="NSF-OIG14002-data-fabric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0"/>
            <a:ext cx="5351069" cy="2514600"/>
          </a:xfrm>
          <a:prstGeom prst="rect">
            <a:avLst/>
          </a:prstGeom>
          <a:ln>
            <a:solidFill>
              <a:srgbClr val="800000"/>
            </a:solidFill>
          </a:ln>
        </p:spPr>
      </p:pic>
      <p:pic>
        <p:nvPicPr>
          <p:cNvPr id="9" name="Picture 8" descr="NSF-OIG14002-data-fabrica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886200"/>
            <a:ext cx="6616700" cy="1866900"/>
          </a:xfrm>
          <a:prstGeom prst="rect">
            <a:avLst/>
          </a:prstGeom>
          <a:ln>
            <a:solidFill>
              <a:srgbClr val="800000"/>
            </a:solidFill>
          </a:ln>
        </p:spPr>
      </p:pic>
      <p:sp>
        <p:nvSpPr>
          <p:cNvPr id="3" name="TextBox 2"/>
          <p:cNvSpPr txBox="1"/>
          <p:nvPr/>
        </p:nvSpPr>
        <p:spPr>
          <a:xfrm>
            <a:off x="0" y="5715000"/>
            <a:ext cx="2933115" cy="338554"/>
          </a:xfrm>
          <a:prstGeom prst="rect">
            <a:avLst/>
          </a:prstGeom>
          <a:noFill/>
        </p:spPr>
        <p:txBody>
          <a:bodyPr wrap="none" rtlCol="0">
            <a:spAutoFit/>
          </a:bodyPr>
          <a:lstStyle/>
          <a:p>
            <a:r>
              <a:rPr lang="en-US" sz="1600" dirty="0">
                <a:solidFill>
                  <a:schemeClr val="accent1"/>
                </a:solidFill>
              </a:rPr>
              <a:t>http://</a:t>
            </a:r>
            <a:r>
              <a:rPr lang="en-US" sz="1600" dirty="0" err="1">
                <a:solidFill>
                  <a:schemeClr val="accent1"/>
                </a:solidFill>
              </a:rPr>
              <a:t>www.nsf.gov</a:t>
            </a:r>
            <a:r>
              <a:rPr lang="en-US" sz="1600" dirty="0">
                <a:solidFill>
                  <a:schemeClr val="accent1"/>
                </a:solidFill>
              </a:rPr>
              <a:t>/</a:t>
            </a:r>
            <a:r>
              <a:rPr lang="en-US" sz="1600" dirty="0" err="1">
                <a:solidFill>
                  <a:schemeClr val="accent1"/>
                </a:solidFill>
              </a:rPr>
              <a:t>oig</a:t>
            </a:r>
            <a:r>
              <a:rPr lang="en-US" sz="1600" dirty="0">
                <a:solidFill>
                  <a:schemeClr val="accent1"/>
                </a:solidFill>
              </a:rPr>
              <a:t>/reports/</a:t>
            </a:r>
          </a:p>
        </p:txBody>
      </p:sp>
      <p:sp>
        <p:nvSpPr>
          <p:cNvPr id="7" name="Content Placeholder 2"/>
          <p:cNvSpPr txBox="1">
            <a:spLocks/>
          </p:cNvSpPr>
          <p:nvPr/>
        </p:nvSpPr>
        <p:spPr>
          <a:xfrm>
            <a:off x="6172200" y="1600200"/>
            <a:ext cx="2133600" cy="281940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mtClean="0">
              <a:latin typeface="Calibri" charset="0"/>
              <a:ea typeface="ＭＳ Ｐゴシック" charset="0"/>
              <a:cs typeface="Calibri" charset="0"/>
            </a:endParaRPr>
          </a:p>
          <a:p>
            <a:r>
              <a:rPr lang="en-US" smtClean="0">
                <a:latin typeface="Calibri" charset="0"/>
                <a:ea typeface="ＭＳ Ｐゴシック" charset="0"/>
                <a:cs typeface="Calibri" charset="0"/>
              </a:rPr>
              <a:t>Biases</a:t>
            </a:r>
          </a:p>
          <a:p>
            <a:r>
              <a:rPr lang="en-US" smtClean="0">
                <a:latin typeface="Calibri" charset="0"/>
                <a:ea typeface="ＭＳ Ｐゴシック" charset="0"/>
                <a:cs typeface="Calibri" charset="0"/>
              </a:rPr>
              <a:t>Errors</a:t>
            </a:r>
          </a:p>
          <a:p>
            <a:r>
              <a:rPr lang="en-US" smtClean="0">
                <a:latin typeface="Calibri" charset="0"/>
                <a:ea typeface="ＭＳ Ｐゴシック" charset="0"/>
                <a:cs typeface="Calibri" charset="0"/>
              </a:rPr>
              <a:t>Fabrications</a:t>
            </a:r>
          </a:p>
          <a:p>
            <a:endParaRPr lang="en-US" dirty="0">
              <a:latin typeface="Calibri" charset="0"/>
              <a:ea typeface="ＭＳ Ｐゴシック" charset="0"/>
              <a:cs typeface="Calibri" charset="0"/>
            </a:endParaRPr>
          </a:p>
        </p:txBody>
      </p:sp>
    </p:spTree>
    <p:extLst>
      <p:ext uri="{BB962C8B-B14F-4D97-AF65-F5344CB8AC3E}">
        <p14:creationId xmlns:p14="http://schemas.microsoft.com/office/powerpoint/2010/main" val="3910240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Cambria" charset="0"/>
                <a:ea typeface="ＭＳ Ｐゴシック" charset="0"/>
              </a:rPr>
              <a:t>Science Manages Risks as Well</a:t>
            </a:r>
          </a:p>
        </p:txBody>
      </p:sp>
      <p:pic>
        <p:nvPicPr>
          <p:cNvPr id="49156" name="Picture 4" descr="ligo-blind-injec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1537" y="1676400"/>
            <a:ext cx="6748463"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7" name="TextBox 5"/>
          <p:cNvSpPr txBox="1">
            <a:spLocks noChangeArrowheads="1"/>
          </p:cNvSpPr>
          <p:nvPr/>
        </p:nvSpPr>
        <p:spPr bwMode="auto">
          <a:xfrm>
            <a:off x="2316162" y="5638800"/>
            <a:ext cx="36607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400" dirty="0">
                <a:solidFill>
                  <a:srgbClr val="A5300F"/>
                </a:solidFill>
              </a:rPr>
              <a:t>http://</a:t>
            </a:r>
            <a:r>
              <a:rPr lang="en-US" sz="1400" dirty="0" err="1">
                <a:solidFill>
                  <a:srgbClr val="A5300F"/>
                </a:solidFill>
              </a:rPr>
              <a:t>www.ligo.org</a:t>
            </a:r>
            <a:r>
              <a:rPr lang="en-US" sz="1400" dirty="0">
                <a:solidFill>
                  <a:srgbClr val="A5300F"/>
                </a:solidFill>
              </a:rPr>
              <a:t>/news/blind-</a:t>
            </a:r>
            <a:r>
              <a:rPr lang="en-US" sz="1400" dirty="0" err="1">
                <a:solidFill>
                  <a:srgbClr val="A5300F"/>
                </a:solidFill>
              </a:rPr>
              <a:t>injection.php</a:t>
            </a:r>
            <a:endParaRPr lang="en-US" sz="1400" dirty="0">
              <a:solidFill>
                <a:srgbClr val="A5300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ld-fu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9" y="3581400"/>
            <a:ext cx="4512734" cy="1818565"/>
          </a:xfrm>
          <a:prstGeom prst="rect">
            <a:avLst/>
          </a:prstGeom>
          <a:ln>
            <a:solidFill>
              <a:srgbClr val="3366FF"/>
            </a:solidFill>
          </a:ln>
        </p:spPr>
      </p:pic>
      <p:pic>
        <p:nvPicPr>
          <p:cNvPr id="50177" name="Picture 1" descr="cms-blind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5181600" cy="31527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0178" name="TextBox 2"/>
          <p:cNvSpPr txBox="1">
            <a:spLocks noChangeArrowheads="1"/>
          </p:cNvSpPr>
          <p:nvPr/>
        </p:nvSpPr>
        <p:spPr bwMode="auto">
          <a:xfrm>
            <a:off x="5410200" y="609600"/>
            <a:ext cx="3886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600" dirty="0">
                <a:solidFill>
                  <a:srgbClr val="A5300F"/>
                </a:solidFill>
              </a:rPr>
              <a:t>http://</a:t>
            </a:r>
            <a:r>
              <a:rPr lang="en-US" sz="1600" dirty="0" err="1">
                <a:solidFill>
                  <a:srgbClr val="A5300F"/>
                </a:solidFill>
              </a:rPr>
              <a:t>cms.web.cern.ch</a:t>
            </a:r>
            <a:r>
              <a:rPr lang="en-US" sz="1600" dirty="0">
                <a:solidFill>
                  <a:srgbClr val="A5300F"/>
                </a:solidFill>
              </a:rPr>
              <a:t>/news/blinding-and-</a:t>
            </a:r>
            <a:r>
              <a:rPr lang="en-US" sz="1600" dirty="0" err="1">
                <a:solidFill>
                  <a:srgbClr val="A5300F"/>
                </a:solidFill>
              </a:rPr>
              <a:t>unblinding</a:t>
            </a:r>
            <a:r>
              <a:rPr lang="en-US" sz="1600" dirty="0">
                <a:solidFill>
                  <a:srgbClr val="A5300F"/>
                </a:solidFill>
              </a:rPr>
              <a:t>-analyses</a:t>
            </a:r>
          </a:p>
        </p:txBody>
      </p:sp>
      <p:pic>
        <p:nvPicPr>
          <p:cNvPr id="50180" name="Picture 1" descr="ecology-bli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60625"/>
            <a:ext cx="4419600" cy="31019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0181" name="TextBox 2"/>
          <p:cNvSpPr txBox="1">
            <a:spLocks noChangeArrowheads="1"/>
          </p:cNvSpPr>
          <p:nvPr/>
        </p:nvSpPr>
        <p:spPr bwMode="auto">
          <a:xfrm>
            <a:off x="4495800" y="5562600"/>
            <a:ext cx="4681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200" dirty="0">
                <a:solidFill>
                  <a:srgbClr val="A5300F"/>
                </a:solidFill>
              </a:rPr>
              <a:t>https://</a:t>
            </a:r>
            <a:r>
              <a:rPr lang="en-US" sz="1200" dirty="0" err="1">
                <a:solidFill>
                  <a:srgbClr val="A5300F"/>
                </a:solidFill>
              </a:rPr>
              <a:t>theoreticalecology.wordpress.com</a:t>
            </a:r>
            <a:r>
              <a:rPr lang="en-US" sz="1200" dirty="0">
                <a:solidFill>
                  <a:srgbClr val="A5300F"/>
                </a:solidFill>
              </a:rPr>
              <a:t>/2012/06/22/statistical-analysis-with-blinded-data-a-way-to-go-for-ecology/</a:t>
            </a:r>
          </a:p>
        </p:txBody>
      </p:sp>
      <p:sp>
        <p:nvSpPr>
          <p:cNvPr id="8" name="TextBox 2"/>
          <p:cNvSpPr txBox="1">
            <a:spLocks noChangeArrowheads="1"/>
          </p:cNvSpPr>
          <p:nvPr/>
        </p:nvSpPr>
        <p:spPr bwMode="auto">
          <a:xfrm>
            <a:off x="0" y="5361801"/>
            <a:ext cx="46815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200" dirty="0">
                <a:solidFill>
                  <a:srgbClr val="A5300F"/>
                </a:solidFill>
              </a:rPr>
              <a:t>http://</a:t>
            </a:r>
            <a:r>
              <a:rPr lang="en-US" sz="1200" dirty="0" err="1">
                <a:solidFill>
                  <a:srgbClr val="A5300F"/>
                </a:solidFill>
              </a:rPr>
              <a:t>undsci.berkeley.edu</a:t>
            </a:r>
            <a:r>
              <a:rPr lang="en-US" sz="1200" dirty="0">
                <a:solidFill>
                  <a:srgbClr val="A5300F"/>
                </a:solidFill>
              </a:rPr>
              <a:t>/article/</a:t>
            </a:r>
            <a:r>
              <a:rPr lang="en-US" sz="1200" dirty="0" err="1">
                <a:solidFill>
                  <a:srgbClr val="A5300F"/>
                </a:solidFill>
              </a:rPr>
              <a:t>cold_fusion</a:t>
            </a:r>
            <a:endParaRPr lang="en-US" sz="1200" dirty="0">
              <a:solidFill>
                <a:srgbClr val="A5300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bell curve.jpg"/>
          <p:cNvPicPr>
            <a:picLocks noChangeAspect="1"/>
          </p:cNvPicPr>
          <p:nvPr/>
        </p:nvPicPr>
        <p:blipFill>
          <a:blip r:embed="rId3" cstate="print">
            <a:extLst>
              <a:ext uri="{28A0092B-C50C-407E-A947-70E740481C1C}">
                <a14:useLocalDpi xmlns:a14="http://schemas.microsoft.com/office/drawing/2010/main" val="0"/>
              </a:ext>
            </a:extLst>
          </a:blip>
          <a:srcRect l="17191" t="34277" r="20966" b="11320"/>
          <a:stretch>
            <a:fillRect/>
          </a:stretch>
        </p:blipFill>
        <p:spPr bwMode="auto">
          <a:xfrm>
            <a:off x="533400" y="1752600"/>
            <a:ext cx="58674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pPr eaLnBrk="1" hangingPunct="1">
              <a:defRPr/>
            </a:pPr>
            <a:r>
              <a:rPr lang="en-US" dirty="0" smtClean="0">
                <a:solidFill>
                  <a:srgbClr val="A5300F"/>
                </a:solidFill>
              </a:rPr>
              <a:t>Maximizing Trustworthy Science: The Ideal</a:t>
            </a:r>
            <a:endParaRPr lang="en-US" dirty="0">
              <a:solidFill>
                <a:srgbClr val="A5300F"/>
              </a:solidFill>
            </a:endParaRPr>
          </a:p>
        </p:txBody>
      </p:sp>
      <p:sp>
        <p:nvSpPr>
          <p:cNvPr id="32771" name="TextBox 20"/>
          <p:cNvSpPr txBox="1">
            <a:spLocks noChangeArrowheads="1"/>
          </p:cNvSpPr>
          <p:nvPr/>
        </p:nvSpPr>
        <p:spPr bwMode="auto">
          <a:xfrm>
            <a:off x="6324600" y="2667000"/>
            <a:ext cx="184626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dirty="0">
                <a:solidFill>
                  <a:srgbClr val="A5300F"/>
                </a:solidFill>
              </a:rPr>
              <a:t>Trustworthy</a:t>
            </a:r>
          </a:p>
          <a:p>
            <a:pPr algn="ctr"/>
            <a:r>
              <a:rPr lang="en-US" dirty="0">
                <a:solidFill>
                  <a:srgbClr val="A5300F"/>
                </a:solidFill>
              </a:rPr>
              <a:t>Science</a:t>
            </a:r>
          </a:p>
          <a:p>
            <a:pPr algn="ctr"/>
            <a:r>
              <a:rPr lang="en-US" dirty="0">
                <a:solidFill>
                  <a:srgbClr val="A5300F"/>
                </a:solidFill>
              </a:rPr>
              <a:t>Output</a:t>
            </a:r>
          </a:p>
        </p:txBody>
      </p:sp>
      <p:sp>
        <p:nvSpPr>
          <p:cNvPr id="9" name="TextBox 20"/>
          <p:cNvSpPr txBox="1">
            <a:spLocks noChangeArrowheads="1"/>
          </p:cNvSpPr>
          <p:nvPr/>
        </p:nvSpPr>
        <p:spPr bwMode="auto">
          <a:xfrm>
            <a:off x="3429000" y="5067300"/>
            <a:ext cx="226498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1600" dirty="0" smtClean="0">
                <a:solidFill>
                  <a:srgbClr val="A5300F"/>
                </a:solidFill>
              </a:rPr>
              <a:t>Science Risk Management</a:t>
            </a:r>
            <a:endParaRPr lang="en-US" sz="1600" dirty="0">
              <a:solidFill>
                <a:srgbClr val="A5300F"/>
              </a:solidFill>
            </a:endParaRPr>
          </a:p>
        </p:txBody>
      </p:sp>
      <p:sp>
        <p:nvSpPr>
          <p:cNvPr id="10" name="TextBox 20"/>
          <p:cNvSpPr txBox="1">
            <a:spLocks noChangeArrowheads="1"/>
          </p:cNvSpPr>
          <p:nvPr/>
        </p:nvSpPr>
        <p:spPr bwMode="auto">
          <a:xfrm>
            <a:off x="1295400" y="5067300"/>
            <a:ext cx="226498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1600" dirty="0">
                <a:solidFill>
                  <a:srgbClr val="0000FF"/>
                </a:solidFill>
              </a:rPr>
              <a:t>C</a:t>
            </a:r>
            <a:r>
              <a:rPr lang="en-US" sz="1600" dirty="0" smtClean="0">
                <a:solidFill>
                  <a:srgbClr val="0000FF"/>
                </a:solidFill>
              </a:rPr>
              <a:t>ybersecurity Risk Management</a:t>
            </a:r>
            <a:endParaRPr lang="en-US" sz="1600" dirty="0">
              <a:solidFill>
                <a:srgbClr val="0000FF"/>
              </a:solidFill>
            </a:endParaRPr>
          </a:p>
        </p:txBody>
      </p:sp>
      <p:sp>
        <p:nvSpPr>
          <p:cNvPr id="4" name="TextBox 3"/>
          <p:cNvSpPr txBox="1"/>
          <p:nvPr/>
        </p:nvSpPr>
        <p:spPr>
          <a:xfrm>
            <a:off x="3342448" y="5190411"/>
            <a:ext cx="304490" cy="338554"/>
          </a:xfrm>
          <a:prstGeom prst="rect">
            <a:avLst/>
          </a:prstGeom>
          <a:noFill/>
        </p:spPr>
        <p:txBody>
          <a:bodyPr wrap="none" rtlCol="0">
            <a:spAutoFit/>
          </a:bodyPr>
          <a:lstStyle/>
          <a:p>
            <a:r>
              <a:rPr lang="en-US" sz="1600" dirty="0" smtClean="0"/>
              <a:t>+</a:t>
            </a:r>
            <a:endParaRPr lang="en-US" sz="1600" dirty="0"/>
          </a:p>
        </p:txBody>
      </p:sp>
    </p:spTree>
    <p:extLst>
      <p:ext uri="{BB962C8B-B14F-4D97-AF65-F5344CB8AC3E}">
        <p14:creationId xmlns:p14="http://schemas.microsoft.com/office/powerpoint/2010/main" val="312174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689225" y="2590800"/>
            <a:ext cx="6137275" cy="817563"/>
          </a:xfrm>
          <a:prstGeom prst="rect">
            <a:avLst/>
          </a:prstGeom>
          <a:solidFill>
            <a:srgbClr val="67CE3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38100">
                <a:solidFill>
                  <a:srgbClr val="000000"/>
                </a:solidFill>
                <a:miter lim="800000"/>
                <a:headEnd/>
                <a:tailEnd/>
              </a14:hiddenLine>
            </a:ext>
          </a:extLst>
        </p:spPr>
        <p:txBody>
          <a:bodyPr anchor="ctr"/>
          <a:lstStyle/>
          <a:p>
            <a:pPr algn="ctr">
              <a:defRPr/>
            </a:pPr>
            <a:r>
              <a:rPr lang="en-US" dirty="0">
                <a:solidFill>
                  <a:srgbClr val="000000"/>
                </a:solidFill>
                <a:latin typeface="Palatino"/>
                <a:ea typeface="+mn-ea"/>
                <a:cs typeface="Palatino"/>
              </a:rPr>
              <a:t>Cyberinfrastructure</a:t>
            </a:r>
          </a:p>
        </p:txBody>
      </p:sp>
      <p:sp>
        <p:nvSpPr>
          <p:cNvPr id="5" name="Rectangle 4"/>
          <p:cNvSpPr>
            <a:spLocks noChangeArrowheads="1"/>
          </p:cNvSpPr>
          <p:nvPr/>
        </p:nvSpPr>
        <p:spPr bwMode="auto">
          <a:xfrm>
            <a:off x="2689225" y="1600200"/>
            <a:ext cx="6137275" cy="817563"/>
          </a:xfrm>
          <a:prstGeom prst="rect">
            <a:avLst/>
          </a:prstGeom>
          <a:solidFill>
            <a:srgbClr val="9ECDFF"/>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dirty="0">
                <a:solidFill>
                  <a:srgbClr val="000000"/>
                </a:solidFill>
                <a:latin typeface="Palatino"/>
                <a:ea typeface="+mn-ea"/>
                <a:cs typeface="Palatino"/>
              </a:rPr>
              <a:t>Scientific Community</a:t>
            </a:r>
          </a:p>
        </p:txBody>
      </p:sp>
      <p:sp>
        <p:nvSpPr>
          <p:cNvPr id="6" name="Rectangle 5"/>
          <p:cNvSpPr>
            <a:spLocks noChangeArrowheads="1"/>
          </p:cNvSpPr>
          <p:nvPr/>
        </p:nvSpPr>
        <p:spPr bwMode="auto">
          <a:xfrm>
            <a:off x="2689225" y="3560763"/>
            <a:ext cx="1354138" cy="1879600"/>
          </a:xfrm>
          <a:prstGeom prst="rect">
            <a:avLst/>
          </a:prstGeom>
          <a:solidFill>
            <a:srgbClr val="F8F3D2"/>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1600" dirty="0">
                <a:solidFill>
                  <a:srgbClr val="000000"/>
                </a:solidFill>
                <a:latin typeface="Palatino"/>
                <a:ea typeface="+mn-ea"/>
                <a:cs typeface="Palatino"/>
              </a:rPr>
              <a:t>Multiple Universities and/or Research Orgs</a:t>
            </a:r>
          </a:p>
        </p:txBody>
      </p:sp>
      <p:sp>
        <p:nvSpPr>
          <p:cNvPr id="9" name="Rectangle 8"/>
          <p:cNvSpPr>
            <a:spLocks noChangeArrowheads="1"/>
          </p:cNvSpPr>
          <p:nvPr/>
        </p:nvSpPr>
        <p:spPr bwMode="auto">
          <a:xfrm>
            <a:off x="4195763" y="3560763"/>
            <a:ext cx="1354137" cy="1879600"/>
          </a:xfrm>
          <a:prstGeom prst="rect">
            <a:avLst/>
          </a:prstGeom>
          <a:solidFill>
            <a:srgbClr val="F8F3D2"/>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1600" dirty="0">
                <a:solidFill>
                  <a:srgbClr val="000000"/>
                </a:solidFill>
                <a:latin typeface="Palatino"/>
                <a:ea typeface="+mn-ea"/>
                <a:cs typeface="Palatino"/>
              </a:rPr>
              <a:t>Regional R&amp;E and Commercial </a:t>
            </a:r>
            <a:r>
              <a:rPr lang="en-US" sz="1600" dirty="0" smtClean="0">
                <a:solidFill>
                  <a:srgbClr val="000000"/>
                </a:solidFill>
                <a:latin typeface="Palatino"/>
                <a:ea typeface="+mn-ea"/>
                <a:cs typeface="Palatino"/>
              </a:rPr>
              <a:t>Services</a:t>
            </a:r>
            <a:r>
              <a:rPr lang="en-US" sz="1600" dirty="0">
                <a:solidFill>
                  <a:srgbClr val="000000"/>
                </a:solidFill>
                <a:latin typeface="Palatino"/>
                <a:cs typeface="Palatino"/>
              </a:rPr>
              <a:t>,</a:t>
            </a:r>
          </a:p>
          <a:p>
            <a:pPr algn="ctr">
              <a:defRPr/>
            </a:pPr>
            <a:r>
              <a:rPr lang="en-US" sz="1600" dirty="0">
                <a:solidFill>
                  <a:srgbClr val="000000"/>
                </a:solidFill>
                <a:latin typeface="Palatino"/>
                <a:cs typeface="Palatino"/>
              </a:rPr>
              <a:t>InCommon R&amp;</a:t>
            </a:r>
            <a:r>
              <a:rPr lang="en-US" sz="1600" dirty="0" smtClean="0">
                <a:solidFill>
                  <a:srgbClr val="000000"/>
                </a:solidFill>
                <a:latin typeface="Palatino"/>
                <a:cs typeface="Palatino"/>
              </a:rPr>
              <a:t>S</a:t>
            </a:r>
            <a:endParaRPr lang="en-US" sz="1600" dirty="0">
              <a:solidFill>
                <a:srgbClr val="000000"/>
              </a:solidFill>
              <a:latin typeface="Palatino"/>
              <a:cs typeface="Palatino"/>
            </a:endParaRPr>
          </a:p>
        </p:txBody>
      </p:sp>
      <p:sp>
        <p:nvSpPr>
          <p:cNvPr id="10" name="Rectangle 9"/>
          <p:cNvSpPr>
            <a:spLocks noChangeArrowheads="1"/>
          </p:cNvSpPr>
          <p:nvPr/>
        </p:nvSpPr>
        <p:spPr bwMode="auto">
          <a:xfrm>
            <a:off x="5702300" y="3560763"/>
            <a:ext cx="1355725" cy="1879600"/>
          </a:xfrm>
          <a:prstGeom prst="rect">
            <a:avLst/>
          </a:prstGeom>
          <a:solidFill>
            <a:srgbClr val="F8F3D2"/>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1600" dirty="0">
                <a:solidFill>
                  <a:srgbClr val="000000"/>
                </a:solidFill>
                <a:latin typeface="Palatino"/>
                <a:ea typeface="+mn-ea"/>
                <a:cs typeface="Palatino"/>
              </a:rPr>
              <a:t>Open Source and Scientific Software</a:t>
            </a:r>
          </a:p>
        </p:txBody>
      </p:sp>
      <p:sp>
        <p:nvSpPr>
          <p:cNvPr id="11" name="Rectangle 10"/>
          <p:cNvSpPr>
            <a:spLocks noChangeArrowheads="1"/>
          </p:cNvSpPr>
          <p:nvPr/>
        </p:nvSpPr>
        <p:spPr bwMode="auto">
          <a:xfrm>
            <a:off x="7200900" y="3560763"/>
            <a:ext cx="1355725" cy="1879600"/>
          </a:xfrm>
          <a:prstGeom prst="rect">
            <a:avLst/>
          </a:prstGeom>
          <a:solidFill>
            <a:srgbClr val="F8F3D2"/>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1600" dirty="0">
                <a:solidFill>
                  <a:srgbClr val="000000"/>
                </a:solidFill>
                <a:latin typeface="Palatino"/>
                <a:ea typeface="+mn-ea"/>
                <a:cs typeface="Palatino"/>
              </a:rPr>
              <a:t>R&amp;E Networks,</a:t>
            </a:r>
          </a:p>
          <a:p>
            <a:pPr algn="ctr">
              <a:defRPr/>
            </a:pPr>
            <a:r>
              <a:rPr lang="en-US" sz="1600" dirty="0">
                <a:solidFill>
                  <a:srgbClr val="000000"/>
                </a:solidFill>
                <a:latin typeface="Palatino"/>
                <a:ea typeface="+mn-ea"/>
                <a:cs typeface="Palatino"/>
              </a:rPr>
              <a:t>IRNCs,</a:t>
            </a:r>
          </a:p>
          <a:p>
            <a:pPr algn="ctr">
              <a:defRPr/>
            </a:pPr>
            <a:r>
              <a:rPr lang="en-US" sz="1600" dirty="0">
                <a:solidFill>
                  <a:srgbClr val="000000"/>
                </a:solidFill>
                <a:latin typeface="Palatino"/>
                <a:ea typeface="+mn-ea"/>
                <a:cs typeface="Palatino"/>
              </a:rPr>
              <a:t>Science DMZs</a:t>
            </a:r>
          </a:p>
        </p:txBody>
      </p:sp>
      <p:sp>
        <p:nvSpPr>
          <p:cNvPr id="52231" name="TextBox 11"/>
          <p:cNvSpPr txBox="1">
            <a:spLocks noChangeArrowheads="1"/>
          </p:cNvSpPr>
          <p:nvPr/>
        </p:nvSpPr>
        <p:spPr bwMode="auto">
          <a:xfrm>
            <a:off x="8651875" y="4249738"/>
            <a:ext cx="5683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b="1">
                <a:solidFill>
                  <a:srgbClr val="F8F3D2"/>
                </a:solidFill>
                <a:cs typeface="Arial" charset="0"/>
                <a:sym typeface="Arial" charset="0"/>
              </a:rPr>
              <a:t>…</a:t>
            </a:r>
          </a:p>
        </p:txBody>
      </p:sp>
      <p:sp>
        <p:nvSpPr>
          <p:cNvPr id="52232" name="Title 1"/>
          <p:cNvSpPr txBox="1">
            <a:spLocks/>
          </p:cNvSpPr>
          <p:nvPr/>
        </p:nvSpPr>
        <p:spPr bwMode="auto">
          <a:xfrm>
            <a:off x="1524000" y="457200"/>
            <a:ext cx="71104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3400" b="1" dirty="0">
                <a:solidFill>
                  <a:srgbClr val="A5300F"/>
                </a:solidFill>
                <a:latin typeface="Cambria" charset="0"/>
                <a:cs typeface="Cambria" charset="0"/>
              </a:rPr>
              <a:t>Putting it all together…</a:t>
            </a:r>
          </a:p>
        </p:txBody>
      </p:sp>
      <p:sp>
        <p:nvSpPr>
          <p:cNvPr id="52233" name="TextBox 1"/>
          <p:cNvSpPr txBox="1">
            <a:spLocks noChangeArrowheads="1"/>
          </p:cNvSpPr>
          <p:nvPr/>
        </p:nvSpPr>
        <p:spPr bwMode="auto">
          <a:xfrm>
            <a:off x="228600" y="1447800"/>
            <a:ext cx="2286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dirty="0">
                <a:solidFill>
                  <a:srgbClr val="A5300F"/>
                </a:solidFill>
              </a:rPr>
              <a:t>Leverage science processes, understand </a:t>
            </a:r>
            <a:r>
              <a:rPr lang="en-US" sz="1800" dirty="0" smtClean="0">
                <a:solidFill>
                  <a:srgbClr val="A5300F"/>
                </a:solidFill>
              </a:rPr>
              <a:t>mission and risks</a:t>
            </a:r>
            <a:r>
              <a:rPr lang="en-US" sz="1800" dirty="0">
                <a:solidFill>
                  <a:srgbClr val="A5300F"/>
                </a:solidFill>
              </a:rPr>
              <a:t>.</a:t>
            </a:r>
          </a:p>
        </p:txBody>
      </p:sp>
      <p:sp>
        <p:nvSpPr>
          <p:cNvPr id="52234" name="TextBox 11"/>
          <p:cNvSpPr txBox="1">
            <a:spLocks noChangeArrowheads="1"/>
          </p:cNvSpPr>
          <p:nvPr/>
        </p:nvSpPr>
        <p:spPr bwMode="auto">
          <a:xfrm>
            <a:off x="228600" y="2782669"/>
            <a:ext cx="2286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dirty="0">
                <a:solidFill>
                  <a:srgbClr val="0000FF"/>
                </a:solidFill>
              </a:rPr>
              <a:t>Baseline controls, risk management.</a:t>
            </a:r>
          </a:p>
        </p:txBody>
      </p:sp>
      <p:sp>
        <p:nvSpPr>
          <p:cNvPr id="52235" name="TextBox 12"/>
          <p:cNvSpPr txBox="1">
            <a:spLocks noChangeArrowheads="1"/>
          </p:cNvSpPr>
          <p:nvPr/>
        </p:nvSpPr>
        <p:spPr bwMode="auto">
          <a:xfrm>
            <a:off x="228600" y="4029670"/>
            <a:ext cx="25146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dirty="0">
                <a:solidFill>
                  <a:srgbClr val="A5300F"/>
                </a:solidFill>
              </a:rPr>
              <a:t>Leverage services and cybersecurity to conserve </a:t>
            </a:r>
            <a:r>
              <a:rPr lang="en-US" sz="1800" dirty="0" smtClean="0">
                <a:solidFill>
                  <a:srgbClr val="A5300F"/>
                </a:solidFill>
              </a:rPr>
              <a:t>effort.</a:t>
            </a:r>
            <a:endParaRPr lang="en-US" sz="1800" dirty="0">
              <a:solidFill>
                <a:srgbClr val="A5300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8"/>
          <p:cNvSpPr txBox="1">
            <a:spLocks noChangeArrowheads="1"/>
          </p:cNvSpPr>
          <p:nvPr/>
        </p:nvSpPr>
        <p:spPr bwMode="auto">
          <a:xfrm>
            <a:off x="5410200" y="2176463"/>
            <a:ext cx="3124200"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defRPr/>
            </a:pPr>
            <a:r>
              <a:rPr lang="en-US" sz="4000" dirty="0" smtClean="0">
                <a:solidFill>
                  <a:schemeClr val="accent1"/>
                </a:solidFill>
                <a:latin typeface="Cambria" charset="0"/>
                <a:cs typeface="Cambria" charset="0"/>
              </a:rPr>
              <a:t>How do we put this into practice?</a:t>
            </a:r>
          </a:p>
        </p:txBody>
      </p:sp>
      <p:pic>
        <p:nvPicPr>
          <p:cNvPr id="53250" name="Picture 3" descr="stone-sta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1219200"/>
            <a:ext cx="3340100" cy="428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1"/>
          <p:cNvSpPr txBox="1">
            <a:spLocks noChangeArrowheads="1"/>
          </p:cNvSpPr>
          <p:nvPr/>
        </p:nvSpPr>
        <p:spPr bwMode="auto">
          <a:xfrm>
            <a:off x="1412875" y="5788025"/>
            <a:ext cx="78835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400" dirty="0">
                <a:solidFill>
                  <a:srgbClr val="A5300F"/>
                </a:solidFill>
              </a:rPr>
              <a:t>http://</a:t>
            </a:r>
            <a:r>
              <a:rPr lang="en-US" sz="1400" dirty="0" err="1">
                <a:solidFill>
                  <a:srgbClr val="A5300F"/>
                </a:solidFill>
              </a:rPr>
              <a:t>science.energy.gov</a:t>
            </a:r>
            <a:r>
              <a:rPr lang="en-US" sz="1400" dirty="0">
                <a:solidFill>
                  <a:srgbClr val="A5300F"/>
                </a:solidFill>
              </a:rPr>
              <a:t>/~/media/</a:t>
            </a:r>
            <a:r>
              <a:rPr lang="en-US" sz="1400" dirty="0" err="1">
                <a:solidFill>
                  <a:srgbClr val="A5300F"/>
                </a:solidFill>
              </a:rPr>
              <a:t>ascr</a:t>
            </a:r>
            <a:r>
              <a:rPr lang="en-US" sz="1400" dirty="0">
                <a:solidFill>
                  <a:srgbClr val="A5300F"/>
                </a:solidFill>
              </a:rPr>
              <a:t>/</a:t>
            </a:r>
            <a:r>
              <a:rPr lang="en-US" sz="1400" dirty="0" err="1">
                <a:solidFill>
                  <a:srgbClr val="A5300F"/>
                </a:solidFill>
              </a:rPr>
              <a:t>ascac</a:t>
            </a:r>
            <a:r>
              <a:rPr lang="en-US" sz="1400" dirty="0">
                <a:solidFill>
                  <a:srgbClr val="A5300F"/>
                </a:solidFill>
              </a:rPr>
              <a:t>/</a:t>
            </a:r>
            <a:r>
              <a:rPr lang="en-US" sz="1400" dirty="0" err="1">
                <a:solidFill>
                  <a:srgbClr val="A5300F"/>
                </a:solidFill>
              </a:rPr>
              <a:t>pdf</a:t>
            </a:r>
            <a:r>
              <a:rPr lang="en-US" sz="1400" dirty="0">
                <a:solidFill>
                  <a:srgbClr val="A5300F"/>
                </a:solidFill>
              </a:rPr>
              <a:t>/charges/</a:t>
            </a:r>
            <a:r>
              <a:rPr lang="en-US" sz="1400" dirty="0" err="1">
                <a:solidFill>
                  <a:srgbClr val="A5300F"/>
                </a:solidFill>
              </a:rPr>
              <a:t>ASCAC_Workforce_Letter_Report.pdf</a:t>
            </a:r>
            <a:endParaRPr lang="en-US" sz="1400" dirty="0">
              <a:solidFill>
                <a:srgbClr val="A5300F"/>
              </a:solidFill>
            </a:endParaRPr>
          </a:p>
        </p:txBody>
      </p:sp>
      <p:sp>
        <p:nvSpPr>
          <p:cNvPr id="55298" name="Title 2"/>
          <p:cNvSpPr>
            <a:spLocks noGrp="1"/>
          </p:cNvSpPr>
          <p:nvPr>
            <p:ph type="title"/>
          </p:nvPr>
        </p:nvSpPr>
        <p:spPr/>
        <p:txBody>
          <a:bodyPr/>
          <a:lstStyle/>
          <a:p>
            <a:pPr eaLnBrk="1" hangingPunct="1"/>
            <a:r>
              <a:rPr lang="en-US" sz="2400">
                <a:latin typeface="Cambria" charset="0"/>
                <a:ea typeface="ＭＳ Ｐゴシック" charset="0"/>
              </a:rPr>
              <a:t>DOE Advanced Scientific Computing Advisory Committee Workforce Subcommittee Letter</a:t>
            </a:r>
          </a:p>
        </p:txBody>
      </p:sp>
      <p:sp>
        <p:nvSpPr>
          <p:cNvPr id="55299" name="Content Placeholder 3"/>
          <p:cNvSpPr>
            <a:spLocks noGrp="1"/>
          </p:cNvSpPr>
          <p:nvPr>
            <p:ph idx="1"/>
          </p:nvPr>
        </p:nvSpPr>
        <p:spPr/>
        <p:txBody>
          <a:bodyPr/>
          <a:lstStyle/>
          <a:p>
            <a:pPr marL="0" indent="0" eaLnBrk="1" hangingPunct="1">
              <a:buFontTx/>
              <a:buNone/>
            </a:pPr>
            <a:r>
              <a:rPr lang="en-US" sz="2400">
                <a:latin typeface="Calibri" charset="0"/>
                <a:ea typeface="ＭＳ Ｐゴシック" charset="0"/>
                <a:cs typeface="Calibri" charset="0"/>
              </a:rPr>
              <a:t>“In particular, the findings reveal that: All large DOE national laboratories face workforce recruitment and retention challenges in the fields within Computing Sciences that are relevant to their mission (…), including Algorithms (both numerical and non-numerical); Applied Mathematics; Data Analysis, Management and Visualization; </a:t>
            </a:r>
            <a:r>
              <a:rPr lang="en-US" sz="2400">
                <a:solidFill>
                  <a:srgbClr val="67CE3F"/>
                </a:solidFill>
                <a:latin typeface="Calibri" charset="0"/>
                <a:ea typeface="ＭＳ Ｐゴシック" charset="0"/>
                <a:cs typeface="Calibri" charset="0"/>
              </a:rPr>
              <a:t>Cybersecurity</a:t>
            </a:r>
            <a:r>
              <a:rPr lang="en-US" sz="2400">
                <a:latin typeface="Calibri" charset="0"/>
                <a:ea typeface="ＭＳ Ｐゴシック" charset="0"/>
                <a:cs typeface="Calibri" charset="0"/>
              </a:rPr>
              <a:t>; Software Engineering and High Performance Software Environments; and High Performance Computer Systems.“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9"/>
          <p:cNvSpPr>
            <a:spLocks noGrp="1"/>
          </p:cNvSpPr>
          <p:nvPr>
            <p:ph idx="1"/>
          </p:nvPr>
        </p:nvSpPr>
        <p:spPr>
          <a:xfrm>
            <a:off x="990600" y="1981200"/>
            <a:ext cx="7110412" cy="2133600"/>
          </a:xfrm>
        </p:spPr>
        <p:txBody>
          <a:bodyPr/>
          <a:lstStyle/>
          <a:p>
            <a:pPr marL="0" indent="0" algn="ctr">
              <a:spcBef>
                <a:spcPct val="0"/>
              </a:spcBef>
              <a:buClr>
                <a:srgbClr val="FFFFFF"/>
              </a:buClr>
              <a:buNone/>
            </a:pPr>
            <a:r>
              <a:rPr lang="en-US" dirty="0" err="1" smtClean="0">
                <a:solidFill>
                  <a:srgbClr val="0000FF"/>
                </a:solidFill>
                <a:latin typeface="Palatino"/>
                <a:cs typeface="Palatino"/>
                <a:sym typeface="Cambria" charset="0"/>
              </a:rPr>
              <a:t>TrustedCI.org</a:t>
            </a:r>
            <a:endParaRPr lang="en-US" dirty="0" smtClean="0">
              <a:solidFill>
                <a:srgbClr val="0000FF"/>
              </a:solidFill>
              <a:latin typeface="Palatino"/>
              <a:cs typeface="Palatino"/>
              <a:sym typeface="Cambria" charset="0"/>
            </a:endParaRPr>
          </a:p>
          <a:p>
            <a:pPr marL="0" indent="0" algn="ctr">
              <a:spcBef>
                <a:spcPct val="0"/>
              </a:spcBef>
              <a:buClr>
                <a:srgbClr val="FFFFFF"/>
              </a:buClr>
              <a:buNone/>
            </a:pPr>
            <a:endParaRPr lang="en-US" sz="2400" dirty="0">
              <a:solidFill>
                <a:schemeClr val="accent1"/>
              </a:solidFill>
              <a:latin typeface="Palatino" charset="0"/>
              <a:ea typeface="ＭＳ Ｐゴシック" charset="0"/>
              <a:cs typeface="Calibri" charset="0"/>
              <a:sym typeface="Calibri" charset="0"/>
            </a:endParaRPr>
          </a:p>
          <a:p>
            <a:pPr marL="0" indent="0" algn="ctr" eaLnBrk="1" hangingPunct="1">
              <a:spcBef>
                <a:spcPct val="0"/>
              </a:spcBef>
              <a:buClr>
                <a:srgbClr val="FFFFFF"/>
              </a:buClr>
              <a:buFontTx/>
              <a:buNone/>
            </a:pPr>
            <a:r>
              <a:rPr lang="en-US" sz="2400" dirty="0" smtClean="0">
                <a:solidFill>
                  <a:schemeClr val="accent1"/>
                </a:solidFill>
                <a:latin typeface="Palatino" charset="0"/>
                <a:ea typeface="ＭＳ Ｐゴシック" charset="0"/>
                <a:cs typeface="Calibri" charset="0"/>
                <a:sym typeface="Calibri" charset="0"/>
              </a:rPr>
              <a:t>Advance the </a:t>
            </a:r>
            <a:r>
              <a:rPr lang="en-US" sz="2400" dirty="0">
                <a:solidFill>
                  <a:schemeClr val="accent1"/>
                </a:solidFill>
                <a:latin typeface="Palatino" charset="0"/>
                <a:ea typeface="ＭＳ Ｐゴシック" charset="0"/>
                <a:cs typeface="Calibri" charset="0"/>
                <a:sym typeface="Calibri" charset="0"/>
              </a:rPr>
              <a:t>NSF community’s understanding </a:t>
            </a:r>
            <a:r>
              <a:rPr lang="en-US" sz="2400" dirty="0" smtClean="0">
                <a:solidFill>
                  <a:schemeClr val="accent1"/>
                </a:solidFill>
                <a:latin typeface="Palatino" charset="0"/>
                <a:ea typeface="ＭＳ Ｐゴシック" charset="0"/>
                <a:cs typeface="Calibri" charset="0"/>
                <a:sym typeface="Calibri" charset="0"/>
              </a:rPr>
              <a:t>and implementation of </a:t>
            </a:r>
            <a:r>
              <a:rPr lang="en-US" sz="2400" dirty="0">
                <a:solidFill>
                  <a:schemeClr val="accent1"/>
                </a:solidFill>
                <a:latin typeface="Palatino" charset="0"/>
                <a:ea typeface="ＭＳ Ｐゴシック" charset="0"/>
                <a:cs typeface="Calibri" charset="0"/>
                <a:sym typeface="Calibri" charset="0"/>
              </a:rPr>
              <a:t>cybersecurity for </a:t>
            </a:r>
            <a:r>
              <a:rPr lang="en-US" sz="2400" dirty="0" smtClean="0">
                <a:solidFill>
                  <a:schemeClr val="accent1"/>
                </a:solidFill>
                <a:latin typeface="Palatino" charset="0"/>
                <a:ea typeface="ＭＳ Ｐゴシック" charset="0"/>
                <a:cs typeface="Calibri" charset="0"/>
                <a:sym typeface="Calibri" charset="0"/>
              </a:rPr>
              <a:t>science.</a:t>
            </a:r>
            <a:endParaRPr lang="en-US" sz="2400" dirty="0">
              <a:solidFill>
                <a:schemeClr val="accent1"/>
              </a:solidFill>
              <a:latin typeface="Palatino" charset="0"/>
              <a:ea typeface="ＭＳ Ｐゴシック" charset="0"/>
              <a:cs typeface="Calibri" charset="0"/>
              <a:sym typeface="Calibri" charset="0"/>
            </a:endParaRPr>
          </a:p>
          <a:p>
            <a:pPr marL="0" indent="0" algn="ctr" eaLnBrk="1" hangingPunct="1">
              <a:spcBef>
                <a:spcPct val="0"/>
              </a:spcBef>
              <a:buClr>
                <a:srgbClr val="FFFFFF"/>
              </a:buClr>
            </a:pPr>
            <a:endParaRPr lang="en-US" sz="2400" dirty="0">
              <a:solidFill>
                <a:schemeClr val="accent1"/>
              </a:solidFill>
              <a:latin typeface="Palatino" charset="0"/>
              <a:ea typeface="ＭＳ Ｐゴシック" charset="0"/>
              <a:cs typeface="Calibri" charset="0"/>
              <a:sym typeface="Calibri" charset="0"/>
            </a:endParaRPr>
          </a:p>
          <a:p>
            <a:pPr marL="0" indent="0" algn="ctr" eaLnBrk="1" hangingPunct="1">
              <a:spcBef>
                <a:spcPct val="0"/>
              </a:spcBef>
              <a:buClr>
                <a:srgbClr val="FFFFFF"/>
              </a:buClr>
              <a:buFont typeface="Calibri" charset="0"/>
              <a:buNone/>
            </a:pPr>
            <a:r>
              <a:rPr lang="en-US" sz="2400" dirty="0">
                <a:solidFill>
                  <a:schemeClr val="accent1"/>
                </a:solidFill>
                <a:latin typeface="Palatino" charset="0"/>
                <a:ea typeface="ＭＳ Ｐゴシック" charset="0"/>
                <a:cs typeface="Calibri" charset="0"/>
                <a:sym typeface="Calibri" charset="0"/>
              </a:rPr>
              <a:t>Three-year project funded by NSF ACI.</a:t>
            </a:r>
          </a:p>
          <a:p>
            <a:pPr marL="0" indent="0" algn="ctr" eaLnBrk="1" hangingPunct="1">
              <a:spcBef>
                <a:spcPct val="0"/>
              </a:spcBef>
              <a:buClr>
                <a:srgbClr val="FFFFFF"/>
              </a:buClr>
            </a:pPr>
            <a:endParaRPr lang="en-US" sz="2400" dirty="0">
              <a:solidFill>
                <a:schemeClr val="accent1"/>
              </a:solidFill>
              <a:latin typeface="Palatino" charset="0"/>
              <a:ea typeface="ＭＳ Ｐゴシック" charset="0"/>
              <a:cs typeface="Calibri" charset="0"/>
              <a:sym typeface="Calibri" charset="0"/>
            </a:endParaRPr>
          </a:p>
        </p:txBody>
      </p:sp>
      <p:sp>
        <p:nvSpPr>
          <p:cNvPr id="61445" name="Rectangle 4"/>
          <p:cNvSpPr>
            <a:spLocks noChangeArrowheads="1"/>
          </p:cNvSpPr>
          <p:nvPr/>
        </p:nvSpPr>
        <p:spPr bwMode="auto">
          <a:xfrm>
            <a:off x="0" y="4800600"/>
            <a:ext cx="9144000" cy="2057400"/>
          </a:xfrm>
          <a:prstGeom prst="rect">
            <a:avLst/>
          </a:prstGeom>
          <a:solidFill>
            <a:schemeClr val="bg1"/>
          </a:solidFill>
          <a:ln w="9525">
            <a:solidFill>
              <a:schemeClr val="tx1"/>
            </a:solidFill>
            <a:round/>
            <a:headEnd/>
            <a:tailEnd/>
          </a:ln>
        </p:spPr>
        <p:txBody>
          <a:bodyPr/>
          <a:lstStyle/>
          <a:p>
            <a:endParaRPr lang="en-US" i="0">
              <a:solidFill>
                <a:srgbClr val="000000"/>
              </a:solidFill>
              <a:cs typeface="Arial" charset="0"/>
              <a:sym typeface="Arial" charset="0"/>
            </a:endParaRPr>
          </a:p>
        </p:txBody>
      </p:sp>
      <p:pic>
        <p:nvPicPr>
          <p:cNvPr id="61446" name="Picture 8" descr="NCSA-small.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791200"/>
            <a:ext cx="1295400"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7" name="Picture 9" descr="UW_logo_3colo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4950" y="5638800"/>
            <a:ext cx="1158875"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8" name="Picture 10" descr="uwmil_smal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6086475"/>
            <a:ext cx="2120900"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9" name="Picture 12" descr="psci_smal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867400"/>
            <a:ext cx="28956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50" name="Picture 16" descr="CACR_IU_PTI2.H.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1091" y="5029200"/>
            <a:ext cx="34321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51" name="Picture 7" descr="nsf.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26891" y="4800600"/>
            <a:ext cx="4114800" cy="795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4A59787F-3069-5646-8EB8-1AA27442A54F}" type="slidenum">
              <a:rPr lang="en-US"/>
              <a:pPr>
                <a:defRPr/>
              </a:pPr>
              <a:t>3</a:t>
            </a:fld>
            <a:endParaRPr lang="en-US"/>
          </a:p>
        </p:txBody>
      </p:sp>
      <p:pic>
        <p:nvPicPr>
          <p:cNvPr id="3" name="Picture 2" descr="CTSC_logo_reporttitlepag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1406" y="532790"/>
            <a:ext cx="1828800" cy="1448410"/>
          </a:xfrm>
          <a:prstGeom prst="rect">
            <a:avLst/>
          </a:prstGeom>
        </p:spPr>
      </p:pic>
    </p:spTree>
    <p:extLst>
      <p:ext uri="{BB962C8B-B14F-4D97-AF65-F5344CB8AC3E}">
        <p14:creationId xmlns:p14="http://schemas.microsoft.com/office/powerpoint/2010/main" val="173282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descr="Vikram Pate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7213"/>
            <a:ext cx="5588000" cy="396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6" name="TextBox 4"/>
          <p:cNvSpPr txBox="1">
            <a:spLocks noChangeArrowheads="1"/>
          </p:cNvSpPr>
          <p:nvPr/>
        </p:nvSpPr>
        <p:spPr bwMode="auto">
          <a:xfrm>
            <a:off x="914400" y="5791200"/>
            <a:ext cx="7292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400" dirty="0">
                <a:solidFill>
                  <a:srgbClr val="A5300F"/>
                </a:solidFill>
              </a:rPr>
              <a:t>http://</a:t>
            </a:r>
            <a:r>
              <a:rPr lang="en-US" sz="1400" dirty="0" err="1">
                <a:solidFill>
                  <a:srgbClr val="A5300F"/>
                </a:solidFill>
              </a:rPr>
              <a:t>blog.ted.com</a:t>
            </a:r>
            <a:r>
              <a:rPr lang="en-US" sz="1400" dirty="0">
                <a:solidFill>
                  <a:srgbClr val="A5300F"/>
                </a:solidFill>
              </a:rPr>
              <a:t>/bridging-the-gulf-in-mental-health-care-vikram-patel-at-tedglobal2012/</a:t>
            </a:r>
          </a:p>
        </p:txBody>
      </p:sp>
      <p:sp>
        <p:nvSpPr>
          <p:cNvPr id="57347" name="Title 5"/>
          <p:cNvSpPr>
            <a:spLocks noGrp="1"/>
          </p:cNvSpPr>
          <p:nvPr>
            <p:ph type="title"/>
          </p:nvPr>
        </p:nvSpPr>
        <p:spPr/>
        <p:txBody>
          <a:bodyPr/>
          <a:lstStyle/>
          <a:p>
            <a:pPr eaLnBrk="1" hangingPunct="1"/>
            <a:r>
              <a:rPr lang="en-US">
                <a:latin typeface="Cambria" charset="0"/>
                <a:ea typeface="ＭＳ Ｐゴシック" charset="0"/>
              </a:rPr>
              <a:t>Maximizing Limited Expertise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2"/>
          <p:cNvSpPr>
            <a:spLocks noGrp="1"/>
          </p:cNvSpPr>
          <p:nvPr>
            <p:ph type="title"/>
          </p:nvPr>
        </p:nvSpPr>
        <p:spPr/>
        <p:txBody>
          <a:bodyPr/>
          <a:lstStyle/>
          <a:p>
            <a:pPr eaLnBrk="1" hangingPunct="1"/>
            <a:r>
              <a:rPr lang="en-US">
                <a:latin typeface="Cambria" charset="0"/>
                <a:ea typeface="ＭＳ Ｐゴシック" charset="0"/>
              </a:rPr>
              <a:t>SUNDAR</a:t>
            </a:r>
          </a:p>
        </p:txBody>
      </p:sp>
      <p:sp>
        <p:nvSpPr>
          <p:cNvPr id="59394" name="Content Placeholder 3"/>
          <p:cNvSpPr>
            <a:spLocks noGrp="1"/>
          </p:cNvSpPr>
          <p:nvPr>
            <p:ph idx="1"/>
          </p:nvPr>
        </p:nvSpPr>
        <p:spPr>
          <a:xfrm>
            <a:off x="457200" y="2133599"/>
            <a:ext cx="8229600" cy="3373159"/>
          </a:xfrm>
        </p:spPr>
        <p:txBody>
          <a:bodyPr/>
          <a:lstStyle/>
          <a:p>
            <a:pPr eaLnBrk="1" hangingPunct="1"/>
            <a:r>
              <a:rPr lang="en-US" dirty="0">
                <a:latin typeface="Calibri" charset="0"/>
                <a:ea typeface="ＭＳ Ｐゴシック" charset="0"/>
                <a:cs typeface="Calibri" charset="0"/>
              </a:rPr>
              <a:t>Simplify the message</a:t>
            </a:r>
          </a:p>
          <a:p>
            <a:pPr eaLnBrk="1" hangingPunct="1"/>
            <a:r>
              <a:rPr lang="en-US" dirty="0" err="1">
                <a:latin typeface="Calibri" charset="0"/>
                <a:ea typeface="ＭＳ Ｐゴシック" charset="0"/>
                <a:cs typeface="Calibri" charset="0"/>
              </a:rPr>
              <a:t>UNpack</a:t>
            </a:r>
            <a:r>
              <a:rPr lang="en-US" dirty="0">
                <a:latin typeface="Calibri" charset="0"/>
                <a:ea typeface="ＭＳ Ｐゴシック" charset="0"/>
                <a:cs typeface="Calibri" charset="0"/>
              </a:rPr>
              <a:t> the treatment</a:t>
            </a:r>
          </a:p>
          <a:p>
            <a:pPr eaLnBrk="1" hangingPunct="1"/>
            <a:r>
              <a:rPr lang="en-US" dirty="0">
                <a:latin typeface="Calibri" charset="0"/>
                <a:ea typeface="ＭＳ Ｐゴシック" charset="0"/>
                <a:cs typeface="Calibri" charset="0"/>
              </a:rPr>
              <a:t>Deliver it where people are</a:t>
            </a:r>
          </a:p>
          <a:p>
            <a:pPr eaLnBrk="1" hangingPunct="1"/>
            <a:r>
              <a:rPr lang="en-US" dirty="0">
                <a:latin typeface="Calibri" charset="0"/>
                <a:ea typeface="ＭＳ Ｐゴシック" charset="0"/>
                <a:cs typeface="Calibri" charset="0"/>
              </a:rPr>
              <a:t>Affordable and available human resources</a:t>
            </a:r>
          </a:p>
          <a:p>
            <a:pPr eaLnBrk="1" hangingPunct="1"/>
            <a:r>
              <a:rPr lang="en-US" dirty="0">
                <a:latin typeface="Calibri" charset="0"/>
                <a:ea typeface="ＭＳ Ｐゴシック" charset="0"/>
                <a:cs typeface="Calibri" charset="0"/>
              </a:rPr>
              <a:t>Reallocation of specialists to train and supervise</a:t>
            </a:r>
          </a:p>
        </p:txBody>
      </p:sp>
      <p:pic>
        <p:nvPicPr>
          <p:cNvPr id="59395" name="Picture 5" descr="Vikram Patel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5737" y="381000"/>
            <a:ext cx="4118264"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0" y="1371600"/>
            <a:ext cx="9144000" cy="5486400"/>
          </a:xfrm>
          <a:prstGeom prst="rect">
            <a:avLst/>
          </a:prstGeom>
          <a:solidFill>
            <a:schemeClr val="accent1">
              <a:lumMod val="75000"/>
            </a:schemeClr>
          </a:solidFill>
          <a:ln>
            <a:noFill/>
          </a:ln>
        </p:spPr>
        <p:txBody>
          <a:bodyPr/>
          <a:lstStyle/>
          <a:p>
            <a:endParaRPr lang="en-US" i="0">
              <a:solidFill>
                <a:srgbClr val="000000"/>
              </a:solidFill>
            </a:endParaRPr>
          </a:p>
        </p:txBody>
      </p:sp>
      <p:sp>
        <p:nvSpPr>
          <p:cNvPr id="18434" name="Shape 185"/>
          <p:cNvSpPr txBox="1">
            <a:spLocks noGrp="1"/>
          </p:cNvSpPr>
          <p:nvPr>
            <p:ph type="title"/>
          </p:nvPr>
        </p:nvSpPr>
        <p:spPr>
          <a:xfrm>
            <a:off x="990600" y="381000"/>
            <a:ext cx="7110413" cy="1143000"/>
          </a:xfrm>
        </p:spPr>
        <p:txBody>
          <a:bodyPr>
            <a:normAutofit/>
          </a:bodyPr>
          <a:lstStyle/>
          <a:p>
            <a:pPr algn="ctr" eaLnBrk="1" hangingPunct="1">
              <a:buClr>
                <a:srgbClr val="FFFFFF"/>
              </a:buClr>
              <a:buFont typeface="Cambria" charset="0"/>
              <a:buNone/>
              <a:defRPr/>
            </a:pPr>
            <a:r>
              <a:rPr lang="en-US" sz="3200" dirty="0">
                <a:solidFill>
                  <a:srgbClr val="A5300F"/>
                </a:solidFill>
                <a:latin typeface="Cambria"/>
                <a:cs typeface="Cambria"/>
                <a:sym typeface="Cambria" charset="0"/>
              </a:rPr>
              <a:t>CTSC </a:t>
            </a:r>
            <a:r>
              <a:rPr lang="en-US" sz="3200" dirty="0" smtClean="0">
                <a:solidFill>
                  <a:srgbClr val="A5300F"/>
                </a:solidFill>
                <a:latin typeface="Cambria"/>
                <a:cs typeface="Cambria"/>
                <a:sym typeface="Cambria" charset="0"/>
              </a:rPr>
              <a:t>version of SUNDAR</a:t>
            </a:r>
            <a:endParaRPr lang="en-US" sz="3200" dirty="0">
              <a:solidFill>
                <a:srgbClr val="A5300F"/>
              </a:solidFill>
              <a:latin typeface="Cambria"/>
              <a:cs typeface="Cambria"/>
              <a:sym typeface="Cambria" charset="0"/>
            </a:endParaRPr>
          </a:p>
        </p:txBody>
      </p:sp>
      <p:sp>
        <p:nvSpPr>
          <p:cNvPr id="62467" name="Shape 186"/>
          <p:cNvSpPr>
            <a:spLocks noChangeArrowheads="1"/>
          </p:cNvSpPr>
          <p:nvPr/>
        </p:nvSpPr>
        <p:spPr bwMode="auto">
          <a:xfrm>
            <a:off x="430213" y="1600200"/>
            <a:ext cx="8283575" cy="1404938"/>
          </a:xfrm>
          <a:prstGeom prst="roundRect">
            <a:avLst>
              <a:gd name="adj" fmla="val 16667"/>
            </a:avLst>
          </a:prstGeom>
          <a:solidFill>
            <a:srgbClr val="134486"/>
          </a:solidFill>
          <a:ln w="38100">
            <a:solidFill>
              <a:srgbClr val="7EC242"/>
            </a:solidFill>
            <a:round/>
            <a:headEnd/>
            <a:tailEnd/>
          </a:ln>
        </p:spPr>
        <p:txBody>
          <a:bodyPr lIns="91425" tIns="91425" rIns="91425" bIns="91425" anchor="ctr"/>
          <a:lstStyle/>
          <a:p>
            <a:pPr>
              <a:spcAft>
                <a:spcPts val="600"/>
              </a:spcAft>
            </a:pPr>
            <a:r>
              <a:rPr lang="en-US" b="1" dirty="0">
                <a:solidFill>
                  <a:srgbClr val="7EC242"/>
                </a:solidFill>
                <a:latin typeface="Palatino" charset="0"/>
                <a:cs typeface="Arial" charset="0"/>
                <a:sym typeface="Cambria" charset="0"/>
              </a:rPr>
              <a:t>Engagements</a:t>
            </a:r>
          </a:p>
          <a:p>
            <a:r>
              <a:rPr lang="en-US" sz="2000" dirty="0">
                <a:solidFill>
                  <a:srgbClr val="FFFFFF"/>
                </a:solidFill>
                <a:latin typeface="Palatino" charset="0"/>
                <a:cs typeface="Arial" charset="0"/>
                <a:sym typeface="Calibri" charset="0"/>
              </a:rPr>
              <a:t>LIGO, </a:t>
            </a:r>
            <a:r>
              <a:rPr lang="en-US" sz="2000" dirty="0" err="1">
                <a:solidFill>
                  <a:srgbClr val="FFFFFF"/>
                </a:solidFill>
                <a:latin typeface="Palatino" charset="0"/>
                <a:cs typeface="Arial" charset="0"/>
                <a:sym typeface="Calibri" charset="0"/>
              </a:rPr>
              <a:t>SciGAP</a:t>
            </a:r>
            <a:r>
              <a:rPr lang="en-US" sz="2000" dirty="0">
                <a:solidFill>
                  <a:srgbClr val="FFFFFF"/>
                </a:solidFill>
                <a:latin typeface="Palatino" charset="0"/>
                <a:cs typeface="Arial" charset="0"/>
                <a:sym typeface="Calibri" charset="0"/>
              </a:rPr>
              <a:t>, IceCube, Pegasus, CC-NIE peer reviews, DKIST, LTERNO, DataONE, SEAD, </a:t>
            </a:r>
            <a:r>
              <a:rPr lang="en-US" sz="2000" dirty="0" err="1">
                <a:solidFill>
                  <a:srgbClr val="FFFFFF"/>
                </a:solidFill>
                <a:latin typeface="Palatino" charset="0"/>
                <a:cs typeface="Arial" charset="0"/>
                <a:sym typeface="Calibri" charset="0"/>
              </a:rPr>
              <a:t>CyberGIS</a:t>
            </a:r>
            <a:r>
              <a:rPr lang="en-US" sz="2000" dirty="0">
                <a:solidFill>
                  <a:srgbClr val="FFFFFF"/>
                </a:solidFill>
                <a:latin typeface="Palatino" charset="0"/>
                <a:cs typeface="Arial" charset="0"/>
                <a:sym typeface="Calibri" charset="0"/>
              </a:rPr>
              <a:t>, </a:t>
            </a:r>
            <a:r>
              <a:rPr lang="en-US" sz="2000" dirty="0" err="1">
                <a:solidFill>
                  <a:srgbClr val="FFFFFF"/>
                </a:solidFill>
                <a:latin typeface="Palatino" charset="0"/>
                <a:cs typeface="Arial" charset="0"/>
                <a:sym typeface="Calibri" charset="0"/>
              </a:rPr>
              <a:t>HUBzero</a:t>
            </a:r>
            <a:r>
              <a:rPr lang="en-US" sz="2000" dirty="0">
                <a:solidFill>
                  <a:srgbClr val="FFFFFF"/>
                </a:solidFill>
                <a:latin typeface="Palatino" charset="0"/>
                <a:cs typeface="Arial" charset="0"/>
                <a:sym typeface="Calibri" charset="0"/>
              </a:rPr>
              <a:t>, Globus, LSST, OOI, </a:t>
            </a:r>
            <a:r>
              <a:rPr lang="en-US" sz="2000" dirty="0" smtClean="0">
                <a:solidFill>
                  <a:srgbClr val="FFFFFF"/>
                </a:solidFill>
                <a:latin typeface="Palatino" charset="0"/>
                <a:cs typeface="Arial" charset="0"/>
                <a:sym typeface="Calibri" charset="0"/>
              </a:rPr>
              <a:t>NEON, Gemini, </a:t>
            </a:r>
            <a:r>
              <a:rPr lang="en-US" sz="2000" dirty="0" err="1" smtClean="0">
                <a:solidFill>
                  <a:srgbClr val="FFFFFF"/>
                </a:solidFill>
                <a:latin typeface="Palatino" charset="0"/>
                <a:cs typeface="Arial" charset="0"/>
                <a:sym typeface="Calibri" charset="0"/>
              </a:rPr>
              <a:t>AoT</a:t>
            </a:r>
            <a:r>
              <a:rPr lang="en-US" sz="2000" dirty="0" smtClean="0">
                <a:solidFill>
                  <a:srgbClr val="FFFFFF"/>
                </a:solidFill>
                <a:latin typeface="Palatino" charset="0"/>
                <a:cs typeface="Arial" charset="0"/>
                <a:sym typeface="Calibri" charset="0"/>
              </a:rPr>
              <a:t>.</a:t>
            </a:r>
            <a:endParaRPr lang="en-US" sz="2000" dirty="0">
              <a:solidFill>
                <a:srgbClr val="FFFFFF"/>
              </a:solidFill>
              <a:latin typeface="Palatino" charset="0"/>
              <a:cs typeface="Arial" charset="0"/>
              <a:sym typeface="Calibri" charset="0"/>
            </a:endParaRPr>
          </a:p>
        </p:txBody>
      </p:sp>
      <p:sp>
        <p:nvSpPr>
          <p:cNvPr id="62468" name="Shape 187"/>
          <p:cNvSpPr>
            <a:spLocks noChangeArrowheads="1"/>
          </p:cNvSpPr>
          <p:nvPr/>
        </p:nvSpPr>
        <p:spPr bwMode="auto">
          <a:xfrm>
            <a:off x="457200" y="3103563"/>
            <a:ext cx="8281988" cy="1997075"/>
          </a:xfrm>
          <a:prstGeom prst="roundRect">
            <a:avLst>
              <a:gd name="adj" fmla="val 16667"/>
            </a:avLst>
          </a:prstGeom>
          <a:solidFill>
            <a:srgbClr val="134486"/>
          </a:solidFill>
          <a:ln w="38100">
            <a:solidFill>
              <a:srgbClr val="7EC242"/>
            </a:solidFill>
            <a:round/>
            <a:headEnd/>
            <a:tailEnd/>
          </a:ln>
        </p:spPr>
        <p:txBody>
          <a:bodyPr lIns="91425" tIns="91425" rIns="91425" bIns="91425" anchor="ctr"/>
          <a:lstStyle/>
          <a:p>
            <a:r>
              <a:rPr lang="en-US" b="1">
                <a:solidFill>
                  <a:srgbClr val="7EC242"/>
                </a:solidFill>
                <a:latin typeface="Palatino" charset="0"/>
                <a:cs typeface="Arial" charset="0"/>
                <a:sym typeface="Cambria" charset="0"/>
              </a:rPr>
              <a:t>Education and Training</a:t>
            </a:r>
          </a:p>
          <a:p>
            <a:pPr>
              <a:spcBef>
                <a:spcPts val="563"/>
              </a:spcBef>
            </a:pPr>
            <a:r>
              <a:rPr lang="en-US" sz="2000">
                <a:solidFill>
                  <a:srgbClr val="FFFFFF"/>
                </a:solidFill>
                <a:latin typeface="Palatino" charset="0"/>
                <a:cs typeface="Arial" charset="0"/>
                <a:sym typeface="Calibri" charset="0"/>
              </a:rPr>
              <a:t>Guide to Developing Cybersecurity Programs for NSF Science and Engineering Projects, Securing Commodity IT in Scientific CI Projects, Baseline Controls and Best Practices, Training for CI professionals.</a:t>
            </a:r>
          </a:p>
        </p:txBody>
      </p:sp>
      <p:sp>
        <p:nvSpPr>
          <p:cNvPr id="62469" name="Shape 188"/>
          <p:cNvSpPr>
            <a:spLocks noChangeArrowheads="1"/>
          </p:cNvSpPr>
          <p:nvPr/>
        </p:nvSpPr>
        <p:spPr bwMode="auto">
          <a:xfrm>
            <a:off x="457200" y="5197475"/>
            <a:ext cx="8281988" cy="1487488"/>
          </a:xfrm>
          <a:prstGeom prst="roundRect">
            <a:avLst>
              <a:gd name="adj" fmla="val 16667"/>
            </a:avLst>
          </a:prstGeom>
          <a:solidFill>
            <a:srgbClr val="134486"/>
          </a:solidFill>
          <a:ln w="38100">
            <a:solidFill>
              <a:srgbClr val="7EC242"/>
            </a:solidFill>
            <a:round/>
            <a:headEnd/>
            <a:tailEnd/>
          </a:ln>
        </p:spPr>
        <p:txBody>
          <a:bodyPr lIns="91425" tIns="91425" rIns="91425" bIns="91425" anchor="ctr"/>
          <a:lstStyle/>
          <a:p>
            <a:r>
              <a:rPr lang="en-US" b="1">
                <a:solidFill>
                  <a:srgbClr val="7EC242"/>
                </a:solidFill>
                <a:latin typeface="Palatino" charset="0"/>
                <a:cs typeface="Arial" charset="0"/>
                <a:sym typeface="Cambria" charset="0"/>
              </a:rPr>
              <a:t>Leadership</a:t>
            </a:r>
          </a:p>
          <a:p>
            <a:pPr>
              <a:spcBef>
                <a:spcPts val="563"/>
              </a:spcBef>
            </a:pPr>
            <a:r>
              <a:rPr lang="en-US" sz="2000">
                <a:solidFill>
                  <a:srgbClr val="FFFFFF"/>
                </a:solidFill>
                <a:latin typeface="Palatino" charset="0"/>
                <a:cs typeface="Arial" charset="0"/>
                <a:sym typeface="Calibri" charset="0"/>
              </a:rPr>
              <a:t>Organized 2013, 2014 &amp; 2015 Cybersecurity Summits for Large Facilities and CI, vulnerability awareness, Cybersecurity for Large Facilities Manual.</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145"/>
          <p:cNvSpPr>
            <a:spLocks noGrp="1"/>
          </p:cNvSpPr>
          <p:nvPr>
            <p:ph type="title"/>
          </p:nvPr>
        </p:nvSpPr>
        <p:spPr>
          <a:xfrm>
            <a:off x="457200" y="457200"/>
            <a:ext cx="8229600" cy="1143000"/>
          </a:xfrm>
        </p:spPr>
        <p:txBody>
          <a:bodyPr/>
          <a:lstStyle/>
          <a:p>
            <a:pPr algn="ctr" eaLnBrk="1" hangingPunct="1">
              <a:buClr>
                <a:srgbClr val="FFFFFF"/>
              </a:buClr>
              <a:buFont typeface="Cambria" charset="0"/>
              <a:buNone/>
            </a:pPr>
            <a:r>
              <a:rPr lang="en-US" dirty="0">
                <a:solidFill>
                  <a:srgbClr val="A5300F"/>
                </a:solidFill>
                <a:latin typeface="Palatino" charset="0"/>
                <a:ea typeface="ＭＳ Ｐゴシック" charset="0"/>
                <a:cs typeface="Calibri" charset="0"/>
                <a:sym typeface="Cambria" charset="0"/>
              </a:rPr>
              <a:t>Cybersecurity Program Guide</a:t>
            </a:r>
          </a:p>
        </p:txBody>
      </p:sp>
      <p:sp>
        <p:nvSpPr>
          <p:cNvPr id="64514" name="Shape 146"/>
          <p:cNvSpPr>
            <a:spLocks noGrp="1"/>
          </p:cNvSpPr>
          <p:nvPr>
            <p:ph idx="1"/>
          </p:nvPr>
        </p:nvSpPr>
        <p:spPr>
          <a:xfrm>
            <a:off x="244475" y="4267200"/>
            <a:ext cx="7680325" cy="2057400"/>
          </a:xfrm>
        </p:spPr>
        <p:txBody>
          <a:bodyPr/>
          <a:lstStyle/>
          <a:p>
            <a:pPr marL="0" indent="0" eaLnBrk="1" hangingPunct="1">
              <a:spcBef>
                <a:spcPct val="0"/>
              </a:spcBef>
              <a:buClr>
                <a:srgbClr val="FFFFFF"/>
              </a:buClr>
              <a:buFontTx/>
              <a:buNone/>
            </a:pPr>
            <a:r>
              <a:rPr lang="en-US" sz="3200" dirty="0">
                <a:solidFill>
                  <a:srgbClr val="A5300F"/>
                </a:solidFill>
                <a:latin typeface="Calibri" charset="0"/>
                <a:ea typeface="ＭＳ Ｐゴシック" charset="0"/>
                <a:cs typeface="Calibri" charset="0"/>
                <a:sym typeface="Calibri" charset="0"/>
              </a:rPr>
              <a:t>Baseline practices and risk management, tailored for science projects with guidance and templates.</a:t>
            </a:r>
          </a:p>
        </p:txBody>
      </p:sp>
      <p:pic>
        <p:nvPicPr>
          <p:cNvPr id="64515" name="Picture 5" descr="CP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1676400"/>
            <a:ext cx="533082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6" name="TextBox 1"/>
          <p:cNvSpPr txBox="1">
            <a:spLocks noChangeArrowheads="1"/>
          </p:cNvSpPr>
          <p:nvPr/>
        </p:nvSpPr>
        <p:spPr bwMode="auto">
          <a:xfrm>
            <a:off x="5267325" y="5557838"/>
            <a:ext cx="36480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dirty="0">
                <a:solidFill>
                  <a:srgbClr val="0000FF"/>
                </a:solidFill>
              </a:rPr>
              <a:t>http://</a:t>
            </a:r>
            <a:r>
              <a:rPr lang="en-US" dirty="0" err="1">
                <a:solidFill>
                  <a:srgbClr val="0000FF"/>
                </a:solidFill>
              </a:rPr>
              <a:t>trustedci.org</a:t>
            </a:r>
            <a:r>
              <a:rPr lang="en-US" dirty="0">
                <a:solidFill>
                  <a:srgbClr val="0000FF"/>
                </a:solidFill>
              </a:rPr>
              <a:t>/guide/</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hape 145"/>
          <p:cNvSpPr>
            <a:spLocks noGrp="1"/>
          </p:cNvSpPr>
          <p:nvPr>
            <p:ph type="title"/>
          </p:nvPr>
        </p:nvSpPr>
        <p:spPr>
          <a:xfrm>
            <a:off x="457200" y="457200"/>
            <a:ext cx="8229600" cy="1143000"/>
          </a:xfrm>
        </p:spPr>
        <p:txBody>
          <a:bodyPr/>
          <a:lstStyle/>
          <a:p>
            <a:pPr algn="ctr" eaLnBrk="1" hangingPunct="1">
              <a:buClr>
                <a:srgbClr val="FFFFFF"/>
              </a:buClr>
              <a:buFont typeface="Cambria" charset="0"/>
              <a:buNone/>
            </a:pPr>
            <a:r>
              <a:rPr lang="en-US" dirty="0">
                <a:solidFill>
                  <a:srgbClr val="A5300F"/>
                </a:solidFill>
                <a:latin typeface="Palatino" charset="0"/>
                <a:ea typeface="ＭＳ Ｐゴシック" charset="0"/>
                <a:cs typeface="Calibri" charset="0"/>
                <a:sym typeface="Cambria" charset="0"/>
              </a:rPr>
              <a:t>In conclusion…</a:t>
            </a:r>
          </a:p>
        </p:txBody>
      </p:sp>
      <p:sp>
        <p:nvSpPr>
          <p:cNvPr id="68610" name="Shape 146"/>
          <p:cNvSpPr>
            <a:spLocks noGrp="1"/>
          </p:cNvSpPr>
          <p:nvPr>
            <p:ph idx="1"/>
          </p:nvPr>
        </p:nvSpPr>
        <p:spPr>
          <a:xfrm>
            <a:off x="244475" y="1600200"/>
            <a:ext cx="8442325" cy="4191000"/>
          </a:xfrm>
        </p:spPr>
        <p:txBody>
          <a:bodyPr/>
          <a:lstStyle/>
          <a:p>
            <a:pPr marL="0" indent="0" eaLnBrk="1" hangingPunct="1">
              <a:spcBef>
                <a:spcPct val="0"/>
              </a:spcBef>
              <a:buClr>
                <a:srgbClr val="FFFFFF"/>
              </a:buClr>
              <a:buFontTx/>
              <a:buNone/>
            </a:pPr>
            <a:r>
              <a:rPr lang="en-US" dirty="0">
                <a:solidFill>
                  <a:schemeClr val="accent1"/>
                </a:solidFill>
                <a:latin typeface="Calibri" charset="0"/>
                <a:ea typeface="ＭＳ Ｐゴシック" charset="0"/>
                <a:cs typeface="Calibri" charset="0"/>
                <a:sym typeface="Calibri" charset="0"/>
              </a:rPr>
              <a:t>Cybersecurity for science is about managing risks for science to maximize trustworthy science.</a:t>
            </a:r>
          </a:p>
          <a:p>
            <a:pPr marL="0" indent="0" eaLnBrk="1" hangingPunct="1">
              <a:spcBef>
                <a:spcPct val="0"/>
              </a:spcBef>
              <a:buClr>
                <a:srgbClr val="FFFFFF"/>
              </a:buClr>
              <a:buFontTx/>
              <a:buNone/>
            </a:pPr>
            <a:endParaRPr lang="en-US" dirty="0">
              <a:solidFill>
                <a:schemeClr val="accent1"/>
              </a:solidFill>
              <a:latin typeface="Calibri" charset="0"/>
              <a:ea typeface="ＭＳ Ｐゴシック" charset="0"/>
              <a:cs typeface="Calibri" charset="0"/>
              <a:sym typeface="Calibri" charset="0"/>
            </a:endParaRPr>
          </a:p>
          <a:p>
            <a:pPr marL="0" indent="0" eaLnBrk="1" hangingPunct="1">
              <a:spcBef>
                <a:spcPct val="0"/>
              </a:spcBef>
              <a:buClr>
                <a:srgbClr val="FFFFFF"/>
              </a:buClr>
              <a:buFontTx/>
              <a:buNone/>
            </a:pPr>
            <a:r>
              <a:rPr lang="en-US" dirty="0">
                <a:solidFill>
                  <a:schemeClr val="accent1"/>
                </a:solidFill>
                <a:latin typeface="Calibri" charset="0"/>
                <a:ea typeface="ＭＳ Ｐゴシック" charset="0"/>
                <a:cs typeface="Calibri" charset="0"/>
                <a:sym typeface="Calibri" charset="0"/>
              </a:rPr>
              <a:t>Science itself has much to offer in the process if we can figure out how the worlds of cybersecurity and science interact.</a:t>
            </a:r>
          </a:p>
          <a:p>
            <a:pPr marL="0" indent="0" eaLnBrk="1" hangingPunct="1">
              <a:spcBef>
                <a:spcPct val="0"/>
              </a:spcBef>
              <a:buClr>
                <a:srgbClr val="FFFFFF"/>
              </a:buClr>
              <a:buFontTx/>
              <a:buNone/>
            </a:pPr>
            <a:endParaRPr lang="en-US" dirty="0">
              <a:solidFill>
                <a:schemeClr val="accent1"/>
              </a:solidFill>
              <a:latin typeface="Calibri" charset="0"/>
              <a:ea typeface="ＭＳ Ｐゴシック" charset="0"/>
              <a:cs typeface="Calibri" charset="0"/>
              <a:sym typeface="Calibri" charset="0"/>
            </a:endParaRPr>
          </a:p>
          <a:p>
            <a:pPr marL="0" indent="0" eaLnBrk="1" hangingPunct="1">
              <a:spcBef>
                <a:spcPct val="0"/>
              </a:spcBef>
              <a:buClr>
                <a:srgbClr val="FFFFFF"/>
              </a:buClr>
              <a:buFontTx/>
              <a:buNone/>
            </a:pPr>
            <a:r>
              <a:rPr lang="en-US" dirty="0">
                <a:solidFill>
                  <a:schemeClr val="accent1"/>
                </a:solidFill>
                <a:latin typeface="Calibri" charset="0"/>
                <a:ea typeface="ＭＳ Ｐゴシック" charset="0"/>
                <a:cs typeface="Calibri" charset="0"/>
                <a:sym typeface="Calibri" charset="0"/>
              </a:rPr>
              <a:t>By leveraging our specialists for training and maximum impact, we can overcome workforce constraints to make this a reality</a:t>
            </a:r>
            <a:r>
              <a:rPr lang="en-US" dirty="0" smtClean="0">
                <a:solidFill>
                  <a:schemeClr val="accent1"/>
                </a:solidFill>
                <a:latin typeface="Calibri" charset="0"/>
                <a:ea typeface="ＭＳ Ｐゴシック" charset="0"/>
                <a:cs typeface="Calibri" charset="0"/>
                <a:sym typeface="Calibri" charset="0"/>
              </a:rPr>
              <a:t>.</a:t>
            </a:r>
          </a:p>
          <a:p>
            <a:pPr marL="0" indent="0" eaLnBrk="1" hangingPunct="1">
              <a:spcBef>
                <a:spcPct val="0"/>
              </a:spcBef>
              <a:buClr>
                <a:srgbClr val="FFFFFF"/>
              </a:buClr>
              <a:buFontTx/>
              <a:buNone/>
            </a:pPr>
            <a:endParaRPr lang="en-US" dirty="0">
              <a:solidFill>
                <a:schemeClr val="accent1"/>
              </a:solidFill>
              <a:latin typeface="Calibri" charset="0"/>
              <a:ea typeface="ＭＳ Ｐゴシック" charset="0"/>
              <a:cs typeface="Calibri" charset="0"/>
              <a:sym typeface="Calibri" charset="0"/>
            </a:endParaRPr>
          </a:p>
          <a:p>
            <a:pPr marL="0" indent="0" eaLnBrk="1" hangingPunct="1">
              <a:spcBef>
                <a:spcPct val="0"/>
              </a:spcBef>
              <a:buClr>
                <a:srgbClr val="FFFFFF"/>
              </a:buClr>
              <a:buFontTx/>
              <a:buNone/>
            </a:pPr>
            <a:endParaRPr lang="en-US" dirty="0" smtClean="0">
              <a:solidFill>
                <a:schemeClr val="accent1"/>
              </a:solidFill>
              <a:latin typeface="Calibri" charset="0"/>
              <a:ea typeface="ＭＳ Ｐゴシック" charset="0"/>
              <a:cs typeface="Calibri" charset="0"/>
              <a:sym typeface="Calibri" charset="0"/>
            </a:endParaRPr>
          </a:p>
          <a:p>
            <a:pPr marL="0" indent="0" algn="ctr" eaLnBrk="1" hangingPunct="1">
              <a:spcBef>
                <a:spcPct val="0"/>
              </a:spcBef>
              <a:buClr>
                <a:srgbClr val="FFFFFF"/>
              </a:buClr>
              <a:buFontTx/>
              <a:buNone/>
            </a:pPr>
            <a:r>
              <a:rPr lang="en-US" dirty="0" smtClean="0">
                <a:solidFill>
                  <a:schemeClr val="accent1"/>
                </a:solidFill>
                <a:latin typeface="Calibri" charset="0"/>
                <a:ea typeface="ＭＳ Ｐゴシック" charset="0"/>
                <a:cs typeface="Calibri" charset="0"/>
                <a:sym typeface="Calibri" charset="0"/>
              </a:rPr>
              <a:t>More information: </a:t>
            </a:r>
            <a:r>
              <a:rPr lang="en-US" dirty="0" err="1" smtClean="0">
                <a:solidFill>
                  <a:schemeClr val="accent1"/>
                </a:solidFill>
                <a:latin typeface="Calibri" charset="0"/>
                <a:ea typeface="ＭＳ Ｐゴシック" charset="0"/>
                <a:cs typeface="Calibri" charset="0"/>
                <a:sym typeface="Calibri" charset="0"/>
              </a:rPr>
              <a:t>vwelch@iu.edu</a:t>
            </a:r>
            <a:r>
              <a:rPr lang="en-US" dirty="0" smtClean="0">
                <a:solidFill>
                  <a:schemeClr val="accent1"/>
                </a:solidFill>
                <a:latin typeface="Calibri" charset="0"/>
                <a:ea typeface="ＭＳ Ｐゴシック" charset="0"/>
                <a:cs typeface="Calibri" charset="0"/>
                <a:sym typeface="Calibri" charset="0"/>
              </a:rPr>
              <a:t>  /  </a:t>
            </a:r>
            <a:r>
              <a:rPr lang="en-US" dirty="0" err="1" smtClean="0">
                <a:solidFill>
                  <a:schemeClr val="accent1"/>
                </a:solidFill>
                <a:latin typeface="Calibri" charset="0"/>
                <a:ea typeface="ＭＳ Ｐゴシック" charset="0"/>
                <a:cs typeface="Calibri" charset="0"/>
                <a:sym typeface="Calibri" charset="0"/>
              </a:rPr>
              <a:t>trustedci.org</a:t>
            </a:r>
            <a:endParaRPr lang="en-US" dirty="0">
              <a:solidFill>
                <a:schemeClr val="accent1"/>
              </a:solidFill>
              <a:latin typeface="Calibri" charset="0"/>
              <a:ea typeface="ＭＳ Ｐゴシック" charset="0"/>
              <a:cs typeface="Calibri" charset="0"/>
              <a:sym typeface="Calibri" charset="0"/>
            </a:endParaRPr>
          </a:p>
          <a:p>
            <a:pPr marL="0" indent="0" eaLnBrk="1" hangingPunct="1">
              <a:spcBef>
                <a:spcPct val="0"/>
              </a:spcBef>
              <a:buClr>
                <a:srgbClr val="FFFFFF"/>
              </a:buClr>
              <a:buFontTx/>
              <a:buNone/>
            </a:pPr>
            <a:endParaRPr lang="en-US" dirty="0">
              <a:solidFill>
                <a:schemeClr val="accent1"/>
              </a:solidFill>
              <a:latin typeface="Calibri" charset="0"/>
              <a:ea typeface="ＭＳ Ｐゴシック" charset="0"/>
              <a:cs typeface="Calibri" charset="0"/>
              <a:sym typeface="Calibri" charset="0"/>
            </a:endParaRPr>
          </a:p>
          <a:p>
            <a:pPr marL="0" indent="0" eaLnBrk="1" hangingPunct="1">
              <a:spcBef>
                <a:spcPct val="0"/>
              </a:spcBef>
              <a:buClr>
                <a:srgbClr val="FFFFFF"/>
              </a:buClr>
              <a:buFontTx/>
              <a:buNone/>
            </a:pPr>
            <a:endParaRPr lang="en-US" sz="3200" dirty="0">
              <a:solidFill>
                <a:schemeClr val="accent1"/>
              </a:solidFill>
              <a:latin typeface="Calibri" charset="0"/>
              <a:ea typeface="ＭＳ Ｐゴシック" charset="0"/>
              <a:cs typeface="Calibri" charset="0"/>
              <a:sym typeface="Calibri" charset="0"/>
            </a:endParaRPr>
          </a:p>
          <a:p>
            <a:pPr marL="0" indent="0" eaLnBrk="1" hangingPunct="1">
              <a:spcBef>
                <a:spcPct val="0"/>
              </a:spcBef>
              <a:buClr>
                <a:srgbClr val="FFFFFF"/>
              </a:buClr>
              <a:buFontTx/>
              <a:buNone/>
            </a:pPr>
            <a:endParaRPr lang="en-US" sz="3200" dirty="0">
              <a:solidFill>
                <a:schemeClr val="accent1"/>
              </a:solidFill>
              <a:latin typeface="Calibri" charset="0"/>
              <a:ea typeface="ＭＳ Ｐゴシック" charset="0"/>
              <a:cs typeface="Calibri" charset="0"/>
              <a:sym typeface="Calibri" charset="0"/>
            </a:endParaRPr>
          </a:p>
          <a:p>
            <a:pPr marL="0" indent="0" eaLnBrk="1" hangingPunct="1">
              <a:spcBef>
                <a:spcPct val="0"/>
              </a:spcBef>
              <a:buClr>
                <a:srgbClr val="FFFFFF"/>
              </a:buClr>
              <a:buFontTx/>
              <a:buNone/>
            </a:pPr>
            <a:endParaRPr lang="en-US" sz="3200" dirty="0">
              <a:solidFill>
                <a:schemeClr val="accent1"/>
              </a:solidFill>
              <a:latin typeface="Calibri" charset="0"/>
              <a:ea typeface="ＭＳ Ｐゴシック" charset="0"/>
              <a:cs typeface="Calibri" charset="0"/>
              <a:sym typeface="Calibri" charset="0"/>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a:latin typeface="Cambria" charset="0"/>
                <a:ea typeface="ＭＳ Ｐゴシック" charset="0"/>
              </a:rPr>
              <a:t>Acknowledgements</a:t>
            </a:r>
          </a:p>
        </p:txBody>
      </p:sp>
      <p:sp>
        <p:nvSpPr>
          <p:cNvPr id="3" name="Content Placeholder 2"/>
          <p:cNvSpPr>
            <a:spLocks noGrp="1"/>
          </p:cNvSpPr>
          <p:nvPr>
            <p:ph idx="1"/>
          </p:nvPr>
        </p:nvSpPr>
        <p:spPr/>
        <p:txBody>
          <a:bodyPr/>
          <a:lstStyle/>
          <a:p>
            <a:pPr>
              <a:defRPr/>
            </a:pPr>
            <a:r>
              <a:rPr lang="en-US" sz="1800" dirty="0" smtClean="0">
                <a:solidFill>
                  <a:srgbClr val="A5300F"/>
                </a:solidFill>
                <a:latin typeface="Calibri"/>
                <a:cs typeface="Calibri"/>
              </a:rPr>
              <a:t>Colleagues at CACR, CTSC, XSIM.</a:t>
            </a:r>
          </a:p>
          <a:p>
            <a:pPr>
              <a:defRPr/>
            </a:pPr>
            <a:r>
              <a:rPr lang="en-US" sz="1800" dirty="0" smtClean="0">
                <a:solidFill>
                  <a:srgbClr val="A5300F"/>
                </a:solidFill>
                <a:latin typeface="Calibri"/>
                <a:cs typeface="Calibri"/>
              </a:rPr>
              <a:t>Mike Corn, Adam Lyon, Marlon Pierce, </a:t>
            </a:r>
            <a:r>
              <a:rPr lang="en-US" sz="1800" dirty="0" err="1" smtClean="0">
                <a:solidFill>
                  <a:srgbClr val="A5300F"/>
                </a:solidFill>
                <a:latin typeface="Calibri"/>
                <a:cs typeface="Calibri"/>
              </a:rPr>
              <a:t>Anurag</a:t>
            </a:r>
            <a:r>
              <a:rPr lang="en-US" sz="1800" dirty="0" smtClean="0">
                <a:solidFill>
                  <a:srgbClr val="A5300F"/>
                </a:solidFill>
                <a:latin typeface="Calibri"/>
                <a:cs typeface="Calibri"/>
              </a:rPr>
              <a:t> Shankar, Scott </a:t>
            </a:r>
            <a:r>
              <a:rPr lang="en-US" sz="1800" dirty="0" err="1" smtClean="0">
                <a:solidFill>
                  <a:srgbClr val="A5300F"/>
                </a:solidFill>
                <a:latin typeface="Calibri"/>
                <a:cs typeface="Calibri"/>
              </a:rPr>
              <a:t>Teige</a:t>
            </a:r>
            <a:r>
              <a:rPr lang="en-US" sz="1800" dirty="0" smtClean="0">
                <a:solidFill>
                  <a:srgbClr val="A5300F"/>
                </a:solidFill>
                <a:latin typeface="Calibri"/>
                <a:cs typeface="Calibri"/>
              </a:rPr>
              <a:t> for discussions and feedback.</a:t>
            </a:r>
          </a:p>
          <a:p>
            <a:pPr>
              <a:defRPr/>
            </a:pPr>
            <a:r>
              <a:rPr lang="en-US" sz="1800" dirty="0" smtClean="0">
                <a:solidFill>
                  <a:srgbClr val="A5300F"/>
                </a:solidFill>
                <a:latin typeface="Calibri"/>
                <a:ea typeface="ＭＳ Ｐゴシック" charset="0"/>
                <a:cs typeface="Calibri"/>
              </a:rPr>
              <a:t>National </a:t>
            </a:r>
            <a:r>
              <a:rPr lang="en-US" sz="1800" dirty="0">
                <a:solidFill>
                  <a:srgbClr val="A5300F"/>
                </a:solidFill>
                <a:latin typeface="Calibri"/>
                <a:ea typeface="ＭＳ Ｐゴシック" charset="0"/>
                <a:cs typeface="Calibri"/>
              </a:rPr>
              <a:t>Science Foundation </a:t>
            </a:r>
            <a:r>
              <a:rPr lang="en-US" sz="1800" dirty="0" smtClean="0">
                <a:solidFill>
                  <a:srgbClr val="A5300F"/>
                </a:solidFill>
                <a:latin typeface="Calibri"/>
                <a:ea typeface="ＭＳ Ｐゴシック" charset="0"/>
                <a:cs typeface="Calibri"/>
              </a:rPr>
              <a:t>(Grant </a:t>
            </a:r>
            <a:r>
              <a:rPr lang="en-US" sz="1800" dirty="0">
                <a:solidFill>
                  <a:srgbClr val="A5300F"/>
                </a:solidFill>
                <a:latin typeface="Calibri"/>
                <a:ea typeface="ＭＳ Ｐゴシック" charset="0"/>
                <a:cs typeface="Calibri"/>
              </a:rPr>
              <a:t>1234408</a:t>
            </a:r>
            <a:r>
              <a:rPr lang="en-US" sz="1800" dirty="0" smtClean="0">
                <a:solidFill>
                  <a:srgbClr val="A5300F"/>
                </a:solidFill>
                <a:latin typeface="Calibri"/>
                <a:ea typeface="ＭＳ Ｐゴシック" charset="0"/>
                <a:cs typeface="Calibri"/>
              </a:rPr>
              <a:t>). </a:t>
            </a:r>
          </a:p>
          <a:p>
            <a:pPr>
              <a:defRPr/>
            </a:pPr>
            <a:r>
              <a:rPr lang="en-US" sz="1800" dirty="0">
                <a:solidFill>
                  <a:srgbClr val="A5300F"/>
                </a:solidFill>
                <a:latin typeface="Calibri"/>
                <a:cs typeface="Calibri"/>
              </a:rPr>
              <a:t>Department of Energy Next-Generation Networks for Science (NGNS) program (</a:t>
            </a:r>
            <a:r>
              <a:rPr lang="fr-FR" sz="1800" dirty="0">
                <a:solidFill>
                  <a:srgbClr val="A5300F"/>
                </a:solidFill>
                <a:latin typeface="Calibri"/>
                <a:cs typeface="Calibri"/>
              </a:rPr>
              <a:t>Grant No. DE-FG02-12ER26111)</a:t>
            </a:r>
            <a:r>
              <a:rPr lang="fr-FR" sz="1800" dirty="0" smtClean="0">
                <a:solidFill>
                  <a:srgbClr val="A5300F"/>
                </a:solidFill>
                <a:latin typeface="Calibri"/>
                <a:cs typeface="Calibri"/>
              </a:rPr>
              <a:t>.</a:t>
            </a:r>
          </a:p>
          <a:p>
            <a:pPr>
              <a:defRPr/>
            </a:pPr>
            <a:r>
              <a:rPr lang="fr-FR" sz="1800" dirty="0" err="1" smtClean="0">
                <a:solidFill>
                  <a:srgbClr val="A5300F"/>
                </a:solidFill>
                <a:latin typeface="Calibri"/>
                <a:cs typeface="Calibri"/>
              </a:rPr>
              <a:t>Uncredited</a:t>
            </a:r>
            <a:r>
              <a:rPr lang="fr-FR" sz="1800" dirty="0" smtClean="0">
                <a:solidFill>
                  <a:srgbClr val="A5300F"/>
                </a:solidFill>
                <a:latin typeface="Calibri"/>
                <a:cs typeface="Calibri"/>
              </a:rPr>
              <a:t> images</a:t>
            </a:r>
            <a:r>
              <a:rPr lang="fr-FR" sz="1800" dirty="0">
                <a:solidFill>
                  <a:srgbClr val="A5300F"/>
                </a:solidFill>
                <a:latin typeface="Calibri"/>
                <a:cs typeface="Calibri"/>
              </a:rPr>
              <a:t>: http://</a:t>
            </a:r>
            <a:r>
              <a:rPr lang="fr-FR" sz="1800" dirty="0" err="1">
                <a:solidFill>
                  <a:srgbClr val="A5300F"/>
                </a:solidFill>
                <a:latin typeface="Calibri"/>
                <a:cs typeface="Calibri"/>
              </a:rPr>
              <a:t>www.thinkstockphotos.com</a:t>
            </a:r>
            <a:r>
              <a:rPr lang="fr-FR" sz="1800" dirty="0" smtClean="0">
                <a:solidFill>
                  <a:srgbClr val="A5300F"/>
                </a:solidFill>
                <a:latin typeface="Calibri"/>
                <a:cs typeface="Calibri"/>
              </a:rPr>
              <a:t>/</a:t>
            </a:r>
          </a:p>
          <a:p>
            <a:pPr>
              <a:defRPr/>
            </a:pPr>
            <a:endParaRPr lang="fr-FR" sz="1800" dirty="0" smtClean="0">
              <a:solidFill>
                <a:srgbClr val="A5300F"/>
              </a:solidFill>
              <a:latin typeface="Calibri"/>
              <a:cs typeface="Calibri"/>
            </a:endParaRPr>
          </a:p>
          <a:p>
            <a:pPr>
              <a:defRPr/>
            </a:pPr>
            <a:r>
              <a:rPr lang="fr-FR" sz="1800" dirty="0" smtClean="0">
                <a:solidFill>
                  <a:srgbClr val="A5300F"/>
                </a:solidFill>
                <a:latin typeface="Calibri"/>
                <a:cs typeface="Calibri"/>
              </a:rPr>
              <a:t>Plug: </a:t>
            </a:r>
            <a:r>
              <a:rPr lang="fr-FR" sz="1800" dirty="0" err="1" smtClean="0">
                <a:solidFill>
                  <a:srgbClr val="A5300F"/>
                </a:solidFill>
                <a:latin typeface="Calibri"/>
                <a:cs typeface="Calibri"/>
              </a:rPr>
              <a:t>Join</a:t>
            </a:r>
            <a:r>
              <a:rPr lang="fr-FR" sz="1800" dirty="0" smtClean="0">
                <a:solidFill>
                  <a:srgbClr val="A5300F"/>
                </a:solidFill>
                <a:latin typeface="Calibri"/>
                <a:cs typeface="Calibri"/>
              </a:rPr>
              <a:t> InCommon, release </a:t>
            </a:r>
            <a:r>
              <a:rPr lang="fr-FR" sz="1800" dirty="0" err="1" smtClean="0">
                <a:solidFill>
                  <a:srgbClr val="A5300F"/>
                </a:solidFill>
                <a:latin typeface="Calibri"/>
                <a:cs typeface="Calibri"/>
              </a:rPr>
              <a:t>attributes</a:t>
            </a:r>
            <a:r>
              <a:rPr lang="fr-FR" sz="1800" dirty="0" smtClean="0">
                <a:solidFill>
                  <a:srgbClr val="A5300F"/>
                </a:solidFill>
                <a:latin typeface="Calibri"/>
                <a:cs typeface="Calibri"/>
              </a:rPr>
              <a:t> to R&amp;S</a:t>
            </a:r>
            <a:endParaRPr lang="fr-FR" sz="1800" dirty="0">
              <a:solidFill>
                <a:srgbClr val="A5300F"/>
              </a:solidFill>
              <a:latin typeface="Calibri"/>
              <a:cs typeface="Calibri"/>
            </a:endParaRPr>
          </a:p>
          <a:p>
            <a:pPr>
              <a:defRPr/>
            </a:pPr>
            <a:endParaRPr lang="en-US" sz="1800" dirty="0" smtClean="0">
              <a:solidFill>
                <a:srgbClr val="A5300F"/>
              </a:solidFill>
              <a:latin typeface="Calibri"/>
              <a:ea typeface="ＭＳ Ｐゴシック" charset="0"/>
              <a:cs typeface="Calibri"/>
            </a:endParaRPr>
          </a:p>
          <a:p>
            <a:pPr marL="0" indent="0" algn="ctr">
              <a:buFontTx/>
              <a:buNone/>
              <a:defRPr/>
            </a:pPr>
            <a:endParaRPr lang="en-US" sz="1800" dirty="0" smtClean="0">
              <a:solidFill>
                <a:srgbClr val="A5300F"/>
              </a:solidFill>
              <a:latin typeface="Calibri"/>
              <a:ea typeface="ＭＳ Ｐゴシック" charset="0"/>
              <a:cs typeface="Calibri"/>
            </a:endParaRPr>
          </a:p>
          <a:p>
            <a:pPr marL="0" indent="0" algn="ctr">
              <a:buFontTx/>
              <a:buNone/>
              <a:defRPr/>
            </a:pPr>
            <a:r>
              <a:rPr lang="en-US" sz="1800" dirty="0" smtClean="0">
                <a:solidFill>
                  <a:srgbClr val="A5300F"/>
                </a:solidFill>
                <a:latin typeface="Calibri"/>
                <a:ea typeface="ＭＳ Ｐゴシック" charset="0"/>
                <a:cs typeface="Calibri"/>
              </a:rPr>
              <a:t>The </a:t>
            </a:r>
            <a:r>
              <a:rPr lang="en-US" sz="1800" dirty="0">
                <a:solidFill>
                  <a:srgbClr val="A5300F"/>
                </a:solidFill>
                <a:latin typeface="Calibri"/>
                <a:ea typeface="ＭＳ Ｐゴシック" charset="0"/>
                <a:cs typeface="Calibri"/>
              </a:rPr>
              <a:t>views and conclusions contained herein are those of the author and should not be interpreted as necessarily representing the official policies or endorsements, either expressed or implied, of the sponsors or any organization</a:t>
            </a:r>
            <a:endParaRPr lang="en-US" sz="1800" dirty="0">
              <a:solidFill>
                <a:srgbClr val="A5300F"/>
              </a:solidFill>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Cambria" charset="0"/>
                <a:ea typeface="ＭＳ Ｐゴシック" charset="0"/>
              </a:rPr>
              <a:t>My talk: Cybersecurity and Science</a:t>
            </a:r>
          </a:p>
        </p:txBody>
      </p:sp>
      <p:sp>
        <p:nvSpPr>
          <p:cNvPr id="19458" name="Content Placeholder 2"/>
          <p:cNvSpPr>
            <a:spLocks noGrp="1"/>
          </p:cNvSpPr>
          <p:nvPr>
            <p:ph idx="1"/>
          </p:nvPr>
        </p:nvSpPr>
        <p:spPr/>
        <p:txBody>
          <a:bodyPr/>
          <a:lstStyle/>
          <a:p>
            <a:pPr eaLnBrk="1" hangingPunct="1"/>
            <a:r>
              <a:rPr lang="en-US">
                <a:latin typeface="Calibri" charset="0"/>
                <a:ea typeface="ＭＳ Ｐゴシック" charset="0"/>
                <a:cs typeface="Calibri" charset="0"/>
              </a:rPr>
              <a:t>The rise of scientific computing.</a:t>
            </a:r>
          </a:p>
          <a:p>
            <a:pPr eaLnBrk="1" hangingPunct="1"/>
            <a:r>
              <a:rPr lang="en-US">
                <a:latin typeface="Calibri" charset="0"/>
                <a:ea typeface="ＭＳ Ｐゴシック" charset="0"/>
                <a:cs typeface="Calibri" charset="0"/>
              </a:rPr>
              <a:t>Cybersecurity as risk management.</a:t>
            </a:r>
          </a:p>
          <a:p>
            <a:pPr eaLnBrk="1" hangingPunct="1"/>
            <a:r>
              <a:rPr lang="en-US">
                <a:latin typeface="Calibri" charset="0"/>
                <a:ea typeface="ＭＳ Ｐゴシック" charset="0"/>
                <a:cs typeface="Calibri" charset="0"/>
              </a:rPr>
              <a:t>What are the risks to science?</a:t>
            </a:r>
          </a:p>
          <a:p>
            <a:pPr eaLnBrk="1" hangingPunct="1"/>
            <a:r>
              <a:rPr lang="en-US">
                <a:latin typeface="Calibri" charset="0"/>
                <a:ea typeface="ＭＳ Ｐゴシック" charset="0"/>
                <a:cs typeface="Calibri" charset="0"/>
              </a:rPr>
              <a:t>What can science teach cybersecurity?</a:t>
            </a:r>
          </a:p>
          <a:p>
            <a:pPr eaLnBrk="1" hangingPunct="1"/>
            <a:r>
              <a:rPr lang="en-US">
                <a:latin typeface="Calibri" charset="0"/>
                <a:ea typeface="ＭＳ Ｐゴシック" charset="0"/>
                <a:cs typeface="Calibri" charset="0"/>
              </a:rPr>
              <a:t>Putting it all together.</a:t>
            </a:r>
          </a:p>
          <a:p>
            <a:pPr eaLnBrk="1" hangingPunct="1"/>
            <a:r>
              <a:rPr lang="en-US">
                <a:latin typeface="Calibri" charset="0"/>
                <a:ea typeface="ＭＳ Ｐゴシック" charset="0"/>
                <a:cs typeface="Calibri" charset="0"/>
              </a:rPr>
              <a:t>How put this into practice?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spcAft>
                <a:spcPts val="1800"/>
              </a:spcAft>
            </a:pPr>
            <a:r>
              <a:rPr lang="en-US">
                <a:latin typeface="Arial" charset="0"/>
                <a:ea typeface="ＭＳ Ｐゴシック" charset="0"/>
                <a:cs typeface="ＭＳ Ｐゴシック" charset="0"/>
              </a:rPr>
              <a:t>The “Good Old Days”</a:t>
            </a:r>
          </a:p>
        </p:txBody>
      </p:sp>
      <p:sp>
        <p:nvSpPr>
          <p:cNvPr id="20482" name="Content Placeholder 4"/>
          <p:cNvSpPr>
            <a:spLocks noGrp="1"/>
          </p:cNvSpPr>
          <p:nvPr>
            <p:ph sz="half" idx="1"/>
          </p:nvPr>
        </p:nvSpPr>
        <p:spPr/>
        <p:txBody>
          <a:bodyPr/>
          <a:lstStyle/>
          <a:p>
            <a:pPr marL="0" indent="0" eaLnBrk="1" hangingPunct="1">
              <a:buFontTx/>
              <a:buNone/>
            </a:pPr>
            <a:endParaRPr lang="en-US" dirty="0">
              <a:latin typeface="Arial" charset="0"/>
              <a:ea typeface="ＭＳ Ｐゴシック" charset="0"/>
              <a:cs typeface="ＭＳ Ｐゴシック" charset="0"/>
            </a:endParaRPr>
          </a:p>
          <a:p>
            <a:pPr marL="0" indent="0" eaLnBrk="1" hangingPunct="1">
              <a:buFontTx/>
              <a:buNone/>
            </a:pPr>
            <a:r>
              <a:rPr lang="en-US" dirty="0">
                <a:latin typeface="Arial" charset="0"/>
                <a:ea typeface="ＭＳ Ｐゴシック" charset="0"/>
                <a:cs typeface="ＭＳ Ｐゴシック" charset="0"/>
              </a:rPr>
              <a:t>Scientists were employees or </a:t>
            </a:r>
            <a:r>
              <a:rPr lang="en-US" dirty="0" smtClean="0">
                <a:latin typeface="Arial" charset="0"/>
                <a:ea typeface="ＭＳ Ｐゴシック" charset="0"/>
                <a:cs typeface="ＭＳ Ｐゴシック" charset="0"/>
              </a:rPr>
              <a:t>students, physically</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co</a:t>
            </a:r>
            <a:r>
              <a:rPr lang="en-US" dirty="0">
                <a:latin typeface="Arial" charset="0"/>
                <a:ea typeface="ＭＳ Ｐゴシック" charset="0"/>
                <a:cs typeface="ＭＳ Ｐゴシック" charset="0"/>
              </a:rPr>
              <a:t>-located.</a:t>
            </a:r>
          </a:p>
        </p:txBody>
      </p:sp>
      <p:pic>
        <p:nvPicPr>
          <p:cNvPr id="20483" name="Picture 2" descr="Blue-punch-card-front-horiz.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22775"/>
            <a:ext cx="3200400" cy="144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TextBox 3"/>
          <p:cNvSpPr txBox="1">
            <a:spLocks noChangeArrowheads="1"/>
          </p:cNvSpPr>
          <p:nvPr/>
        </p:nvSpPr>
        <p:spPr bwMode="auto">
          <a:xfrm>
            <a:off x="990600" y="5791200"/>
            <a:ext cx="15462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000" dirty="0">
                <a:solidFill>
                  <a:srgbClr val="A5300F"/>
                </a:solidFill>
              </a:rPr>
              <a:t>Image credit: Wikipedia</a:t>
            </a:r>
          </a:p>
        </p:txBody>
      </p:sp>
      <p:pic>
        <p:nvPicPr>
          <p:cNvPr id="20485" name="Picture 1" descr="lester-linac.jpg"/>
          <p:cNvPicPr>
            <a:picLocks noChangeAspect="1"/>
          </p:cNvPicPr>
          <p:nvPr/>
        </p:nvPicPr>
        <p:blipFill>
          <a:blip r:embed="rId4">
            <a:extLst>
              <a:ext uri="{28A0092B-C50C-407E-A947-70E740481C1C}">
                <a14:useLocalDpi xmlns:a14="http://schemas.microsoft.com/office/drawing/2010/main" val="0"/>
              </a:ext>
            </a:extLst>
          </a:blip>
          <a:srcRect l="8900" t="7439" r="8333" b="7948"/>
          <a:stretch>
            <a:fillRect/>
          </a:stretch>
        </p:blipFill>
        <p:spPr bwMode="auto">
          <a:xfrm>
            <a:off x="5092700" y="2133600"/>
            <a:ext cx="35179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6073775" y="5638800"/>
            <a:ext cx="173750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000" dirty="0">
                <a:solidFill>
                  <a:srgbClr val="A5300F"/>
                </a:solidFill>
              </a:rPr>
              <a:t>Image credit: </a:t>
            </a:r>
            <a:r>
              <a:rPr lang="en-US" sz="1000" dirty="0" smtClean="0">
                <a:solidFill>
                  <a:srgbClr val="A5300F"/>
                </a:solidFill>
              </a:rPr>
              <a:t>Lester Welch</a:t>
            </a:r>
            <a:endParaRPr lang="en-US" sz="1000" dirty="0">
              <a:solidFill>
                <a:srgbClr val="A5300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ncsa-telnet-user-guid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76400"/>
            <a:ext cx="2843213" cy="243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Then remote access…</a:t>
            </a:r>
          </a:p>
        </p:txBody>
      </p:sp>
      <p:sp>
        <p:nvSpPr>
          <p:cNvPr id="22531" name="Content Placeholder 2"/>
          <p:cNvSpPr>
            <a:spLocks noGrp="1"/>
          </p:cNvSpPr>
          <p:nvPr>
            <p:ph sz="half" idx="1"/>
          </p:nvPr>
        </p:nvSpPr>
        <p:spPr/>
        <p:txBody>
          <a:bodyPr/>
          <a:lstStyle/>
          <a:p>
            <a:pPr marL="0" indent="0" eaLnBrk="1" hangingPunct="1">
              <a:buFontTx/>
              <a:buNone/>
            </a:pPr>
            <a:r>
              <a:rPr lang="en-US">
                <a:latin typeface="Arial" charset="0"/>
                <a:ea typeface="ＭＳ Ｐゴシック" charset="0"/>
                <a:cs typeface="ＭＳ Ｐゴシック" charset="0"/>
              </a:rPr>
              <a:t>Scientists start being remote from the computers.</a:t>
            </a:r>
          </a:p>
          <a:p>
            <a:pPr marL="0" indent="0" eaLnBrk="1" hangingPunct="1">
              <a:buFontTx/>
              <a:buNone/>
            </a:pPr>
            <a:endParaRPr lang="en-US">
              <a:latin typeface="Arial" charset="0"/>
              <a:ea typeface="ＭＳ Ｐゴシック" charset="0"/>
              <a:cs typeface="ＭＳ Ｐゴシック" charset="0"/>
            </a:endParaRPr>
          </a:p>
          <a:p>
            <a:pPr marL="0" indent="0" eaLnBrk="1" hangingPunct="1">
              <a:buFontTx/>
              <a:buNone/>
            </a:pPr>
            <a:r>
              <a:rPr lang="en-US">
                <a:latin typeface="Arial" charset="0"/>
                <a:ea typeface="ＭＳ Ｐゴシック" charset="0"/>
                <a:cs typeface="ＭＳ Ｐゴシック" charset="0"/>
              </a:rPr>
              <a:t>But still affiliated with computing centers.</a:t>
            </a:r>
          </a:p>
        </p:txBody>
      </p:sp>
      <p:pic>
        <p:nvPicPr>
          <p:cNvPr id="22532" name="Picture 2" descr="Macintosh_128k_transparenc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3325" y="2209800"/>
            <a:ext cx="2860675"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3" name="TextBox 5"/>
          <p:cNvSpPr txBox="1">
            <a:spLocks noChangeArrowheads="1"/>
          </p:cNvSpPr>
          <p:nvPr/>
        </p:nvSpPr>
        <p:spPr bwMode="auto">
          <a:xfrm>
            <a:off x="5418138" y="5410200"/>
            <a:ext cx="37258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1200" dirty="0">
                <a:solidFill>
                  <a:srgbClr val="A5300F"/>
                </a:solidFill>
              </a:rPr>
              <a:t>Image credit: All About Apple Museum</a:t>
            </a:r>
            <a:br>
              <a:rPr lang="en-US" sz="1200" dirty="0">
                <a:solidFill>
                  <a:srgbClr val="A5300F"/>
                </a:solidFill>
              </a:rPr>
            </a:br>
            <a:r>
              <a:rPr lang="en-US" sz="1200" dirty="0">
                <a:solidFill>
                  <a:srgbClr val="A5300F"/>
                </a:solidFill>
              </a:rPr>
              <a:t> Creative Commons Attribution-Share Alike 2.5 Italy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Growth of the scientific collaboration</a:t>
            </a:r>
          </a:p>
        </p:txBody>
      </p:sp>
      <p:sp>
        <p:nvSpPr>
          <p:cNvPr id="23554" name="Content Placeholder 2"/>
          <p:cNvSpPr>
            <a:spLocks noGrp="1"/>
          </p:cNvSpPr>
          <p:nvPr>
            <p:ph sz="half" idx="1"/>
          </p:nvPr>
        </p:nvSpPr>
        <p:spPr>
          <a:xfrm>
            <a:off x="1525588" y="1852613"/>
            <a:ext cx="7313612" cy="1728787"/>
          </a:xfrm>
        </p:spPr>
        <p:txBody>
          <a:bodyPr/>
          <a:lstStyle/>
          <a:p>
            <a:pPr marL="0" indent="0" eaLnBrk="1" hangingPunct="1">
              <a:buFontTx/>
              <a:buNone/>
            </a:pPr>
            <a:r>
              <a:rPr lang="en-US">
                <a:latin typeface="Arial" charset="0"/>
                <a:ea typeface="ＭＳ Ｐゴシック" charset="0"/>
                <a:cs typeface="ＭＳ Ｐゴシック" charset="0"/>
              </a:rPr>
              <a:t>Number of scientists, institutions, resources.</a:t>
            </a:r>
          </a:p>
          <a:p>
            <a:pPr marL="0" indent="0" eaLnBrk="1" hangingPunct="1">
              <a:buFontTx/>
              <a:buNone/>
            </a:pPr>
            <a:r>
              <a:rPr lang="en-US">
                <a:latin typeface="Arial" charset="0"/>
                <a:ea typeface="ＭＳ Ｐゴシック" charset="0"/>
                <a:cs typeface="ＭＳ Ｐゴシック" charset="0"/>
              </a:rPr>
              <a:t>Large, expensive, rare/unique instruments.</a:t>
            </a:r>
          </a:p>
          <a:p>
            <a:pPr marL="0" indent="0" eaLnBrk="1" hangingPunct="1">
              <a:buFontTx/>
              <a:buNone/>
            </a:pPr>
            <a:r>
              <a:rPr lang="en-US">
                <a:latin typeface="Arial" charset="0"/>
                <a:ea typeface="ＭＳ Ｐゴシック" charset="0"/>
                <a:cs typeface="ＭＳ Ｐゴシック" charset="0"/>
              </a:rPr>
              <a:t>Increasing amounts of data.</a:t>
            </a:r>
          </a:p>
        </p:txBody>
      </p:sp>
      <p:pic>
        <p:nvPicPr>
          <p:cNvPr id="23555" name="Picture 4" descr="history-of-scale-ian-bird.png"/>
          <p:cNvPicPr>
            <a:picLocks noChangeAspect="1"/>
          </p:cNvPicPr>
          <p:nvPr/>
        </p:nvPicPr>
        <p:blipFill>
          <a:blip r:embed="rId2">
            <a:extLst>
              <a:ext uri="{28A0092B-C50C-407E-A947-70E740481C1C}">
                <a14:useLocalDpi xmlns:a14="http://schemas.microsoft.com/office/drawing/2010/main" val="0"/>
              </a:ext>
            </a:extLst>
          </a:blip>
          <a:srcRect l="4272" t="8800" r="14149" b="867"/>
          <a:stretch>
            <a:fillRect/>
          </a:stretch>
        </p:blipFill>
        <p:spPr bwMode="auto">
          <a:xfrm>
            <a:off x="4297363" y="3533775"/>
            <a:ext cx="4541837" cy="240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TextBox 5"/>
          <p:cNvSpPr txBox="1">
            <a:spLocks noChangeArrowheads="1"/>
          </p:cNvSpPr>
          <p:nvPr/>
        </p:nvSpPr>
        <p:spPr bwMode="auto">
          <a:xfrm>
            <a:off x="5676900" y="5867400"/>
            <a:ext cx="21653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1200" dirty="0">
                <a:solidFill>
                  <a:srgbClr val="A5300F"/>
                </a:solidFill>
              </a:rPr>
              <a:t>Image credit: Ian Bird/CERN</a:t>
            </a:r>
          </a:p>
        </p:txBody>
      </p:sp>
      <p:pic>
        <p:nvPicPr>
          <p:cNvPr id="23558" name="Picture 1" descr="atlas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00"/>
            <a:ext cx="18208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3" descr="cms-logo-with-text_0_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33800"/>
            <a:ext cx="1662113" cy="66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7" descr="fusion_gri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19812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1" name="Picture 8" descr="Kbase_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733800"/>
            <a:ext cx="13716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2" name="Picture 9" descr="lterlef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699000"/>
            <a:ext cx="16002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145"/>
          <p:cNvSpPr>
            <a:spLocks noGrp="1"/>
          </p:cNvSpPr>
          <p:nvPr>
            <p:ph type="title"/>
          </p:nvPr>
        </p:nvSpPr>
        <p:spPr/>
        <p:txBody>
          <a:bodyPr/>
          <a:lstStyle/>
          <a:p>
            <a:pPr algn="ctr" eaLnBrk="1" hangingPunct="1">
              <a:buClr>
                <a:srgbClr val="FFFFFF"/>
              </a:buClr>
              <a:buFont typeface="Cambria" charset="0"/>
              <a:buNone/>
            </a:pPr>
            <a:r>
              <a:rPr lang="en-US" dirty="0">
                <a:solidFill>
                  <a:srgbClr val="A5300F"/>
                </a:solidFill>
                <a:latin typeface="Palatino" charset="0"/>
                <a:ea typeface="ＭＳ Ｐゴシック" charset="0"/>
                <a:cs typeface="Calibri" charset="0"/>
                <a:sym typeface="Cambria" charset="0"/>
              </a:rPr>
              <a:t>Cybersecurity Historically</a:t>
            </a:r>
          </a:p>
        </p:txBody>
      </p:sp>
      <p:sp>
        <p:nvSpPr>
          <p:cNvPr id="20483" name="Shape 146"/>
          <p:cNvSpPr txBox="1">
            <a:spLocks noGrp="1"/>
          </p:cNvSpPr>
          <p:nvPr>
            <p:ph idx="4294967295"/>
          </p:nvPr>
        </p:nvSpPr>
        <p:spPr>
          <a:xfrm>
            <a:off x="0" y="1600200"/>
            <a:ext cx="3260725" cy="4191000"/>
          </a:xfrm>
          <a:ln>
            <a:noFill/>
          </a:ln>
        </p:spPr>
        <p:txBody>
          <a:bodyPr>
            <a:normAutofit/>
          </a:bodyPr>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marL="0" indent="0" algn="ctr" eaLnBrk="1" hangingPunct="1">
              <a:spcBef>
                <a:spcPct val="0"/>
              </a:spcBef>
              <a:buClr>
                <a:srgbClr val="FFFFFF"/>
              </a:buClr>
              <a:buFontTx/>
              <a:buNone/>
              <a:defRPr/>
            </a:pPr>
            <a:r>
              <a:rPr lang="en-US" sz="2800" dirty="0" smtClean="0">
                <a:solidFill>
                  <a:srgbClr val="A5300F"/>
                </a:solidFill>
                <a:latin typeface="Palatino"/>
                <a:cs typeface="Palatino"/>
                <a:sym typeface="Calibri" charset="0"/>
              </a:rPr>
              <a:t>Firewalls</a:t>
            </a:r>
            <a:r>
              <a:rPr lang="en-US" sz="2800" dirty="0">
                <a:solidFill>
                  <a:srgbClr val="A5300F"/>
                </a:solidFill>
                <a:latin typeface="Palatino"/>
                <a:cs typeface="Palatino"/>
                <a:sym typeface="Calibri" charset="0"/>
              </a:rPr>
              <a:t>, IDS, encryption, logs, passwords, etc.</a:t>
            </a:r>
          </a:p>
          <a:p>
            <a:pPr marL="0" indent="0" algn="ctr" eaLnBrk="1" hangingPunct="1">
              <a:spcBef>
                <a:spcPct val="0"/>
              </a:spcBef>
              <a:buClr>
                <a:srgbClr val="FFFFFF"/>
              </a:buClr>
              <a:buFontTx/>
              <a:buNone/>
              <a:defRPr/>
            </a:pPr>
            <a:endParaRPr lang="en-US" sz="2800" dirty="0">
              <a:solidFill>
                <a:srgbClr val="A5300F"/>
              </a:solidFill>
              <a:latin typeface="Palatino"/>
              <a:cs typeface="Palatino"/>
              <a:sym typeface="Calibri" charset="0"/>
            </a:endParaRPr>
          </a:p>
          <a:p>
            <a:pPr marL="0" indent="0" algn="ctr" eaLnBrk="1" hangingPunct="1">
              <a:spcBef>
                <a:spcPct val="0"/>
              </a:spcBef>
              <a:buClr>
                <a:srgbClr val="FFFFFF"/>
              </a:buClr>
              <a:buFontTx/>
              <a:buNone/>
              <a:defRPr/>
            </a:pPr>
            <a:r>
              <a:rPr lang="en-US" sz="2800" dirty="0">
                <a:solidFill>
                  <a:srgbClr val="0000FF"/>
                </a:solidFill>
                <a:latin typeface="Palatino"/>
                <a:cs typeface="Palatino"/>
                <a:sym typeface="Calibri" charset="0"/>
              </a:rPr>
              <a:t>Not </a:t>
            </a:r>
            <a:r>
              <a:rPr lang="en-US" sz="2800" dirty="0" smtClean="0">
                <a:solidFill>
                  <a:srgbClr val="0000FF"/>
                </a:solidFill>
                <a:latin typeface="Palatino"/>
                <a:cs typeface="Palatino"/>
                <a:sym typeface="Calibri" charset="0"/>
              </a:rPr>
              <a:t>inspirational to the </a:t>
            </a:r>
            <a:r>
              <a:rPr lang="en-US" sz="2800" dirty="0">
                <a:solidFill>
                  <a:srgbClr val="0000FF"/>
                </a:solidFill>
                <a:latin typeface="Palatino"/>
                <a:cs typeface="Palatino"/>
                <a:sym typeface="Calibri" charset="0"/>
              </a:rPr>
              <a:t>science </a:t>
            </a:r>
            <a:r>
              <a:rPr lang="en-US" sz="2800" dirty="0" smtClean="0">
                <a:solidFill>
                  <a:srgbClr val="0000FF"/>
                </a:solidFill>
                <a:latin typeface="Palatino"/>
                <a:cs typeface="Palatino"/>
                <a:sym typeface="Calibri" charset="0"/>
              </a:rPr>
              <a:t>community.</a:t>
            </a:r>
            <a:endParaRPr lang="en-US" sz="2800" dirty="0">
              <a:solidFill>
                <a:srgbClr val="0000FF"/>
              </a:solidFill>
              <a:latin typeface="Palatino"/>
              <a:cs typeface="Palatino"/>
              <a:sym typeface="Calibri" charset="0"/>
            </a:endParaRPr>
          </a:p>
        </p:txBody>
      </p:sp>
      <p:pic>
        <p:nvPicPr>
          <p:cNvPr id="28675" name="Picture 5" descr="LockedNetwor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438400"/>
            <a:ext cx="5256213"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145"/>
          <p:cNvSpPr txBox="1">
            <a:spLocks noGrp="1"/>
          </p:cNvSpPr>
          <p:nvPr>
            <p:ph type="title"/>
          </p:nvPr>
        </p:nvSpPr>
        <p:spPr>
          <a:xfrm>
            <a:off x="457200" y="457200"/>
            <a:ext cx="8229600" cy="1143000"/>
          </a:xfrm>
        </p:spPr>
        <p:txBody>
          <a:bodyPr/>
          <a:lstStyle/>
          <a:p>
            <a:pPr algn="ctr" eaLnBrk="1" hangingPunct="1">
              <a:buClr>
                <a:srgbClr val="FFFFFF"/>
              </a:buClr>
              <a:buFont typeface="Cambria" charset="0"/>
              <a:buNone/>
              <a:defRPr/>
            </a:pPr>
            <a:r>
              <a:rPr lang="en-US" dirty="0">
                <a:solidFill>
                  <a:schemeClr val="accent1"/>
                </a:solidFill>
                <a:latin typeface="Palatino" charset="0"/>
                <a:cs typeface="Calibri" charset="0"/>
                <a:sym typeface="Cambria" charset="0"/>
              </a:rPr>
              <a:t>Contemporary Cybersecurity</a:t>
            </a:r>
          </a:p>
        </p:txBody>
      </p:sp>
      <p:sp>
        <p:nvSpPr>
          <p:cNvPr id="30722" name="Shape 146"/>
          <p:cNvSpPr>
            <a:spLocks noGrp="1"/>
          </p:cNvSpPr>
          <p:nvPr>
            <p:ph idx="1"/>
          </p:nvPr>
        </p:nvSpPr>
        <p:spPr>
          <a:xfrm>
            <a:off x="244475" y="1600200"/>
            <a:ext cx="3260725" cy="3962400"/>
          </a:xfrm>
        </p:spPr>
        <p:txBody>
          <a:bodyPr/>
          <a:lstStyle/>
          <a:p>
            <a:pPr marL="0" indent="0" algn="ctr" eaLnBrk="1" hangingPunct="1">
              <a:spcBef>
                <a:spcPct val="0"/>
              </a:spcBef>
              <a:buClr>
                <a:srgbClr val="FFFFFF"/>
              </a:buClr>
            </a:pPr>
            <a:endParaRPr lang="en-US" sz="3200" dirty="0">
              <a:solidFill>
                <a:srgbClr val="A5300F"/>
              </a:solidFill>
              <a:latin typeface="Calibri" charset="0"/>
              <a:ea typeface="ＭＳ Ｐゴシック" charset="0"/>
              <a:cs typeface="Calibri" charset="0"/>
              <a:sym typeface="Calibri" charset="0"/>
            </a:endParaRPr>
          </a:p>
          <a:p>
            <a:pPr marL="0" indent="0" algn="ctr" eaLnBrk="1" hangingPunct="1">
              <a:spcBef>
                <a:spcPct val="0"/>
              </a:spcBef>
              <a:buClr>
                <a:srgbClr val="FFFFFF"/>
              </a:buClr>
              <a:buFontTx/>
              <a:buNone/>
            </a:pPr>
            <a:r>
              <a:rPr lang="en-US" sz="3200" dirty="0">
                <a:solidFill>
                  <a:srgbClr val="A5300F"/>
                </a:solidFill>
                <a:latin typeface="Palatino" charset="0"/>
                <a:ea typeface="ＭＳ Ｐゴシック" charset="0"/>
                <a:cs typeface="Calibri" charset="0"/>
                <a:sym typeface="Calibri" charset="0"/>
              </a:rPr>
              <a:t>Cybersecurity supports the organization’s mission by managing risks to science.</a:t>
            </a:r>
          </a:p>
          <a:p>
            <a:pPr marL="0" indent="0" eaLnBrk="1" hangingPunct="1">
              <a:spcBef>
                <a:spcPct val="0"/>
              </a:spcBef>
              <a:buClr>
                <a:srgbClr val="FFFFFF"/>
              </a:buClr>
              <a:buNone/>
            </a:pPr>
            <a:endParaRPr lang="en-US" sz="3200" dirty="0">
              <a:solidFill>
                <a:srgbClr val="A5300F"/>
              </a:solidFill>
              <a:latin typeface="Calibri" charset="0"/>
              <a:ea typeface="ＭＳ Ｐゴシック" charset="0"/>
              <a:cs typeface="Calibri" charset="0"/>
              <a:sym typeface="Calibri" charset="0"/>
            </a:endParaRPr>
          </a:p>
        </p:txBody>
      </p:sp>
      <p:pic>
        <p:nvPicPr>
          <p:cNvPr id="30723" name="Picture 1" descr="Science-vs-Ris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338" y="2133600"/>
            <a:ext cx="5554662"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15714</TotalTime>
  <Words>1231</Words>
  <Application>Microsoft Office PowerPoint</Application>
  <PresentationFormat>On-screen Show (4:3)</PresentationFormat>
  <Paragraphs>218</Paragraphs>
  <Slides>35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Arial</vt:lpstr>
      <vt:lpstr>Calibri</vt:lpstr>
      <vt:lpstr>Cambria</vt:lpstr>
      <vt:lpstr>Palatino</vt:lpstr>
      <vt:lpstr>Univers LT Std 55</vt:lpstr>
      <vt:lpstr>1_Office Theme</vt:lpstr>
      <vt:lpstr>Trustworthy Computational Science</vt:lpstr>
      <vt:lpstr>PowerPoint Presentation</vt:lpstr>
      <vt:lpstr>PowerPoint Presentation</vt:lpstr>
      <vt:lpstr>My talk: Cybersecurity and Science</vt:lpstr>
      <vt:lpstr>The “Good Old Days”</vt:lpstr>
      <vt:lpstr>Then remote access…</vt:lpstr>
      <vt:lpstr>Growth of the scientific collaboration</vt:lpstr>
      <vt:lpstr>Cybersecurity Historically</vt:lpstr>
      <vt:lpstr>Contemporary Cybersecurity</vt:lpstr>
      <vt:lpstr>Maximizing Trustworthy Science</vt:lpstr>
      <vt:lpstr>What are the risks to Science?</vt:lpstr>
      <vt:lpstr>Integrity of Results</vt:lpstr>
      <vt:lpstr>Do No Harm</vt:lpstr>
      <vt:lpstr>Collaboration is key to science.   Trust is key to collaboration.</vt:lpstr>
      <vt:lpstr>Managing the collaboration</vt:lpstr>
      <vt:lpstr>Specific Concerns</vt:lpstr>
      <vt:lpstr>PowerPoint Presentation</vt:lpstr>
      <vt:lpstr>Risk Management</vt:lpstr>
      <vt:lpstr>Leverage services and cybersecurity</vt:lpstr>
      <vt:lpstr>Commodity IT</vt:lpstr>
      <vt:lpstr>Unique IT/Instruments/Data/etc.</vt:lpstr>
      <vt:lpstr>What about the Science itself?</vt:lpstr>
      <vt:lpstr>Science Risks</vt:lpstr>
      <vt:lpstr>Science Manages Risks as Well</vt:lpstr>
      <vt:lpstr>PowerPoint Presentation</vt:lpstr>
      <vt:lpstr>Maximizing Trustworthy Science: The Ideal</vt:lpstr>
      <vt:lpstr>PowerPoint Presentation</vt:lpstr>
      <vt:lpstr>PowerPoint Presentation</vt:lpstr>
      <vt:lpstr>DOE Advanced Scientific Computing Advisory Committee Workforce Subcommittee Letter</vt:lpstr>
      <vt:lpstr>Maximizing Limited Expertise</vt:lpstr>
      <vt:lpstr>SUNDAR</vt:lpstr>
      <vt:lpstr>CTSC version of SUNDAR</vt:lpstr>
      <vt:lpstr>Cybersecurity Program Guide</vt:lpstr>
      <vt:lpstr>In conclusion…</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IntelSim</dc:title>
  <dc:creator>Alan Chalker</dc:creator>
  <cp:lastModifiedBy>Jen</cp:lastModifiedBy>
  <cp:revision>202</cp:revision>
  <dcterms:created xsi:type="dcterms:W3CDTF">2013-08-04T04:19:11Z</dcterms:created>
  <dcterms:modified xsi:type="dcterms:W3CDTF">2015-10-05T19:17:50Z</dcterms:modified>
</cp:coreProperties>
</file>