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72" r:id="rId11"/>
    <p:sldId id="265" r:id="rId12"/>
    <p:sldId id="273" r:id="rId13"/>
    <p:sldId id="271" r:id="rId14"/>
    <p:sldId id="266" r:id="rId15"/>
    <p:sldId id="267" r:id="rId16"/>
    <p:sldId id="268" r:id="rId17"/>
    <p:sldId id="269" r:id="rId18"/>
    <p:sldId id="274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0"/>
    <a:srgbClr val="FFD000"/>
    <a:srgbClr val="FFCE33"/>
    <a:srgbClr val="FFDA3F"/>
    <a:srgbClr val="782FAF"/>
    <a:srgbClr val="E47225"/>
    <a:srgbClr val="197AAB"/>
    <a:srgbClr val="E49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9" d="100"/>
          <a:sy n="59" d="100"/>
        </p:scale>
        <p:origin x="9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6" tIns="46423" rIns="92846" bIns="46423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6" tIns="46423" rIns="92846" bIns="46423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6" tIns="46423" rIns="92846" bIns="46423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6" tIns="46423" rIns="92846" bIns="46423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b="0">
                <a:latin typeface="Arial Unicode MS" charset="0"/>
              </a:defRPr>
            </a:lvl1pPr>
          </a:lstStyle>
          <a:p>
            <a:fld id="{C669055E-7ADD-7641-AF48-1C248D6B9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3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300" b="0">
                <a:latin typeface="Arial Unicode MS" pitchFamily="34" charset="-128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300" b="0">
                <a:latin typeface="Arial Unicode MS" charset="0"/>
              </a:defRPr>
            </a:lvl1pPr>
          </a:lstStyle>
          <a:p>
            <a:fld id="{03C11995-CD13-5240-AD82-899E3C700D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9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93186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E4C9B1-F67E-724E-88A4-D1A7295F7A8E}" type="slidenum">
              <a:rPr lang="en-US" sz="1300" b="0">
                <a:latin typeface="Arial Unicode MS" charset="0"/>
              </a:rPr>
              <a:pPr/>
              <a:t>1</a:t>
            </a:fld>
            <a:endParaRPr lang="en-US" sz="1300" b="0">
              <a:latin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0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OWERPT_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30"/>
          <a:stretch>
            <a:fillRect/>
          </a:stretch>
        </p:blipFill>
        <p:spPr bwMode="auto">
          <a:xfrm>
            <a:off x="0" y="220980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64770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00" b="0" i="1" dirty="0">
                <a:solidFill>
                  <a:srgbClr val="197AAB"/>
                </a:solidFill>
              </a:rPr>
              <a:t>© </a:t>
            </a:r>
            <a:r>
              <a:rPr lang="en-US" sz="800" b="0" i="1" dirty="0" smtClean="0">
                <a:solidFill>
                  <a:srgbClr val="197AAB"/>
                </a:solidFill>
              </a:rPr>
              <a:t>2015 </a:t>
            </a:r>
            <a:r>
              <a:rPr lang="en-US" sz="800" b="0" i="1" dirty="0">
                <a:solidFill>
                  <a:srgbClr val="197AAB"/>
                </a:solidFill>
              </a:rPr>
              <a:t>Pittsburgh Supercomputing Center</a:t>
            </a:r>
          </a:p>
        </p:txBody>
      </p:sp>
      <p:pic>
        <p:nvPicPr>
          <p:cNvPr id="6" name="Picture 11" descr="PSClogo_secondar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55700"/>
            <a:ext cx="2895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7010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10000"/>
            <a:ext cx="6172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5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1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228600"/>
            <a:ext cx="1905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562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8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1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748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5240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3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8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2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74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90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OWERPT_ex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130"/>
          <a:stretch>
            <a:fillRect/>
          </a:stretch>
        </p:blipFill>
        <p:spPr bwMode="auto">
          <a:xfrm>
            <a:off x="0" y="6096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152400" y="6477000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00" b="0" i="1" dirty="0">
                <a:solidFill>
                  <a:srgbClr val="197AAB"/>
                </a:solidFill>
              </a:rPr>
              <a:t>© </a:t>
            </a:r>
            <a:r>
              <a:rPr lang="en-US" sz="800" b="0" i="1" dirty="0" smtClean="0">
                <a:solidFill>
                  <a:srgbClr val="197AAB"/>
                </a:solidFill>
              </a:rPr>
              <a:t>2015 </a:t>
            </a:r>
            <a:r>
              <a:rPr lang="en-US" sz="800" b="0" i="1" dirty="0">
                <a:solidFill>
                  <a:srgbClr val="197AAB"/>
                </a:solidFill>
              </a:rPr>
              <a:t>Pittsburgh Supercomputing Center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7543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30" name="Picture 11" descr="PSClogo_secondary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24600"/>
            <a:ext cx="14478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+mj-lt"/>
          <a:ea typeface="+mj-ea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97AAB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197AAB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97AA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97AA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97AA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97AA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97AA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97AA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97AA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97AA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awardsearch/showAward?AWD_ID=1521303" TargetMode="External"/><Relationship Id="rId2" Type="http://schemas.openxmlformats.org/officeDocument/2006/relationships/hyperlink" Target="mailto:rapier@ps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f.gov/awardsearch/showAward?AWD_ID=153483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Opening the Black Box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Using Web10G to Uncover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he Hidden Side of TCP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CC PI Meeting Austin, TX</a:t>
            </a:r>
          </a:p>
          <a:p>
            <a:pPr eaLnBrk="1" hangingPunct="1"/>
            <a:r>
              <a:rPr lang="en-US" sz="1600" dirty="0" smtClean="0">
                <a:latin typeface="Arial" charset="0"/>
                <a:ea typeface="ＭＳ Ｐゴシック" charset="0"/>
                <a:cs typeface="ＭＳ Ｐゴシック" charset="0"/>
              </a:rPr>
              <a:t>September 29, 2015</a:t>
            </a:r>
          </a:p>
          <a:p>
            <a:pPr eaLnBrk="1" hangingPunct="1"/>
            <a:r>
              <a:rPr lang="en-US" sz="1600" dirty="0" err="1" smtClean="0">
                <a:latin typeface="Arial" charset="0"/>
                <a:ea typeface="ＭＳ Ｐゴシック" charset="0"/>
                <a:cs typeface="ＭＳ Ｐゴシック" charset="0"/>
              </a:rPr>
              <a:t>rapier@psc.edu</a:t>
            </a: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XSight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Goal: Create a detailed panoptical view of a monitored network on a per flow basis and alert engineers of failing flows while they are happening</a:t>
            </a:r>
          </a:p>
          <a:p>
            <a:r>
              <a:rPr lang="en-US" sz="2400" dirty="0" smtClean="0"/>
              <a:t>Major components</a:t>
            </a:r>
          </a:p>
          <a:p>
            <a:pPr lvl="1"/>
            <a:r>
              <a:rPr lang="en-US" sz="2000" dirty="0" smtClean="0"/>
              <a:t>Listener collects data from the edge of the network	</a:t>
            </a:r>
            <a:r>
              <a:rPr lang="en-US" sz="2000" dirty="0"/>
              <a:t> </a:t>
            </a:r>
            <a:r>
              <a:rPr lang="en-US" sz="2000" dirty="0" smtClean="0"/>
              <a:t>and forwards to DB. </a:t>
            </a:r>
            <a:endParaRPr lang="en-US" sz="2000" dirty="0"/>
          </a:p>
          <a:p>
            <a:pPr lvl="2"/>
            <a:r>
              <a:rPr lang="en-US" sz="1600" dirty="0" smtClean="0"/>
              <a:t>Distributed throughout network on data transfers nodes inside Science DMZs</a:t>
            </a:r>
          </a:p>
          <a:p>
            <a:pPr lvl="1"/>
            <a:r>
              <a:rPr lang="en-US" sz="2000" dirty="0" smtClean="0"/>
              <a:t>Analysis agent reviews data generating alerts for failing flows</a:t>
            </a:r>
          </a:p>
          <a:p>
            <a:pPr lvl="1"/>
            <a:r>
              <a:rPr lang="en-US" sz="2000" dirty="0" smtClean="0"/>
              <a:t>UI provides quick overview of health of flows in monitored region and access to time series data.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177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Application lives on web10g enabled endpoints</a:t>
            </a:r>
          </a:p>
          <a:p>
            <a:pPr lvl="2"/>
            <a:r>
              <a:rPr lang="en-US" dirty="0" smtClean="0"/>
              <a:t>The more widely distributed the better.</a:t>
            </a:r>
          </a:p>
          <a:p>
            <a:pPr lvl="1"/>
            <a:r>
              <a:rPr lang="en-US" dirty="0" smtClean="0"/>
              <a:t>Periodically polls for new connections &amp; data</a:t>
            </a:r>
          </a:p>
          <a:p>
            <a:pPr lvl="1"/>
            <a:r>
              <a:rPr lang="en-US" dirty="0" smtClean="0"/>
              <a:t>Filters allow for exclusion and inclusion of apps, networks, and individual IPs. </a:t>
            </a:r>
          </a:p>
          <a:p>
            <a:pPr lvl="2"/>
            <a:r>
              <a:rPr lang="en-US" dirty="0" smtClean="0"/>
              <a:t>Can limit to just </a:t>
            </a:r>
            <a:r>
              <a:rPr lang="en-US" dirty="0" err="1" smtClean="0"/>
              <a:t>gridftp</a:t>
            </a:r>
            <a:r>
              <a:rPr lang="en-US" dirty="0" smtClean="0"/>
              <a:t> or extend to all flows. </a:t>
            </a:r>
          </a:p>
          <a:p>
            <a:pPr lvl="1"/>
            <a:r>
              <a:rPr lang="en-US" dirty="0" smtClean="0"/>
              <a:t>Can create defined groups to send specific network metrics to different databases</a:t>
            </a:r>
          </a:p>
          <a:p>
            <a:pPr lvl="2"/>
            <a:r>
              <a:rPr lang="en-US" dirty="0" err="1" smtClean="0"/>
              <a:t>E.g</a:t>
            </a:r>
            <a:r>
              <a:rPr lang="en-US" dirty="0" smtClean="0"/>
              <a:t> Internal traffic sent to local DB and XSEDE traffic to DB instance at NOC. </a:t>
            </a:r>
          </a:p>
          <a:p>
            <a:pPr lvl="1"/>
            <a:r>
              <a:rPr lang="en-US" dirty="0" smtClean="0"/>
              <a:t>Interfaces with </a:t>
            </a:r>
            <a:r>
              <a:rPr lang="en-US" dirty="0" err="1" smtClean="0"/>
              <a:t>InfluxDB</a:t>
            </a:r>
            <a:r>
              <a:rPr lang="en-US" dirty="0" smtClean="0"/>
              <a:t> via curl</a:t>
            </a:r>
          </a:p>
        </p:txBody>
      </p:sp>
    </p:spTree>
    <p:extLst>
      <p:ext uri="{BB962C8B-B14F-4D97-AF65-F5344CB8AC3E}">
        <p14:creationId xmlns:p14="http://schemas.microsoft.com/office/powerpoint/2010/main" val="424011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Analysis is hard</a:t>
            </a:r>
          </a:p>
          <a:p>
            <a:pPr lvl="1"/>
            <a:r>
              <a:rPr lang="en-US" sz="2000" dirty="0" smtClean="0"/>
              <a:t>People have been trying for years and it’s still tough. </a:t>
            </a:r>
          </a:p>
          <a:p>
            <a:r>
              <a:rPr lang="en-US" sz="2400" dirty="0" smtClean="0"/>
              <a:t>However, we have some heuristics</a:t>
            </a:r>
          </a:p>
          <a:p>
            <a:pPr lvl="1"/>
            <a:r>
              <a:rPr lang="en-US" sz="2000" dirty="0" smtClean="0"/>
              <a:t>Use historical data to generate data for macroscopic TCP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model. </a:t>
            </a:r>
          </a:p>
          <a:p>
            <a:pPr lvl="1"/>
            <a:r>
              <a:rPr lang="en-US" sz="2000" dirty="0" smtClean="0"/>
              <a:t>General loss rates, RTT shifts, path changes, stalled applications, etc. </a:t>
            </a:r>
          </a:p>
          <a:p>
            <a:pPr lvl="1"/>
            <a:r>
              <a:rPr lang="en-US" sz="2000" dirty="0" smtClean="0"/>
              <a:t>Collecting path data may allow per segment analysis as well.</a:t>
            </a:r>
          </a:p>
          <a:p>
            <a:r>
              <a:rPr lang="en-US" sz="2400" dirty="0" smtClean="0"/>
              <a:t>Develop what we can to start and use collected data to refine analysis. </a:t>
            </a:r>
          </a:p>
        </p:txBody>
      </p:sp>
    </p:spTree>
    <p:extLst>
      <p:ext uri="{BB962C8B-B14F-4D97-AF65-F5344CB8AC3E}">
        <p14:creationId xmlns:p14="http://schemas.microsoft.com/office/powerpoint/2010/main" val="256901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&amp; 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pPr lvl="1"/>
            <a:r>
              <a:rPr lang="en-US" dirty="0" err="1" smtClean="0"/>
              <a:t>InfluxDB</a:t>
            </a:r>
            <a:r>
              <a:rPr lang="en-US" dirty="0" smtClean="0"/>
              <a:t>: Time series optimized </a:t>
            </a:r>
            <a:r>
              <a:rPr lang="en-US" dirty="0" err="1" smtClean="0"/>
              <a:t>NoSQL</a:t>
            </a:r>
            <a:r>
              <a:rPr lang="en-US" dirty="0" smtClean="0"/>
              <a:t> DB</a:t>
            </a:r>
          </a:p>
          <a:p>
            <a:pPr lvl="1"/>
            <a:r>
              <a:rPr lang="en-US" dirty="0" smtClean="0"/>
              <a:t>Stores metrics, path, application, tuple, and flow start/end times</a:t>
            </a:r>
          </a:p>
          <a:p>
            <a:r>
              <a:rPr lang="en-US" dirty="0" smtClean="0"/>
              <a:t>UI</a:t>
            </a:r>
          </a:p>
          <a:p>
            <a:pPr lvl="1"/>
            <a:r>
              <a:rPr lang="en-US" dirty="0" smtClean="0"/>
              <a:t>Logical map displays network overview allowing users to drill down to find important details.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18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overview-ma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8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2-map-click-psc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52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-expand-psc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75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4-map-click-dt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3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Mention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TestRig2.0</a:t>
            </a:r>
          </a:p>
          <a:p>
            <a:pPr lvl="1"/>
            <a:r>
              <a:rPr lang="en-US" dirty="0" smtClean="0"/>
              <a:t>Aimed at providing users with a dynamically generated bootable ISO to automate network testing.</a:t>
            </a:r>
          </a:p>
          <a:p>
            <a:pPr lvl="2"/>
            <a:r>
              <a:rPr lang="en-US" dirty="0" smtClean="0"/>
              <a:t>Uses Web10g to collect information on the evolution of TCP test flows. </a:t>
            </a:r>
            <a:endParaRPr lang="en-US" dirty="0"/>
          </a:p>
          <a:p>
            <a:pPr lvl="2"/>
            <a:r>
              <a:rPr lang="en-US" dirty="0" smtClean="0"/>
              <a:t>Also used and Web10g enabled version of NDT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2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host TCP stack data is important</a:t>
            </a:r>
          </a:p>
          <a:p>
            <a:r>
              <a:rPr lang="en-US" dirty="0" smtClean="0"/>
              <a:t>It’s also important that you do something with it. </a:t>
            </a:r>
          </a:p>
          <a:p>
            <a:pPr lvl="1"/>
            <a:r>
              <a:rPr lang="en-US" dirty="0" smtClean="0"/>
              <a:t>We have to start building tools that are:</a:t>
            </a:r>
          </a:p>
          <a:p>
            <a:pPr lvl="2"/>
            <a:r>
              <a:rPr lang="en-US" dirty="0" smtClean="0"/>
              <a:t>Real or near real time</a:t>
            </a:r>
          </a:p>
          <a:p>
            <a:pPr lvl="2"/>
            <a:r>
              <a:rPr lang="en-US" dirty="0" smtClean="0"/>
              <a:t>Real world</a:t>
            </a:r>
          </a:p>
          <a:p>
            <a:pPr lvl="2"/>
            <a:r>
              <a:rPr lang="en-US" dirty="0" smtClean="0"/>
              <a:t>Real useful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019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Black Box of TCP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go in and packets go out</a:t>
            </a:r>
          </a:p>
          <a:p>
            <a:pPr lvl="1"/>
            <a:r>
              <a:rPr lang="en-US" dirty="0" smtClean="0"/>
              <a:t>But what happens in the stack?</a:t>
            </a:r>
          </a:p>
          <a:p>
            <a:pPr lvl="2"/>
            <a:r>
              <a:rPr lang="en-US" dirty="0" smtClean="0"/>
              <a:t>Few mechanisms to observe in real time</a:t>
            </a:r>
          </a:p>
          <a:p>
            <a:pPr lvl="2"/>
            <a:r>
              <a:rPr lang="en-US" dirty="0" smtClean="0"/>
              <a:t>Throughput little better than “Check Engine” light</a:t>
            </a:r>
          </a:p>
          <a:p>
            <a:pPr lvl="1"/>
            <a:r>
              <a:rPr lang="en-US" dirty="0" smtClean="0"/>
              <a:t>Observations are difficult</a:t>
            </a:r>
          </a:p>
          <a:p>
            <a:pPr lvl="2"/>
            <a:r>
              <a:rPr lang="en-US" dirty="0" smtClean="0"/>
              <a:t>Analysis after the fact not as useful as advertised</a:t>
            </a:r>
          </a:p>
          <a:p>
            <a:pPr lvl="2"/>
            <a:r>
              <a:rPr lang="en-US" dirty="0" smtClean="0"/>
              <a:t>Real time observation often incurs significant cost and complexity</a:t>
            </a:r>
          </a:p>
          <a:p>
            <a:pPr lvl="1"/>
            <a:r>
              <a:rPr lang="en-US" dirty="0" smtClean="0"/>
              <a:t>Would knowing more help?</a:t>
            </a:r>
          </a:p>
          <a:p>
            <a:pPr lvl="2"/>
            <a:r>
              <a:rPr lang="en-US" dirty="0" smtClean="0"/>
              <a:t>Yes, depending…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80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rapier@psc.edu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XSight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http://www.nsf.gov/awardsearch/showAward?AWD_ID=</a:t>
            </a:r>
            <a:r>
              <a:rPr lang="en-US" dirty="0" smtClean="0">
                <a:hlinkClick r:id="rId3"/>
              </a:rPr>
              <a:t>1521303</a:t>
            </a:r>
            <a:endParaRPr lang="en-US" dirty="0" smtClean="0"/>
          </a:p>
          <a:p>
            <a:r>
              <a:rPr lang="en-US" dirty="0"/>
              <a:t>TestRig2.0: </a:t>
            </a:r>
            <a:r>
              <a:rPr lang="en-US" dirty="0">
                <a:hlinkClick r:id="rId4"/>
              </a:rPr>
              <a:t>http://www.nsf.gov/awardsearch/showAward?AWD_ID=</a:t>
            </a:r>
            <a:r>
              <a:rPr lang="en-US" dirty="0" smtClean="0">
                <a:hlinkClick r:id="rId4"/>
              </a:rPr>
              <a:t>1534836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14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the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Web10G</a:t>
            </a:r>
          </a:p>
          <a:p>
            <a:pPr lvl="1"/>
            <a:r>
              <a:rPr lang="en-US" dirty="0" smtClean="0"/>
              <a:t>Set of 127 instruments conforming to RFC 4898</a:t>
            </a:r>
          </a:p>
          <a:p>
            <a:pPr lvl="1"/>
            <a:r>
              <a:rPr lang="en-US" dirty="0" smtClean="0"/>
              <a:t>Built as patch to </a:t>
            </a:r>
            <a:r>
              <a:rPr lang="en-US" dirty="0"/>
              <a:t>L</a:t>
            </a:r>
            <a:r>
              <a:rPr lang="en-US" dirty="0" smtClean="0"/>
              <a:t>inux kernel</a:t>
            </a:r>
          </a:p>
          <a:p>
            <a:pPr lvl="1"/>
            <a:r>
              <a:rPr lang="en-US" dirty="0" smtClean="0"/>
              <a:t>Includes kernel module and API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TCP_INFO</a:t>
            </a:r>
          </a:p>
          <a:p>
            <a:pPr lvl="1"/>
            <a:r>
              <a:rPr lang="en-US" dirty="0" smtClean="0"/>
              <a:t>Part of the TCP stack (</a:t>
            </a:r>
            <a:r>
              <a:rPr lang="en-US" dirty="0"/>
              <a:t>L</a:t>
            </a:r>
            <a:r>
              <a:rPr lang="en-US" dirty="0" smtClean="0"/>
              <a:t>inux 2.4)</a:t>
            </a:r>
          </a:p>
          <a:p>
            <a:pPr lvl="1"/>
            <a:r>
              <a:rPr lang="en-US" dirty="0" smtClean="0"/>
              <a:t>Contains 38 instruments (Linux 4.2)</a:t>
            </a:r>
          </a:p>
          <a:p>
            <a:pPr lvl="1"/>
            <a:r>
              <a:rPr lang="en-US" dirty="0" smtClean="0"/>
              <a:t>Available as a </a:t>
            </a:r>
            <a:r>
              <a:rPr lang="en-US" dirty="0" err="1" smtClean="0"/>
              <a:t>tcp</a:t>
            </a:r>
            <a:r>
              <a:rPr lang="en-US" dirty="0" smtClean="0"/>
              <a:t> option via </a:t>
            </a:r>
            <a:r>
              <a:rPr lang="en-US" dirty="0" err="1" smtClean="0"/>
              <a:t>getsockopt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3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Web10G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Advantages</a:t>
            </a:r>
          </a:p>
          <a:p>
            <a:pPr lvl="1"/>
            <a:r>
              <a:rPr lang="en-US" sz="2000" dirty="0" smtClean="0"/>
              <a:t>Collects more data of interest (application performance, path characteristics, &amp;c)</a:t>
            </a:r>
          </a:p>
          <a:p>
            <a:pPr lvl="1"/>
            <a:r>
              <a:rPr lang="en-US" sz="2000" dirty="0" smtClean="0"/>
              <a:t>Kernel is aware of MIB and can tell userland what instruments are supported.</a:t>
            </a:r>
          </a:p>
          <a:p>
            <a:pPr lvl="1"/>
            <a:r>
              <a:rPr lang="en-US" sz="2000" dirty="0" smtClean="0"/>
              <a:t>Uses independent memory space in kernel</a:t>
            </a:r>
          </a:p>
          <a:p>
            <a:pPr lvl="2"/>
            <a:r>
              <a:rPr lang="en-US" sz="1800" dirty="0" smtClean="0"/>
              <a:t>Metrics persist after socket close</a:t>
            </a:r>
          </a:p>
          <a:p>
            <a:pPr lvl="1"/>
            <a:r>
              <a:rPr lang="en-US" sz="2000" dirty="0" smtClean="0"/>
              <a:t>API makes working with metrics easy</a:t>
            </a:r>
          </a:p>
          <a:p>
            <a:pPr lvl="2"/>
            <a:r>
              <a:rPr lang="en-US" sz="1800" dirty="0" smtClean="0"/>
              <a:t>Also correlates data to calling application</a:t>
            </a:r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smtClean="0"/>
              <a:t>Not in mainline – yet</a:t>
            </a:r>
          </a:p>
          <a:p>
            <a:pPr lvl="1"/>
            <a:r>
              <a:rPr lang="en-US" sz="2000" dirty="0" smtClean="0"/>
              <a:t>Slightly higher memory requirements</a:t>
            </a:r>
            <a:br>
              <a:rPr lang="en-US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1841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TCP_INFO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Well supported in kernel</a:t>
            </a:r>
          </a:p>
          <a:p>
            <a:pPr lvl="1"/>
            <a:r>
              <a:rPr lang="en-US" dirty="0" smtClean="0"/>
              <a:t>No additional overhead</a:t>
            </a:r>
          </a:p>
          <a:p>
            <a:pPr lvl="1"/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sz="2000" dirty="0" smtClean="0"/>
              <a:t>Not well documented</a:t>
            </a:r>
          </a:p>
          <a:p>
            <a:pPr lvl="1"/>
            <a:r>
              <a:rPr lang="en-US" sz="2000" dirty="0" smtClean="0"/>
              <a:t>Smaller instrument set</a:t>
            </a:r>
          </a:p>
          <a:p>
            <a:pPr lvl="1"/>
            <a:r>
              <a:rPr lang="en-US" sz="2000" dirty="0" err="1" smtClean="0"/>
              <a:t>Struct</a:t>
            </a:r>
            <a:r>
              <a:rPr lang="en-US" sz="2000" dirty="0" smtClean="0"/>
              <a:t> is hardcoded</a:t>
            </a:r>
          </a:p>
          <a:p>
            <a:pPr lvl="2"/>
            <a:r>
              <a:rPr lang="en-US" sz="1800" dirty="0" smtClean="0"/>
              <a:t>May not be portable between </a:t>
            </a:r>
            <a:r>
              <a:rPr lang="en-US" sz="1800" dirty="0"/>
              <a:t>L</a:t>
            </a:r>
            <a:r>
              <a:rPr lang="en-US" sz="1800" dirty="0" smtClean="0"/>
              <a:t>inux kernels</a:t>
            </a:r>
          </a:p>
          <a:p>
            <a:pPr lvl="1"/>
            <a:r>
              <a:rPr lang="en-US" sz="2000" dirty="0" smtClean="0"/>
              <a:t>Increases socket memory footprint</a:t>
            </a:r>
          </a:p>
          <a:p>
            <a:pPr lvl="2"/>
            <a:r>
              <a:rPr lang="en-US" sz="1800" dirty="0" smtClean="0"/>
              <a:t>Though this is unavoidable. </a:t>
            </a:r>
            <a:br>
              <a:rPr lang="en-US" sz="1800" dirty="0" smtClean="0"/>
            </a:b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1176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C</a:t>
            </a:r>
            <a:r>
              <a:rPr lang="en-US" dirty="0" smtClean="0"/>
              <a:t>ollecting </a:t>
            </a:r>
            <a:r>
              <a:rPr lang="en-US" dirty="0"/>
              <a:t>D</a:t>
            </a:r>
            <a:r>
              <a:rPr lang="en-US" dirty="0" smtClean="0"/>
              <a:t>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Gathering data is pointless if we don’t use it.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87368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could see what is happening in a flow in real/near real time? </a:t>
            </a:r>
          </a:p>
          <a:p>
            <a:r>
              <a:rPr lang="en-US" dirty="0" smtClean="0"/>
              <a:t>What if we could apply advanced heuristics to identify marginal and failing flows?</a:t>
            </a:r>
          </a:p>
          <a:p>
            <a:r>
              <a:rPr lang="en-US" dirty="0" smtClean="0"/>
              <a:t>What if we could use this specifically for large data flows from, to, and between Science DMZs?</a:t>
            </a:r>
          </a:p>
          <a:p>
            <a:r>
              <a:rPr lang="en-US" dirty="0" smtClean="0"/>
              <a:t>What if we could use this to monitor inter-domain traffic across an R&amp;E?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814" r="1814"/>
          <a:stretch>
            <a:fillRect/>
          </a:stretch>
        </p:blipFill>
        <p:spPr>
          <a:xfrm>
            <a:off x="533400" y="1163373"/>
            <a:ext cx="7543800" cy="4800600"/>
          </a:xfrm>
        </p:spPr>
      </p:pic>
    </p:spTree>
    <p:extLst>
      <p:ext uri="{BB962C8B-B14F-4D97-AF65-F5344CB8AC3E}">
        <p14:creationId xmlns:p14="http://schemas.microsoft.com/office/powerpoint/2010/main" val="196757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You’d have </a:t>
            </a:r>
            <a:r>
              <a:rPr lang="en-US" dirty="0" err="1" smtClean="0"/>
              <a:t>XSight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60138"/>
      </p:ext>
    </p:extLst>
  </p:cSld>
  <p:clrMapOvr>
    <a:masterClrMapping/>
  </p:clrMapOvr>
</p:sld>
</file>

<file path=ppt/theme/theme1.xml><?xml version="1.0" encoding="utf-8"?>
<a:theme xmlns:a="http://schemas.openxmlformats.org/drawingml/2006/main" name="PSCPresentationTemplate20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PSCPresentationTemplate2010.potx</Template>
  <TotalTime>5090</TotalTime>
  <Words>612</Words>
  <Application>Microsoft Office PowerPoint</Application>
  <PresentationFormat>On-screen Show (4:3)</PresentationFormat>
  <Paragraphs>110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 Unicode MS</vt:lpstr>
      <vt:lpstr>ＭＳ Ｐゴシック</vt:lpstr>
      <vt:lpstr>Arial</vt:lpstr>
      <vt:lpstr>PSCPresentationTemplate2010</vt:lpstr>
      <vt:lpstr>Opening the Black Box</vt:lpstr>
      <vt:lpstr>The Black Box of TCP </vt:lpstr>
      <vt:lpstr>Opening the Box</vt:lpstr>
      <vt:lpstr>Web10G </vt:lpstr>
      <vt:lpstr>TCP_INFO</vt:lpstr>
      <vt:lpstr>It’s Not About Collecting Data </vt:lpstr>
      <vt:lpstr>Some questions: </vt:lpstr>
      <vt:lpstr>Answer </vt:lpstr>
      <vt:lpstr>A Better Answer</vt:lpstr>
      <vt:lpstr>XSight Overview</vt:lpstr>
      <vt:lpstr>Listener</vt:lpstr>
      <vt:lpstr>Analysis</vt:lpstr>
      <vt:lpstr>DB &amp; UI</vt:lpstr>
      <vt:lpstr>PowerPoint Presentation</vt:lpstr>
      <vt:lpstr>PowerPoint Presentation</vt:lpstr>
      <vt:lpstr>PowerPoint Presentation</vt:lpstr>
      <vt:lpstr>PowerPoint Presentation</vt:lpstr>
      <vt:lpstr>Brief Mention </vt:lpstr>
      <vt:lpstr>Conclusion </vt:lpstr>
      <vt:lpstr>Thanks!</vt:lpstr>
    </vt:vector>
  </TitlesOfParts>
  <Company>Pittsburgh Supercomputing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Albert</dc:creator>
  <cp:lastModifiedBy>Jen</cp:lastModifiedBy>
  <cp:revision>21</cp:revision>
  <dcterms:created xsi:type="dcterms:W3CDTF">2010-01-28T17:13:42Z</dcterms:created>
  <dcterms:modified xsi:type="dcterms:W3CDTF">2015-10-05T17:43:19Z</dcterms:modified>
</cp:coreProperties>
</file>