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02" r:id="rId2"/>
    <p:sldId id="304" r:id="rId3"/>
    <p:sldId id="314" r:id="rId4"/>
    <p:sldId id="310" r:id="rId5"/>
    <p:sldId id="303" r:id="rId6"/>
    <p:sldId id="306" r:id="rId7"/>
    <p:sldId id="315" r:id="rId8"/>
    <p:sldId id="309" r:id="rId9"/>
    <p:sldId id="313" r:id="rId10"/>
    <p:sldId id="31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" initials="J" lastIdx="4" clrIdx="0"/>
  <p:cmAuthor id="2" name="Albert Yee" initials="AFY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16F"/>
    <a:srgbClr val="616C4B"/>
    <a:srgbClr val="CCCCF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5" autoAdjust="0"/>
    <p:restoredTop sz="86364" autoAdjust="0"/>
  </p:normalViewPr>
  <p:slideViewPr>
    <p:cSldViewPr>
      <p:cViewPr varScale="1">
        <p:scale>
          <a:sx n="54" d="100"/>
          <a:sy n="54" d="100"/>
        </p:scale>
        <p:origin x="114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765D3-01E4-4A4F-A31C-707CA317A84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B677F-4FD8-E54D-BF2C-5B2A661F8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9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82B7B-123C-4AF9-BC47-835E3AF1767F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4518-663D-4A75-A4E4-BD5C93D92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74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4518-663D-4A75-A4E4-BD5C93D927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60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4518-663D-4A75-A4E4-BD5C93D927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60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4518-663D-4A75-A4E4-BD5C93D927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60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4518-663D-4A75-A4E4-BD5C93D927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17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4518-663D-4A75-A4E4-BD5C93D927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3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067777"/>
            <a:ext cx="9144001" cy="790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3429000"/>
            <a:ext cx="7491542" cy="761576"/>
          </a:xfrm>
        </p:spPr>
        <p:txBody>
          <a:bodyPr/>
          <a:lstStyle>
            <a:lvl1pPr algn="l">
              <a:defRPr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Title Slide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4207566"/>
            <a:ext cx="6400800" cy="1358900"/>
          </a:xfrm>
          <a:ln>
            <a:noFill/>
          </a:ln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3333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Line 13"/>
          <p:cNvSpPr>
            <a:spLocks noChangeShapeType="1"/>
          </p:cNvSpPr>
          <p:nvPr userDrawn="1"/>
        </p:nvSpPr>
        <p:spPr bwMode="auto">
          <a:xfrm>
            <a:off x="0" y="6083300"/>
            <a:ext cx="91440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7086600" y="6413669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dirty="0">
                <a:solidFill>
                  <a:srgbClr val="949594"/>
                </a:solidFill>
                <a:latin typeface="Univers LT Std 55"/>
                <a:cs typeface="Univers LT Std 55"/>
              </a:rPr>
              <a:t>Slide </a:t>
            </a:r>
            <a:fld id="{F23DD899-23D4-B74D-81E5-8B38761BD6BE}" type="slidenum">
              <a:rPr lang="en-US" sz="1000" smtClean="0">
                <a:solidFill>
                  <a:srgbClr val="949594"/>
                </a:solidFill>
                <a:latin typeface="Univers LT Std 55"/>
                <a:cs typeface="Univers LT Std 55"/>
              </a:rPr>
              <a:pPr algn="ctr" defTabSz="457200"/>
              <a:t>‹#›</a:t>
            </a:fld>
            <a:endParaRPr lang="en-US" sz="1000" dirty="0" smtClean="0">
              <a:solidFill>
                <a:srgbClr val="949594"/>
              </a:solidFill>
              <a:latin typeface="Univers LT Std 55"/>
              <a:cs typeface="Univers LT Std 55"/>
            </a:endParaRPr>
          </a:p>
        </p:txBody>
      </p:sp>
      <p:pic>
        <p:nvPicPr>
          <p:cNvPr id="10" name="Picture 9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2162628" y="6155780"/>
            <a:ext cx="1320941" cy="76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16" y="6110514"/>
            <a:ext cx="1150796" cy="76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06704"/>
            <a:ext cx="762000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85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067777"/>
            <a:ext cx="9144001" cy="790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715703"/>
            <a:ext cx="7772400" cy="1075497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2800" b="0" i="0" u="none" cap="none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section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998543"/>
            <a:ext cx="7772400" cy="673389"/>
          </a:xfrm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000" baseline="0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section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086600" y="6383179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dirty="0">
                <a:solidFill>
                  <a:srgbClr val="949594"/>
                </a:solidFill>
                <a:latin typeface="Univers LT Std 55"/>
                <a:cs typeface="Univers LT Std 55"/>
              </a:rPr>
              <a:t>Slide </a:t>
            </a:r>
            <a:fld id="{F23DD899-23D4-B74D-81E5-8B38761BD6BE}" type="slidenum">
              <a:rPr lang="en-US" sz="1000" smtClean="0">
                <a:solidFill>
                  <a:srgbClr val="949594"/>
                </a:solidFill>
                <a:latin typeface="Univers LT Std 55"/>
                <a:cs typeface="Univers LT Std 55"/>
              </a:rPr>
              <a:pPr algn="ctr" defTabSz="457200"/>
              <a:t>‹#›</a:t>
            </a:fld>
            <a:endParaRPr lang="en-US" sz="1000" dirty="0" smtClean="0">
              <a:solidFill>
                <a:srgbClr val="949594"/>
              </a:solidFill>
              <a:latin typeface="Univers LT Std 55"/>
              <a:cs typeface="Univers LT Std 55"/>
            </a:endParaRPr>
          </a:p>
        </p:txBody>
      </p:sp>
      <p:pic>
        <p:nvPicPr>
          <p:cNvPr id="7" name="Picture 6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2162628" y="6155780"/>
            <a:ext cx="1320941" cy="76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16" y="6110514"/>
            <a:ext cx="1150796" cy="76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06704"/>
            <a:ext cx="762000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2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ln>
            <a:noFill/>
          </a:ln>
        </p:spPr>
        <p:txBody>
          <a:bodyPr>
            <a:noAutofit/>
          </a:bodyPr>
          <a:lstStyle>
            <a:lvl1pPr>
              <a:defRPr b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3906558"/>
          </a:xfrm>
          <a:ln>
            <a:noFill/>
          </a:ln>
        </p:spPr>
        <p:txBody>
          <a:bodyPr wrap="square">
            <a:noAutofit/>
          </a:bodyPr>
          <a:lstStyle>
            <a:lvl1pPr>
              <a:defRPr>
                <a:ln>
                  <a:noFill/>
                </a:ln>
              </a:defRPr>
            </a:lvl1pPr>
            <a:lvl2pPr>
              <a:defRPr>
                <a:ln>
                  <a:noFill/>
                </a:ln>
              </a:defRPr>
            </a:lvl2pPr>
            <a:lvl3pPr>
              <a:defRPr sz="1800">
                <a:ln>
                  <a:noFill/>
                </a:ln>
              </a:defRPr>
            </a:lvl3pPr>
            <a:lvl4pPr>
              <a:defRPr sz="1600">
                <a:ln>
                  <a:noFill/>
                </a:ln>
              </a:defRPr>
            </a:lvl4pPr>
            <a:lvl5pPr>
              <a:defRPr sz="1600">
                <a:ln>
                  <a:noFill/>
                </a:ln>
              </a:defRPr>
            </a:lvl5pPr>
          </a:lstStyle>
          <a:p>
            <a:pPr lvl="0"/>
            <a:r>
              <a:rPr lang="en-US" dirty="0" smtClean="0"/>
              <a:t>Ideas to share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5" name="Picture 4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2162629" y="6127478"/>
            <a:ext cx="1266372" cy="7305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16" y="6110514"/>
            <a:ext cx="1150796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06704"/>
            <a:ext cx="762000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6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0">
                <a:ln>
                  <a:noFill/>
                </a:ln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21592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ln>
                  <a:noFill/>
                </a:ln>
              </a:defRPr>
            </a:lvl1pPr>
            <a:lvl2pPr>
              <a:defRPr sz="2000">
                <a:ln>
                  <a:noFill/>
                </a:ln>
              </a:defRPr>
            </a:lvl2pPr>
            <a:lvl3pPr>
              <a:defRPr sz="1800">
                <a:ln>
                  <a:noFill/>
                </a:ln>
              </a:defRPr>
            </a:lvl3pPr>
            <a:lvl4pPr>
              <a:defRPr sz="1600">
                <a:ln>
                  <a:noFill/>
                </a:ln>
              </a:defRPr>
            </a:lvl4pPr>
            <a:lvl5pPr>
              <a:defRPr sz="1600">
                <a:ln>
                  <a:noFill/>
                </a:ln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21593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ln>
                  <a:noFill/>
                </a:ln>
              </a:defRPr>
            </a:lvl1pPr>
            <a:lvl2pPr>
              <a:defRPr sz="2000">
                <a:ln>
                  <a:noFill/>
                </a:ln>
              </a:defRPr>
            </a:lvl2pPr>
            <a:lvl3pPr>
              <a:defRPr sz="1800">
                <a:ln>
                  <a:noFill/>
                </a:ln>
              </a:defRPr>
            </a:lvl3pPr>
            <a:lvl4pPr>
              <a:defRPr sz="1600">
                <a:ln>
                  <a:noFill/>
                </a:ln>
              </a:defRPr>
            </a:lvl4pPr>
            <a:lvl5pPr>
              <a:defRPr sz="1600">
                <a:ln>
                  <a:noFill/>
                </a:ln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6" name="Picture 5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2162628" y="6155780"/>
            <a:ext cx="1320941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16" y="6110514"/>
            <a:ext cx="1150796" cy="76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06704"/>
            <a:ext cx="762000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0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764316"/>
            <a:ext cx="5486400" cy="566738"/>
          </a:xfrm>
          <a:ln>
            <a:noFill/>
          </a:ln>
        </p:spPr>
        <p:txBody>
          <a:bodyPr anchor="b">
            <a:noAutofit/>
          </a:bodyPr>
          <a:lstStyle>
            <a:lvl1pPr algn="l"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5983" y="612775"/>
            <a:ext cx="5486400" cy="4114800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47019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50659" y="6107651"/>
            <a:ext cx="1320941" cy="762000"/>
          </a:xfrm>
          <a:prstGeom prst="rect">
            <a:avLst/>
          </a:prstGeom>
        </p:spPr>
      </p:pic>
      <p:pic>
        <p:nvPicPr>
          <p:cNvPr id="7" name="Picture 6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2162628" y="6155780"/>
            <a:ext cx="1320941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16" y="6110514"/>
            <a:ext cx="1150796" cy="76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06704"/>
            <a:ext cx="762000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34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067777"/>
            <a:ext cx="9144001" cy="790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89422" y="770676"/>
            <a:ext cx="5486400" cy="566738"/>
          </a:xfrm>
          <a:ln>
            <a:noFill/>
          </a:ln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Closing line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9422" y="1703723"/>
            <a:ext cx="5486400" cy="1613170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Contact info</a:t>
            </a:r>
          </a:p>
        </p:txBody>
      </p:sp>
      <p:pic>
        <p:nvPicPr>
          <p:cNvPr id="18" name="Picture 17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2162628" y="6155780"/>
            <a:ext cx="1320941" cy="762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16" y="6110514"/>
            <a:ext cx="1150796" cy="762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06704"/>
            <a:ext cx="762000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0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sz="2800" b="0" i="0" u="none" cap="none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50659" y="6107651"/>
            <a:ext cx="132094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50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30569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086600" y="6306979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dirty="0">
                <a:solidFill>
                  <a:srgbClr val="949594"/>
                </a:solidFill>
                <a:latin typeface="Univers LT Std 55"/>
                <a:cs typeface="Univers LT Std 55"/>
              </a:rPr>
              <a:t>Slide </a:t>
            </a:r>
            <a:fld id="{F23DD899-23D4-B74D-81E5-8B38761BD6BE}" type="slidenum">
              <a:rPr lang="en-US" sz="1000" smtClean="0">
                <a:solidFill>
                  <a:srgbClr val="949594"/>
                </a:solidFill>
                <a:latin typeface="Univers LT Std 55"/>
                <a:cs typeface="Univers LT Std 55"/>
              </a:rPr>
              <a:pPr algn="ctr" defTabSz="457200"/>
              <a:t>‹#›</a:t>
            </a:fld>
            <a:endParaRPr lang="en-US" sz="1000" dirty="0" smtClean="0">
              <a:solidFill>
                <a:srgbClr val="949594"/>
              </a:solidFill>
              <a:latin typeface="Univers LT Std 55"/>
              <a:cs typeface="Univers LT Std 55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86266"/>
            <a:ext cx="9144000" cy="5894614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16200000" scaled="0"/>
            <a:tileRect/>
          </a:gra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>
            <a:grpSpLocks/>
          </p:cNvGrpSpPr>
          <p:nvPr userDrawn="1"/>
        </p:nvGrpSpPr>
        <p:grpSpPr bwMode="auto">
          <a:xfrm>
            <a:off x="-6350" y="0"/>
            <a:ext cx="9150350" cy="304800"/>
            <a:chOff x="-4" y="0"/>
            <a:chExt cx="5764" cy="864"/>
          </a:xfrm>
          <a:solidFill>
            <a:schemeClr val="tx2">
              <a:lumMod val="75000"/>
            </a:schemeClr>
          </a:solidFill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-4" y="0"/>
              <a:ext cx="5760" cy="8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>
                <a:ea typeface="+mn-ea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0" y="864"/>
              <a:ext cx="5760" cy="0"/>
            </a:xfrm>
            <a:prstGeom prst="line">
              <a:avLst/>
            </a:prstGeom>
            <a:grpFill/>
            <a:ln w="2857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xtLst/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8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9" r:id="rId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55051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491542" cy="7615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>UCI </a:t>
            </a:r>
            <a:r>
              <a:rPr lang="en-US" sz="3100" b="1" dirty="0" err="1" smtClean="0"/>
              <a:t>Lightpath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A Dedicated Network for Research on UCI Campus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1358900"/>
          </a:xfrm>
        </p:spPr>
        <p:txBody>
          <a:bodyPr/>
          <a:lstStyle/>
          <a:p>
            <a:pPr algn="ctr"/>
            <a:r>
              <a:rPr lang="en-US" dirty="0" smtClean="0"/>
              <a:t>Jessica Yu</a:t>
            </a:r>
          </a:p>
          <a:p>
            <a:pPr algn="ctr"/>
            <a:r>
              <a:rPr lang="en-US" dirty="0" smtClean="0"/>
              <a:t>Office of Information Technology, UC Irvine</a:t>
            </a:r>
          </a:p>
          <a:p>
            <a:pPr algn="ctr"/>
            <a:r>
              <a:rPr lang="en-US" dirty="0" smtClean="0"/>
              <a:t>NSF PI Workshop</a:t>
            </a:r>
          </a:p>
          <a:p>
            <a:pPr algn="ctr"/>
            <a:r>
              <a:rPr lang="en-US" dirty="0" smtClean="0"/>
              <a:t>9/29/2015</a:t>
            </a:r>
            <a:endParaRPr lang="en-US" dirty="0"/>
          </a:p>
        </p:txBody>
      </p:sp>
      <p:pic>
        <p:nvPicPr>
          <p:cNvPr id="1030" name="Picture 6" descr="Signature, flush le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240" y="6248400"/>
            <a:ext cx="2590800" cy="40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6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for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5137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25+ years ago, NSF funded the </a:t>
            </a:r>
            <a:r>
              <a:rPr lang="en-US" sz="2000" dirty="0" err="1" smtClean="0">
                <a:solidFill>
                  <a:srgbClr val="C00000"/>
                </a:solidFill>
              </a:rPr>
              <a:t>NSFNet</a:t>
            </a:r>
            <a:r>
              <a:rPr lang="en-US" sz="2000" dirty="0" smtClean="0"/>
              <a:t> which is widely recognized as the base platform evolving to today’s Internet</a:t>
            </a:r>
          </a:p>
        </p:txBody>
      </p:sp>
      <p:pic>
        <p:nvPicPr>
          <p:cNvPr id="4" name="Picture 6" descr="Signature, flush le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240" y="6248400"/>
            <a:ext cx="2590800" cy="40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eng.umd.edu/%7Eaustin/ence202.d/computers-fig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96" y="2529876"/>
            <a:ext cx="2286000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962400" y="3205357"/>
            <a:ext cx="685800" cy="228600"/>
          </a:xfrm>
          <a:prstGeom prst="right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99858" y="3086103"/>
            <a:ext cx="3336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Change the way people live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59896" y="5121878"/>
            <a:ext cx="2451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CC-NIE, CC*DNI …</a:t>
            </a:r>
            <a:endParaRPr lang="en-US" sz="2000" b="1" dirty="0"/>
          </a:p>
        </p:txBody>
      </p:sp>
      <p:sp>
        <p:nvSpPr>
          <p:cNvPr id="9" name="Right Arrow 8"/>
          <p:cNvSpPr/>
          <p:nvPr/>
        </p:nvSpPr>
        <p:spPr>
          <a:xfrm>
            <a:off x="4035554" y="5207633"/>
            <a:ext cx="685800" cy="228600"/>
          </a:xfrm>
          <a:prstGeom prst="right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2" descr="Image result for questions mark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4" descr="Image result for questions mark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229" y="4892290"/>
            <a:ext cx="688848" cy="8592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21388" y="4430432"/>
            <a:ext cx="6607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What could CC* do for the next </a:t>
            </a:r>
            <a:r>
              <a:rPr lang="en-US" sz="2000" b="1" dirty="0" smtClean="0"/>
              <a:t>25+ years</a:t>
            </a:r>
            <a:r>
              <a:rPr lang="en-US" sz="2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242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University of California, Irvine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UC Irvine is a public research university </a:t>
            </a:r>
          </a:p>
          <a:p>
            <a:r>
              <a:rPr lang="en-US" dirty="0" smtClean="0"/>
              <a:t>30,000+ students and 22,000+ faculty and staff</a:t>
            </a:r>
          </a:p>
          <a:p>
            <a:r>
              <a:rPr lang="en-US" dirty="0" smtClean="0"/>
              <a:t>Located in Irvine, California</a:t>
            </a:r>
          </a:p>
          <a:p>
            <a:endParaRPr lang="en-US" dirty="0" smtClean="0"/>
          </a:p>
          <a:p>
            <a:r>
              <a:rPr lang="en-US" dirty="0" err="1" smtClean="0"/>
              <a:t>UCINet</a:t>
            </a:r>
            <a:r>
              <a:rPr lang="en-US" dirty="0" smtClean="0"/>
              <a:t> is the general campus network</a:t>
            </a:r>
          </a:p>
          <a:p>
            <a:pPr lvl="1"/>
            <a:r>
              <a:rPr lang="en-US" dirty="0" smtClean="0"/>
              <a:t>191 Buildings</a:t>
            </a:r>
          </a:p>
          <a:p>
            <a:pPr lvl="1"/>
            <a:r>
              <a:rPr lang="en-US" dirty="0" smtClean="0"/>
              <a:t>529 Network equipment closets</a:t>
            </a:r>
          </a:p>
          <a:p>
            <a:pPr lvl="1"/>
            <a:r>
              <a:rPr lang="en-US" dirty="0" smtClean="0"/>
              <a:t>1,709 Routers, switches in service</a:t>
            </a:r>
          </a:p>
          <a:p>
            <a:pPr lvl="1"/>
            <a:r>
              <a:rPr lang="en-US" dirty="0" smtClean="0"/>
              <a:t>40,755 Active network jacks</a:t>
            </a:r>
          </a:p>
          <a:p>
            <a:endParaRPr lang="en-US" dirty="0"/>
          </a:p>
        </p:txBody>
      </p:sp>
      <p:pic>
        <p:nvPicPr>
          <p:cNvPr id="5" name="Picture 6" descr="Signature, flush le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240" y="6248400"/>
            <a:ext cx="2590800" cy="40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762000"/>
            <a:ext cx="838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7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UCI </a:t>
            </a:r>
            <a:r>
              <a:rPr lang="en-US" dirty="0" err="1"/>
              <a:t>Lightpath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is </a:t>
            </a:r>
            <a:r>
              <a:rPr lang="en-US" dirty="0"/>
              <a:t>built to let researchers </a:t>
            </a:r>
            <a:r>
              <a:rPr lang="en-US" dirty="0" smtClean="0"/>
              <a:t>with need for transferring large quantities of data to </a:t>
            </a:r>
            <a:r>
              <a:rPr lang="en-US" dirty="0"/>
              <a:t>get </a:t>
            </a:r>
            <a:r>
              <a:rPr lang="en-US" dirty="0" smtClean="0"/>
              <a:t>on a </a:t>
            </a:r>
            <a:r>
              <a:rPr lang="en-US" dirty="0"/>
              <a:t>faster </a:t>
            </a:r>
            <a:r>
              <a:rPr lang="en-US" dirty="0" smtClean="0"/>
              <a:t>network, ahead of general campus network upgrade</a:t>
            </a:r>
            <a:endParaRPr lang="en-US" dirty="0"/>
          </a:p>
          <a:p>
            <a:pPr lvl="1"/>
            <a:r>
              <a:rPr lang="en-US" dirty="0" smtClean="0"/>
              <a:t>Improves data throughput within and beyond campus by avoiding bottlenecks and other performance impacting components in general campus network</a:t>
            </a:r>
            <a:endParaRPr lang="en-US" dirty="0"/>
          </a:p>
        </p:txBody>
      </p:sp>
      <p:pic>
        <p:nvPicPr>
          <p:cNvPr id="5" name="Picture 6" descr="Signature, flush le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240" y="6248400"/>
            <a:ext cx="2590800" cy="40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66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service 6 month after funding started in 1/2014, connecting </a:t>
            </a:r>
          </a:p>
          <a:p>
            <a:pPr lvl="1"/>
            <a:r>
              <a:rPr lang="en-US" dirty="0" smtClean="0"/>
              <a:t>two major campus computing clusters as well as a number of servers/workstations in research labs; providing the capability for 100</a:t>
            </a:r>
            <a:r>
              <a:rPr lang="en-US" dirty="0"/>
              <a:t>+ </a:t>
            </a:r>
            <a:r>
              <a:rPr lang="en-US" dirty="0" smtClean="0"/>
              <a:t>researchers to utilize UCI </a:t>
            </a:r>
            <a:r>
              <a:rPr lang="en-US" dirty="0" err="1" smtClean="0"/>
              <a:t>Lightpath</a:t>
            </a:r>
            <a:endParaRPr lang="en-US" dirty="0" smtClean="0"/>
          </a:p>
          <a:p>
            <a:pPr lvl="1"/>
            <a:r>
              <a:rPr lang="en-US" dirty="0" err="1" smtClean="0"/>
              <a:t>perfSONAR</a:t>
            </a:r>
            <a:r>
              <a:rPr lang="en-US" dirty="0" smtClean="0"/>
              <a:t> servers in strategic locations collecting stats</a:t>
            </a:r>
          </a:p>
          <a:p>
            <a:pPr lvl="1"/>
            <a:r>
              <a:rPr lang="en-US" dirty="0" smtClean="0"/>
              <a:t>DTN for concept proving for Pacific Research Platform</a:t>
            </a:r>
          </a:p>
          <a:p>
            <a:pPr lvl="1"/>
            <a:r>
              <a:rPr lang="en-US" dirty="0" smtClean="0"/>
              <a:t>Special DTN for early adoption of technology for LHC collaboration</a:t>
            </a:r>
          </a:p>
          <a:p>
            <a:endParaRPr lang="en-US" dirty="0"/>
          </a:p>
        </p:txBody>
      </p:sp>
      <p:pic>
        <p:nvPicPr>
          <p:cNvPr id="5" name="Picture 6" descr="Signature, flush le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240" y="6248400"/>
            <a:ext cx="2590800" cy="40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4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" r="660"/>
          <a:stretch>
            <a:fillRect/>
          </a:stretch>
        </p:blipFill>
        <p:spPr>
          <a:xfrm>
            <a:off x="990600" y="533400"/>
            <a:ext cx="7475949" cy="5606961"/>
          </a:xfrm>
        </p:spPr>
      </p:pic>
      <p:pic>
        <p:nvPicPr>
          <p:cNvPr id="12" name="Picture 6" descr="Signature, flush lef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240" y="6248400"/>
            <a:ext cx="2590800" cy="40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5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" r="44"/>
          <a:stretch>
            <a:fillRect/>
          </a:stretch>
        </p:blipFill>
        <p:spPr>
          <a:xfrm>
            <a:off x="457200" y="609600"/>
            <a:ext cx="7467600" cy="5600700"/>
          </a:xfrm>
        </p:spPr>
      </p:pic>
      <p:pic>
        <p:nvPicPr>
          <p:cNvPr id="8" name="Picture 6" descr="Signature, flush lef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240" y="6248400"/>
            <a:ext cx="2590800" cy="40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3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researchers on the ‘network slums’ </a:t>
            </a:r>
            <a:r>
              <a:rPr lang="en-US" dirty="0"/>
              <a:t>of old </a:t>
            </a:r>
            <a:r>
              <a:rPr lang="en-US" dirty="0" smtClean="0"/>
              <a:t>buildings access to faster network, resulting in improved data transfer performance and increased productivity</a:t>
            </a:r>
            <a:endParaRPr lang="en-US" dirty="0"/>
          </a:p>
          <a:p>
            <a:r>
              <a:rPr lang="en-US" dirty="0" smtClean="0"/>
              <a:t>Helps to avoid network bottlenecks and limitations of </a:t>
            </a:r>
            <a:r>
              <a:rPr lang="en-US" dirty="0"/>
              <a:t>campus border </a:t>
            </a:r>
            <a:r>
              <a:rPr lang="en-US" dirty="0" smtClean="0"/>
              <a:t>firewall</a:t>
            </a:r>
          </a:p>
          <a:p>
            <a:r>
              <a:rPr lang="en-US" dirty="0" smtClean="0"/>
              <a:t>Contributes to leading-edge research networking initiatives, such as proof-of-concept for PRP and LHC collaboration</a:t>
            </a:r>
          </a:p>
          <a:p>
            <a:r>
              <a:rPr lang="en-US" dirty="0"/>
              <a:t>Can be expanded to where needed </a:t>
            </a:r>
          </a:p>
          <a:p>
            <a:pPr lvl="1"/>
            <a:r>
              <a:rPr lang="en-US" dirty="0"/>
              <a:t>Advisory Committee and Access Policy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Signature, flush le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240" y="6248400"/>
            <a:ext cx="2590800" cy="40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95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 for sponsoring this Project (CC-NIE #ACI-1341038)</a:t>
            </a:r>
          </a:p>
          <a:p>
            <a:endParaRPr lang="en-US" dirty="0" smtClean="0"/>
          </a:p>
          <a:p>
            <a:r>
              <a:rPr lang="en-US" dirty="0" smtClean="0"/>
              <a:t>Office of Information Technology of UC Irvine for providing technical resources to implement UCI </a:t>
            </a:r>
            <a:r>
              <a:rPr lang="en-US" dirty="0" err="1" smtClean="0"/>
              <a:t>Lightpath</a:t>
            </a:r>
            <a:endParaRPr lang="en-US" dirty="0"/>
          </a:p>
        </p:txBody>
      </p:sp>
      <p:pic>
        <p:nvPicPr>
          <p:cNvPr id="4" name="Picture 6" descr="Signature, flush le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240" y="6248400"/>
            <a:ext cx="2590800" cy="40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4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for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5137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25+ years ago, NSF funded the </a:t>
            </a:r>
            <a:r>
              <a:rPr lang="en-US" sz="2000" dirty="0" err="1" smtClean="0"/>
              <a:t>NSFNet</a:t>
            </a:r>
            <a:r>
              <a:rPr lang="en-US" sz="2000" dirty="0" smtClean="0"/>
              <a:t> which is widely recognized as the base platform evolving to today’s Internet</a:t>
            </a:r>
          </a:p>
        </p:txBody>
      </p:sp>
      <p:pic>
        <p:nvPicPr>
          <p:cNvPr id="4" name="Picture 6" descr="Signature, flush le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240" y="6248400"/>
            <a:ext cx="2590800" cy="40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eng.umd.edu/%7Eaustin/ence202.d/computers-fig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96" y="2529876"/>
            <a:ext cx="2286000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962400" y="3205357"/>
            <a:ext cx="685800" cy="228600"/>
          </a:xfrm>
          <a:prstGeom prst="right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99858" y="3086103"/>
            <a:ext cx="3336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Change the way people live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59896" y="5121878"/>
            <a:ext cx="2451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CC-NIE, CC*DNI …</a:t>
            </a:r>
            <a:endParaRPr lang="en-US" sz="2000" b="1" dirty="0"/>
          </a:p>
        </p:txBody>
      </p:sp>
      <p:sp>
        <p:nvSpPr>
          <p:cNvPr id="9" name="Right Arrow 8"/>
          <p:cNvSpPr/>
          <p:nvPr/>
        </p:nvSpPr>
        <p:spPr>
          <a:xfrm>
            <a:off x="4035554" y="5207633"/>
            <a:ext cx="685800" cy="228600"/>
          </a:xfrm>
          <a:prstGeom prst="right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2" descr="Image result for questions mark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4" descr="Image result for questions mark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229" y="4892290"/>
            <a:ext cx="688848" cy="8592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21388" y="4430432"/>
            <a:ext cx="6607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What could CC* do for the next </a:t>
            </a:r>
            <a:r>
              <a:rPr lang="en-US" sz="2000" b="1" dirty="0" smtClean="0"/>
              <a:t>25+ years</a:t>
            </a:r>
            <a:r>
              <a:rPr lang="en-US" sz="2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299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12038</TotalTime>
  <Words>361</Words>
  <Application>Microsoft Office PowerPoint</Application>
  <PresentationFormat>On-screen Show (4:3)</PresentationFormat>
  <Paragraphs>52</Paragraphs>
  <Slides>10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Univers LT Std 55</vt:lpstr>
      <vt:lpstr>1_Office Theme</vt:lpstr>
      <vt:lpstr>UCI Lightpath  A Dedicated Network for Research on UCI Campus</vt:lpstr>
      <vt:lpstr>About University of California, Irvine</vt:lpstr>
      <vt:lpstr>Purposes</vt:lpstr>
      <vt:lpstr>Current Status</vt:lpstr>
      <vt:lpstr>PowerPoint Presentation</vt:lpstr>
      <vt:lpstr>PowerPoint Presentation</vt:lpstr>
      <vt:lpstr>Impacts</vt:lpstr>
      <vt:lpstr>Acknowledgements</vt:lpstr>
      <vt:lpstr>Food for Thoughts</vt:lpstr>
      <vt:lpstr>Food for Thoughts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IntelSim</dc:title>
  <dc:creator>Alan Chalker</dc:creator>
  <cp:lastModifiedBy>Jen</cp:lastModifiedBy>
  <cp:revision>255</cp:revision>
  <dcterms:created xsi:type="dcterms:W3CDTF">2013-08-04T04:19:11Z</dcterms:created>
  <dcterms:modified xsi:type="dcterms:W3CDTF">2015-10-05T17:04:10Z</dcterms:modified>
</cp:coreProperties>
</file>