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0" r:id="rId2"/>
  </p:sldMasterIdLst>
  <p:notesMasterIdLst>
    <p:notesMasterId r:id="rId24"/>
  </p:notesMasterIdLst>
  <p:handoutMasterIdLst>
    <p:handoutMasterId r:id="rId25"/>
  </p:handoutMasterIdLst>
  <p:sldIdLst>
    <p:sldId id="302" r:id="rId3"/>
    <p:sldId id="316" r:id="rId4"/>
    <p:sldId id="301" r:id="rId5"/>
    <p:sldId id="303" r:id="rId6"/>
    <p:sldId id="314" r:id="rId7"/>
    <p:sldId id="313" r:id="rId8"/>
    <p:sldId id="304" r:id="rId9"/>
    <p:sldId id="305" r:id="rId10"/>
    <p:sldId id="306" r:id="rId11"/>
    <p:sldId id="307" r:id="rId12"/>
    <p:sldId id="308" r:id="rId13"/>
    <p:sldId id="309" r:id="rId14"/>
    <p:sldId id="312" r:id="rId15"/>
    <p:sldId id="310" r:id="rId16"/>
    <p:sldId id="311" r:id="rId17"/>
    <p:sldId id="315" r:id="rId18"/>
    <p:sldId id="317" r:id="rId19"/>
    <p:sldId id="319" r:id="rId20"/>
    <p:sldId id="318" r:id="rId21"/>
    <p:sldId id="322" r:id="rId22"/>
    <p:sldId id="32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16F"/>
    <a:srgbClr val="616C4B"/>
    <a:srgbClr val="CCCC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9" autoAdjust="0"/>
    <p:restoredTop sz="86418" autoAdjust="0"/>
  </p:normalViewPr>
  <p:slideViewPr>
    <p:cSldViewPr>
      <p:cViewPr varScale="1">
        <p:scale>
          <a:sx n="54" d="100"/>
          <a:sy n="54" d="100"/>
        </p:scale>
        <p:origin x="1152" y="62"/>
      </p:cViewPr>
      <p:guideLst>
        <p:guide orient="horz" pos="2160"/>
        <p:guide pos="2880"/>
      </p:guideLst>
    </p:cSldViewPr>
  </p:slideViewPr>
  <p:outlineViewPr>
    <p:cViewPr>
      <p:scale>
        <a:sx n="33" d="100"/>
        <a:sy n="33" d="100"/>
      </p:scale>
      <p:origin x="0" y="3024"/>
    </p:cViewPr>
  </p:outlineViewPr>
  <p:notesTextViewPr>
    <p:cViewPr>
      <p:scale>
        <a:sx n="1" d="1"/>
        <a:sy n="1" d="1"/>
      </p:scale>
      <p:origin x="0" y="0"/>
    </p:cViewPr>
  </p:notesTextViewPr>
  <p:sorterViewPr>
    <p:cViewPr varScale="1">
      <p:scale>
        <a:sx n="1" d="1"/>
        <a:sy n="1" d="1"/>
      </p:scale>
      <p:origin x="0" y="-55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D765D3-01E4-4A4F-A31C-707CA317A842}" type="datetimeFigureOut">
              <a:rPr lang="en-US" smtClean="0"/>
              <a:t>10/5/2015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8B677F-4FD8-E54D-BF2C-5B2A661F8401}" type="slidenum">
              <a:rPr lang="en-US" smtClean="0"/>
              <a:t>‹#›</a:t>
            </a:fld>
            <a:endParaRPr lang="en-US"/>
          </a:p>
        </p:txBody>
      </p:sp>
    </p:spTree>
    <p:extLst>
      <p:ext uri="{BB962C8B-B14F-4D97-AF65-F5344CB8AC3E}">
        <p14:creationId xmlns:p14="http://schemas.microsoft.com/office/powerpoint/2010/main" val="29803930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82B7B-123C-4AF9-BC47-835E3AF1767F}" type="datetimeFigureOut">
              <a:rPr lang="en-US" smtClean="0"/>
              <a:t>10/5/2015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4518-663D-4A75-A4E4-BD5C93D9276B}" type="slidenum">
              <a:rPr lang="en-US" smtClean="0"/>
              <a:t>‹#›</a:t>
            </a:fld>
            <a:endParaRPr lang="en-US"/>
          </a:p>
        </p:txBody>
      </p:sp>
    </p:spTree>
    <p:extLst>
      <p:ext uri="{BB962C8B-B14F-4D97-AF65-F5344CB8AC3E}">
        <p14:creationId xmlns:p14="http://schemas.microsoft.com/office/powerpoint/2010/main" val="38079749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defTabSz="914485">
              <a:defRPr sz="1100">
                <a:solidFill>
                  <a:schemeClr val="tx1"/>
                </a:solidFill>
                <a:latin typeface="Arial" charset="0"/>
                <a:ea typeface="ＭＳ Ｐゴシック" charset="0"/>
                <a:cs typeface="Arial" charset="0"/>
              </a:defRPr>
            </a:lvl1pPr>
            <a:lvl2pPr marL="702756" indent="-270291" defTabSz="914485">
              <a:defRPr sz="1100">
                <a:solidFill>
                  <a:schemeClr val="tx1"/>
                </a:solidFill>
                <a:latin typeface="Arial" charset="0"/>
                <a:ea typeface="Arial" charset="0"/>
                <a:cs typeface="Arial" charset="0"/>
              </a:defRPr>
            </a:lvl2pPr>
            <a:lvl3pPr marL="1081164" indent="-216233" defTabSz="914485">
              <a:defRPr sz="1100">
                <a:solidFill>
                  <a:schemeClr val="tx1"/>
                </a:solidFill>
                <a:latin typeface="Arial" charset="0"/>
                <a:ea typeface="Arial" charset="0"/>
                <a:cs typeface="Arial" charset="0"/>
              </a:defRPr>
            </a:lvl3pPr>
            <a:lvl4pPr marL="1513629" indent="-216233" defTabSz="914485">
              <a:defRPr sz="1100">
                <a:solidFill>
                  <a:schemeClr val="tx1"/>
                </a:solidFill>
                <a:latin typeface="Arial" charset="0"/>
                <a:ea typeface="Arial" charset="0"/>
                <a:cs typeface="Arial" charset="0"/>
              </a:defRPr>
            </a:lvl4pPr>
            <a:lvl5pPr marL="1946095" indent="-216233" defTabSz="914485">
              <a:defRPr sz="1100">
                <a:solidFill>
                  <a:schemeClr val="tx1"/>
                </a:solidFill>
                <a:latin typeface="Arial" charset="0"/>
                <a:ea typeface="Arial" charset="0"/>
                <a:cs typeface="Arial" charset="0"/>
              </a:defRPr>
            </a:lvl5pPr>
            <a:lvl6pPr marL="2378560" indent="-216233" defTabSz="914485" eaLnBrk="0" fontAlgn="base" hangingPunct="0">
              <a:spcBef>
                <a:spcPct val="30000"/>
              </a:spcBef>
              <a:spcAft>
                <a:spcPct val="0"/>
              </a:spcAft>
              <a:defRPr sz="1100">
                <a:solidFill>
                  <a:schemeClr val="tx1"/>
                </a:solidFill>
                <a:latin typeface="Arial" charset="0"/>
                <a:ea typeface="Arial" charset="0"/>
                <a:cs typeface="Arial" charset="0"/>
              </a:defRPr>
            </a:lvl6pPr>
            <a:lvl7pPr marL="2811026" indent="-216233" defTabSz="914485" eaLnBrk="0" fontAlgn="base" hangingPunct="0">
              <a:spcBef>
                <a:spcPct val="30000"/>
              </a:spcBef>
              <a:spcAft>
                <a:spcPct val="0"/>
              </a:spcAft>
              <a:defRPr sz="1100">
                <a:solidFill>
                  <a:schemeClr val="tx1"/>
                </a:solidFill>
                <a:latin typeface="Arial" charset="0"/>
                <a:ea typeface="Arial" charset="0"/>
                <a:cs typeface="Arial" charset="0"/>
              </a:defRPr>
            </a:lvl7pPr>
            <a:lvl8pPr marL="3243491" indent="-216233" defTabSz="914485" eaLnBrk="0" fontAlgn="base" hangingPunct="0">
              <a:spcBef>
                <a:spcPct val="30000"/>
              </a:spcBef>
              <a:spcAft>
                <a:spcPct val="0"/>
              </a:spcAft>
              <a:defRPr sz="1100">
                <a:solidFill>
                  <a:schemeClr val="tx1"/>
                </a:solidFill>
                <a:latin typeface="Arial" charset="0"/>
                <a:ea typeface="Arial" charset="0"/>
                <a:cs typeface="Arial" charset="0"/>
              </a:defRPr>
            </a:lvl8pPr>
            <a:lvl9pPr marL="3675957" indent="-216233" defTabSz="914485" eaLnBrk="0" fontAlgn="base" hangingPunct="0">
              <a:spcBef>
                <a:spcPct val="30000"/>
              </a:spcBef>
              <a:spcAft>
                <a:spcPct val="0"/>
              </a:spcAft>
              <a:defRPr sz="1100">
                <a:solidFill>
                  <a:schemeClr val="tx1"/>
                </a:solidFill>
                <a:latin typeface="Arial" charset="0"/>
                <a:ea typeface="Arial" charset="0"/>
                <a:cs typeface="Arial" charset="0"/>
              </a:defRPr>
            </a:lvl9pPr>
          </a:lstStyle>
          <a:p>
            <a:fld id="{83B956F5-A2AF-8E49-8B3F-2C40CB3FCA72}" type="slidenum">
              <a:rPr lang="en-US" sz="1200">
                <a:solidFill>
                  <a:prstClr val="black"/>
                </a:solidFill>
              </a:rPr>
              <a:pPr/>
              <a:t>7</a:t>
            </a:fld>
            <a:endParaRPr lang="en-US" sz="1200">
              <a:solidFill>
                <a:prstClr val="black"/>
              </a:solidFill>
            </a:endParaRPr>
          </a:p>
        </p:txBody>
      </p:sp>
      <p:sp>
        <p:nvSpPr>
          <p:cNvPr id="280578" name="Rectangle 2"/>
          <p:cNvSpPr>
            <a:spLocks noGrp="1" noRot="1" noChangeAspect="1" noChangeArrowheads="1" noTextEdit="1"/>
          </p:cNvSpPr>
          <p:nvPr>
            <p:ph type="sldImg"/>
          </p:nvPr>
        </p:nvSpPr>
        <p:spPr>
          <a:ln/>
          <a:extLst/>
        </p:spPr>
      </p:sp>
      <p:sp>
        <p:nvSpPr>
          <p:cNvPr id="280579" name="Rectangle 3"/>
          <p:cNvSpPr>
            <a:spLocks noGrp="1" noChangeArrowheads="1"/>
          </p:cNvSpPr>
          <p:nvPr>
            <p:ph type="body" idx="1"/>
          </p:nvPr>
        </p:nvSpPr>
        <p:spPr/>
        <p:txBody>
          <a:bodyPr/>
          <a:lstStyle/>
          <a:p>
            <a:pPr eaLnBrk="1" hangingPunct="1">
              <a:defRPr/>
            </a:pPr>
            <a:endParaRPr lang="en-US" smtClean="0"/>
          </a:p>
        </p:txBody>
      </p:sp>
    </p:spTree>
    <p:extLst>
      <p:ext uri="{BB962C8B-B14F-4D97-AF65-F5344CB8AC3E}">
        <p14:creationId xmlns:p14="http://schemas.microsoft.com/office/powerpoint/2010/main" val="36489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Carrie </a:t>
            </a:r>
            <a:r>
              <a:rPr lang="en-US" dirty="0" err="1" smtClean="0"/>
              <a:t>Rampp</a:t>
            </a:r>
            <a:endParaRPr lang="en-US" dirty="0" smtClean="0"/>
          </a:p>
          <a:p>
            <a:endParaRPr lang="en-US" dirty="0"/>
          </a:p>
        </p:txBody>
      </p:sp>
      <p:sp>
        <p:nvSpPr>
          <p:cNvPr id="4" name="Slide Number Placeholder 3"/>
          <p:cNvSpPr>
            <a:spLocks noGrp="1"/>
          </p:cNvSpPr>
          <p:nvPr>
            <p:ph type="sldNum" sz="quarter" idx="10"/>
          </p:nvPr>
        </p:nvSpPr>
        <p:spPr/>
        <p:txBody>
          <a:bodyPr/>
          <a:lstStyle/>
          <a:p>
            <a:fld id="{68B64518-663D-4A75-A4E4-BD5C93D9276B}" type="slidenum">
              <a:rPr lang="en-US" smtClean="0"/>
              <a:t>14</a:t>
            </a:fld>
            <a:endParaRPr lang="en-US"/>
          </a:p>
        </p:txBody>
      </p:sp>
    </p:spTree>
    <p:extLst>
      <p:ext uri="{BB962C8B-B14F-4D97-AF65-F5344CB8AC3E}">
        <p14:creationId xmlns:p14="http://schemas.microsoft.com/office/powerpoint/2010/main" val="326418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depicted in the diagram above, the traffic from all of these systems travel over the same 1Gbps connection into the core network switch to be distributed appropriately.  Traffic continuing outside of campus travels through the </a:t>
            </a:r>
            <a:r>
              <a:rPr lang="en-US" sz="1200" kern="1200" dirty="0" err="1" smtClean="0">
                <a:solidFill>
                  <a:schemeClr val="tx1"/>
                </a:solidFill>
                <a:effectLst/>
                <a:latin typeface="+mn-lt"/>
                <a:ea typeface="+mn-ea"/>
                <a:cs typeface="+mn-cs"/>
              </a:rPr>
              <a:t>Procera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Packetshaper</a:t>
            </a:r>
            <a:r>
              <a:rPr lang="en-US" sz="1200" kern="1200" dirty="0" smtClean="0">
                <a:solidFill>
                  <a:schemeClr val="tx1"/>
                </a:solidFill>
                <a:effectLst/>
                <a:latin typeface="+mn-lt"/>
                <a:ea typeface="+mn-ea"/>
                <a:cs typeface="+mn-cs"/>
              </a:rPr>
              <a:t> and the </a:t>
            </a:r>
            <a:r>
              <a:rPr lang="en-US" sz="1200" kern="1200" dirty="0" err="1" smtClean="0">
                <a:solidFill>
                  <a:schemeClr val="tx1"/>
                </a:solidFill>
                <a:effectLst/>
                <a:latin typeface="+mn-lt"/>
                <a:ea typeface="+mn-ea"/>
                <a:cs typeface="+mn-cs"/>
              </a:rPr>
              <a:t>SonicWall</a:t>
            </a:r>
            <a:r>
              <a:rPr lang="en-US" sz="1200" kern="1200" dirty="0" smtClean="0">
                <a:solidFill>
                  <a:schemeClr val="tx1"/>
                </a:solidFill>
                <a:effectLst/>
                <a:latin typeface="+mn-lt"/>
                <a:ea typeface="+mn-ea"/>
                <a:cs typeface="+mn-cs"/>
              </a:rPr>
              <a:t> firewall before </a:t>
            </a:r>
            <a:r>
              <a:rPr lang="en-US" sz="1200" kern="1200" dirty="0" err="1" smtClean="0">
                <a:solidFill>
                  <a:schemeClr val="tx1"/>
                </a:solidFill>
                <a:effectLst/>
                <a:latin typeface="+mn-lt"/>
                <a:ea typeface="+mn-ea"/>
                <a:cs typeface="+mn-cs"/>
              </a:rPr>
              <a:t>transversing</a:t>
            </a:r>
            <a:r>
              <a:rPr lang="en-US" sz="1200" kern="1200" dirty="0" smtClean="0">
                <a:solidFill>
                  <a:schemeClr val="tx1"/>
                </a:solidFill>
                <a:effectLst/>
                <a:latin typeface="+mn-lt"/>
                <a:ea typeface="+mn-ea"/>
                <a:cs typeface="+mn-cs"/>
              </a:rPr>
              <a:t> the I-Light 1Gbps connection to the Indiana </a:t>
            </a:r>
            <a:r>
              <a:rPr lang="en-US" sz="1200" kern="1200" dirty="0" err="1" smtClean="0">
                <a:solidFill>
                  <a:schemeClr val="tx1"/>
                </a:solidFill>
                <a:effectLst/>
                <a:latin typeface="+mn-lt"/>
                <a:ea typeface="+mn-ea"/>
                <a:cs typeface="+mn-cs"/>
              </a:rPr>
              <a:t>Gigapop</a:t>
            </a:r>
            <a:r>
              <a:rPr lang="en-US" sz="1200" kern="1200" dirty="0" smtClean="0">
                <a:solidFill>
                  <a:schemeClr val="tx1"/>
                </a:solidFill>
                <a:effectLst/>
                <a:latin typeface="+mn-lt"/>
                <a:ea typeface="+mn-ea"/>
                <a:cs typeface="+mn-cs"/>
              </a:rPr>
              <a:t> in Indianapolis, where it is routed either to the commodity network or to Internet2.   </a:t>
            </a:r>
          </a:p>
          <a:p>
            <a:endParaRPr lang="en-US" dirty="0"/>
          </a:p>
        </p:txBody>
      </p:sp>
      <p:sp>
        <p:nvSpPr>
          <p:cNvPr id="4" name="Slide Number Placeholder 3"/>
          <p:cNvSpPr>
            <a:spLocks noGrp="1"/>
          </p:cNvSpPr>
          <p:nvPr>
            <p:ph type="sldNum" sz="quarter" idx="10"/>
          </p:nvPr>
        </p:nvSpPr>
        <p:spPr/>
        <p:txBody>
          <a:bodyPr/>
          <a:lstStyle/>
          <a:p>
            <a:fld id="{F0C35515-2F1F-F748-AA2F-BF7BC91F514B}" type="slidenum">
              <a:rPr lang="en-US" smtClean="0"/>
              <a:t>18</a:t>
            </a:fld>
            <a:endParaRPr lang="en-US"/>
          </a:p>
        </p:txBody>
      </p:sp>
    </p:spTree>
    <p:extLst>
      <p:ext uri="{BB962C8B-B14F-4D97-AF65-F5344CB8AC3E}">
        <p14:creationId xmlns:p14="http://schemas.microsoft.com/office/powerpoint/2010/main" val="255345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Title 1"/>
          <p:cNvSpPr>
            <a:spLocks noGrp="1"/>
          </p:cNvSpPr>
          <p:nvPr>
            <p:ph type="ctrTitle" hasCustomPrompt="1"/>
          </p:nvPr>
        </p:nvSpPr>
        <p:spPr>
          <a:xfrm>
            <a:off x="838200" y="3429000"/>
            <a:ext cx="7491542" cy="761576"/>
          </a:xfrm>
        </p:spPr>
        <p:txBody>
          <a:bodyPr/>
          <a:lstStyle>
            <a:lvl1pPr algn="l">
              <a:defRPr baseline="0">
                <a:solidFill>
                  <a:srgbClr val="C00000"/>
                </a:solidFill>
              </a:defRPr>
            </a:lvl1pPr>
          </a:lstStyle>
          <a:p>
            <a:r>
              <a:rPr lang="en-US" dirty="0" smtClean="0"/>
              <a:t>Click to Edit Title Slide</a:t>
            </a:r>
            <a:endParaRPr lang="en-US" dirty="0"/>
          </a:p>
        </p:txBody>
      </p:sp>
      <p:sp>
        <p:nvSpPr>
          <p:cNvPr id="7" name="Subtitle 2"/>
          <p:cNvSpPr>
            <a:spLocks noGrp="1"/>
          </p:cNvSpPr>
          <p:nvPr>
            <p:ph type="subTitle" idx="1"/>
          </p:nvPr>
        </p:nvSpPr>
        <p:spPr>
          <a:xfrm>
            <a:off x="838200" y="4207566"/>
            <a:ext cx="6400800" cy="1358900"/>
          </a:xfrm>
          <a:ln>
            <a:noFill/>
          </a:ln>
        </p:spPr>
        <p:txBody>
          <a:bodyPr>
            <a:noAutofit/>
          </a:bodyPr>
          <a:lstStyle>
            <a:lvl1pPr marL="0" indent="0" algn="l">
              <a:buNone/>
              <a:defRPr sz="2000">
                <a:solidFill>
                  <a:srgbClr val="3333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Line 13"/>
          <p:cNvSpPr>
            <a:spLocks noChangeShapeType="1"/>
          </p:cNvSpPr>
          <p:nvPr userDrawn="1"/>
        </p:nvSpPr>
        <p:spPr bwMode="auto">
          <a:xfrm>
            <a:off x="0" y="6083300"/>
            <a:ext cx="9144000" cy="0"/>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
        <p:nvSpPr>
          <p:cNvPr id="9" name="TextBox 8"/>
          <p:cNvSpPr txBox="1"/>
          <p:nvPr userDrawn="1"/>
        </p:nvSpPr>
        <p:spPr>
          <a:xfrm>
            <a:off x="7086600" y="641366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pic>
        <p:nvPicPr>
          <p:cNvPr id="10" name="Picture 9"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233285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FC2FEF1-4B59-AB46-A6EA-19B6AE3E16A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6488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66851F6-8675-6C42-A1C4-B0CECFD7AF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208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B68F68D-ECEC-414A-9621-AECB5768B54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8842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9ABF1E21-58FF-934A-A811-B4D8521E14B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2320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5BF03890-BD41-6A4E-9033-5A177650A4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5963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DB24E70-95A5-974E-AB51-F0041CFD90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4809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19C2D61-6B0B-A349-9244-6D12C46E39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95431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FD2F1B3C-5B32-2A4F-8D4A-C64C0FE1D1C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51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4061973-2F27-2F47-8D19-F166966D4FA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846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B9F484F-1440-FA41-B08F-A52EE2DCEE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121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1"/>
          <p:cNvSpPr>
            <a:spLocks noGrp="1"/>
          </p:cNvSpPr>
          <p:nvPr>
            <p:ph type="title" hasCustomPrompt="1"/>
          </p:nvPr>
        </p:nvSpPr>
        <p:spPr>
          <a:xfrm>
            <a:off x="722313" y="4715703"/>
            <a:ext cx="7772400" cy="1075497"/>
          </a:xfrm>
          <a:ln>
            <a:noFill/>
          </a:ln>
        </p:spPr>
        <p:txBody>
          <a:bodyPr anchor="t">
            <a:noAutofit/>
          </a:bodyPr>
          <a:lstStyle>
            <a:lvl1pPr algn="l">
              <a:defRPr sz="2800" b="0" i="0" u="none" cap="none" baseline="0">
                <a:solidFill>
                  <a:srgbClr val="C00000"/>
                </a:solidFill>
              </a:defRPr>
            </a:lvl1pPr>
          </a:lstStyle>
          <a:p>
            <a:r>
              <a:rPr lang="en-US" dirty="0" smtClean="0"/>
              <a:t>Click to edit section title style</a:t>
            </a:r>
            <a:endParaRPr lang="en-US" dirty="0"/>
          </a:p>
        </p:txBody>
      </p:sp>
      <p:sp>
        <p:nvSpPr>
          <p:cNvPr id="10" name="Text Placeholder 2"/>
          <p:cNvSpPr>
            <a:spLocks noGrp="1"/>
          </p:cNvSpPr>
          <p:nvPr>
            <p:ph type="body" idx="1" hasCustomPrompt="1"/>
          </p:nvPr>
        </p:nvSpPr>
        <p:spPr>
          <a:xfrm>
            <a:off x="722313" y="3998543"/>
            <a:ext cx="7772400" cy="673389"/>
          </a:xfrm>
          <a:ln>
            <a:noFill/>
          </a:ln>
        </p:spPr>
        <p:txBody>
          <a:bodyPr anchor="b">
            <a:noAutofit/>
          </a:bodyPr>
          <a:lstStyle>
            <a:lvl1pPr marL="0" indent="0">
              <a:buNone/>
              <a:defRPr sz="2000" baseline="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text styles</a:t>
            </a:r>
          </a:p>
        </p:txBody>
      </p:sp>
      <p:sp>
        <p:nvSpPr>
          <p:cNvPr id="6" name="TextBox 5"/>
          <p:cNvSpPr txBox="1"/>
          <p:nvPr userDrawn="1"/>
        </p:nvSpPr>
        <p:spPr>
          <a:xfrm>
            <a:off x="7086600" y="638317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pic>
        <p:nvPicPr>
          <p:cNvPr id="7" name="Picture 6"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112852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noAutofit/>
          </a:bodyPr>
          <a:lstStyle>
            <a:lvl1pPr>
              <a:defRPr b="0">
                <a:solidFill>
                  <a:srgbClr val="C00000"/>
                </a:solidFill>
              </a:defRPr>
            </a:lvl1pPr>
          </a:lstStyle>
          <a:p>
            <a:r>
              <a:rPr lang="en-US" dirty="0" smtClean="0"/>
              <a:t>Topic</a:t>
            </a:r>
            <a:endParaRPr lang="en-US" dirty="0"/>
          </a:p>
        </p:txBody>
      </p:sp>
      <p:sp>
        <p:nvSpPr>
          <p:cNvPr id="3" name="Content Placeholder 2"/>
          <p:cNvSpPr>
            <a:spLocks noGrp="1"/>
          </p:cNvSpPr>
          <p:nvPr>
            <p:ph idx="1" hasCustomPrompt="1"/>
          </p:nvPr>
        </p:nvSpPr>
        <p:spPr>
          <a:xfrm>
            <a:off x="457200" y="1600201"/>
            <a:ext cx="8229600" cy="3906558"/>
          </a:xfrm>
          <a:ln>
            <a:noFill/>
          </a:ln>
        </p:spPr>
        <p:txBody>
          <a:bodyPr wrap="square">
            <a:noAutofit/>
          </a:bodyPr>
          <a:lstStyle>
            <a:lvl1pPr>
              <a:defRPr>
                <a:ln>
                  <a:noFill/>
                </a:ln>
              </a:defRPr>
            </a:lvl1pPr>
            <a:lvl2pPr>
              <a:defRPr>
                <a:ln>
                  <a:noFill/>
                </a:ln>
              </a:defRPr>
            </a:lvl2pPr>
            <a:lvl3pPr>
              <a:defRPr sz="1800">
                <a:ln>
                  <a:noFill/>
                </a:ln>
              </a:defRPr>
            </a:lvl3pPr>
            <a:lvl4pPr>
              <a:defRPr sz="1600">
                <a:ln>
                  <a:noFill/>
                </a:ln>
              </a:defRPr>
            </a:lvl4pPr>
            <a:lvl5pPr>
              <a:defRPr sz="1600">
                <a:ln>
                  <a:noFill/>
                </a:ln>
              </a:defRPr>
            </a:lvl5pPr>
          </a:lstStyle>
          <a:p>
            <a:pPr lvl="0"/>
            <a:r>
              <a:rPr lang="en-US" dirty="0" smtClean="0"/>
              <a:t>Ideas to share</a:t>
            </a:r>
          </a:p>
          <a:p>
            <a:pPr lvl="1"/>
            <a:r>
              <a:rPr lang="en-US" dirty="0" smtClean="0"/>
              <a:t>Second level</a:t>
            </a:r>
          </a:p>
          <a:p>
            <a:pPr lvl="2"/>
            <a:r>
              <a:rPr lang="en-US" dirty="0" smtClean="0"/>
              <a:t>Third level</a:t>
            </a:r>
          </a:p>
          <a:p>
            <a:pPr lvl="3"/>
            <a:r>
              <a:rPr lang="en-US" dirty="0" smtClean="0"/>
              <a:t>Fourth level</a:t>
            </a:r>
          </a:p>
        </p:txBody>
      </p:sp>
      <p:pic>
        <p:nvPicPr>
          <p:cNvPr id="5" name="Picture 4"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9" y="6127478"/>
            <a:ext cx="1266372" cy="7305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27616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n>
                  <a:noFill/>
                </a:ln>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421592"/>
          </a:xfrm>
          <a:ln>
            <a:noFill/>
          </a:ln>
        </p:spPr>
        <p:txBody>
          <a:bodyPr>
            <a:noAutofit/>
          </a:bodyPr>
          <a:lstStyle>
            <a:lvl1pPr>
              <a:defRPr sz="2400">
                <a:ln>
                  <a:noFill/>
                </a:ln>
              </a:defRPr>
            </a:lvl1pPr>
            <a:lvl2pPr>
              <a:defRPr sz="2000">
                <a:ln>
                  <a:noFill/>
                </a:ln>
              </a:defRPr>
            </a:lvl2pPr>
            <a:lvl3pPr>
              <a:defRPr sz="1800">
                <a:ln>
                  <a:noFill/>
                </a:ln>
              </a:defRPr>
            </a:lvl3pPr>
            <a:lvl4pPr>
              <a:defRPr sz="1600">
                <a:ln>
                  <a:noFill/>
                </a:ln>
              </a:defRPr>
            </a:lvl4pPr>
            <a:lvl5pPr>
              <a:defRPr sz="1600">
                <a:ln>
                  <a:noFill/>
                </a:ln>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421593"/>
          </a:xfrm>
          <a:ln>
            <a:noFill/>
          </a:ln>
        </p:spPr>
        <p:txBody>
          <a:bodyPr>
            <a:noAutofit/>
          </a:bodyPr>
          <a:lstStyle>
            <a:lvl1pPr>
              <a:defRPr sz="2400">
                <a:ln>
                  <a:noFill/>
                </a:ln>
              </a:defRPr>
            </a:lvl1pPr>
            <a:lvl2pPr>
              <a:defRPr sz="2000">
                <a:ln>
                  <a:noFill/>
                </a:ln>
              </a:defRPr>
            </a:lvl2pPr>
            <a:lvl3pPr>
              <a:defRPr sz="1800">
                <a:ln>
                  <a:noFill/>
                </a:ln>
              </a:defRPr>
            </a:lvl3pPr>
            <a:lvl4pPr>
              <a:defRPr sz="1600">
                <a:ln>
                  <a:noFill/>
                </a:ln>
              </a:defRPr>
            </a:lvl4pPr>
            <a:lvl5pPr>
              <a:defRPr sz="1600">
                <a:ln>
                  <a:noFill/>
                </a:ln>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16166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64316"/>
            <a:ext cx="5486400" cy="566738"/>
          </a:xfrm>
          <a:ln>
            <a:noFill/>
          </a:ln>
        </p:spPr>
        <p:txBody>
          <a:bodyPr anchor="b">
            <a:noAutofit/>
          </a:bodyPr>
          <a:lstStyle>
            <a:lvl1pPr algn="l">
              <a:defRPr sz="2000" b="0">
                <a:solidFill>
                  <a:srgbClr val="C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15983" y="612775"/>
            <a:ext cx="5486400" cy="4114800"/>
          </a:xfrm>
          <a:ln>
            <a:noFill/>
          </a:ln>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647019"/>
          </a:xfrm>
          <a:ln>
            <a:noFill/>
          </a:ln>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50659" y="6107651"/>
            <a:ext cx="1320941" cy="762000"/>
          </a:xfrm>
          <a:prstGeom prst="rect">
            <a:avLst/>
          </a:prstGeom>
        </p:spPr>
      </p:pic>
      <p:pic>
        <p:nvPicPr>
          <p:cNvPr id="7" name="Picture 6"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301934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p:cNvSpPr/>
          <p:nvPr userDrawn="1"/>
        </p:nvSpPr>
        <p:spPr>
          <a:xfrm>
            <a:off x="-1" y="6067777"/>
            <a:ext cx="9144001" cy="7902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title" hasCustomPrompt="1"/>
          </p:nvPr>
        </p:nvSpPr>
        <p:spPr>
          <a:xfrm>
            <a:off x="889422" y="770676"/>
            <a:ext cx="5486400" cy="566738"/>
          </a:xfrm>
          <a:ln>
            <a:noFill/>
          </a:ln>
        </p:spPr>
        <p:txBody>
          <a:bodyPr anchor="b">
            <a:noAutofit/>
          </a:bodyPr>
          <a:lstStyle>
            <a:lvl1pPr algn="l">
              <a:defRPr sz="2800" b="0">
                <a:solidFill>
                  <a:srgbClr val="C00000"/>
                </a:solidFill>
              </a:defRPr>
            </a:lvl1pPr>
          </a:lstStyle>
          <a:p>
            <a:r>
              <a:rPr lang="en-US" dirty="0" smtClean="0"/>
              <a:t>Closing line</a:t>
            </a:r>
            <a:endParaRPr lang="en-US" dirty="0"/>
          </a:p>
        </p:txBody>
      </p:sp>
      <p:sp>
        <p:nvSpPr>
          <p:cNvPr id="12" name="Text Placeholder 3"/>
          <p:cNvSpPr>
            <a:spLocks noGrp="1"/>
          </p:cNvSpPr>
          <p:nvPr>
            <p:ph type="body" sz="half" idx="2" hasCustomPrompt="1"/>
          </p:nvPr>
        </p:nvSpPr>
        <p:spPr>
          <a:xfrm>
            <a:off x="889422" y="1703723"/>
            <a:ext cx="5486400" cy="1613170"/>
          </a:xfrm>
          <a:ln>
            <a:noFill/>
          </a:ln>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Contact info</a:t>
            </a:r>
          </a:p>
        </p:txBody>
      </p:sp>
      <p:pic>
        <p:nvPicPr>
          <p:cNvPr id="18" name="Picture 17"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2162628" y="6155780"/>
            <a:ext cx="1320941" cy="7620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116" y="6110514"/>
            <a:ext cx="1150796" cy="7620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2400" y="6106704"/>
            <a:ext cx="762000" cy="765810"/>
          </a:xfrm>
          <a:prstGeom prst="rect">
            <a:avLst/>
          </a:prstGeom>
        </p:spPr>
      </p:pic>
    </p:spTree>
    <p:extLst>
      <p:ext uri="{BB962C8B-B14F-4D97-AF65-F5344CB8AC3E}">
        <p14:creationId xmlns:p14="http://schemas.microsoft.com/office/powerpoint/2010/main" val="17070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2800" b="0" i="0" u="none" cap="none">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descr="logo2011small.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 t="9981" r="3176" b="5925"/>
          <a:stretch/>
        </p:blipFill>
        <p:spPr>
          <a:xfrm>
            <a:off x="50659" y="6107651"/>
            <a:ext cx="1320941" cy="762000"/>
          </a:xfrm>
          <a:prstGeom prst="rect">
            <a:avLst/>
          </a:prstGeom>
        </p:spPr>
      </p:pic>
    </p:spTree>
    <p:extLst>
      <p:ext uri="{BB962C8B-B14F-4D97-AF65-F5344CB8AC3E}">
        <p14:creationId xmlns:p14="http://schemas.microsoft.com/office/powerpoint/2010/main" val="3479506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C7E2EED-3C32-9E46-8B47-9FBC2D5C1A88}" type="datetimeFigureOut">
              <a:rPr lang="en-US" smtClean="0"/>
              <a:t>10/5/2015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9AFF56-3058-164B-B802-145B83214DDF}" type="slidenum">
              <a:rPr lang="en-US" smtClean="0"/>
              <a:t>‹#›</a:t>
            </a:fld>
            <a:endParaRPr lang="en-US"/>
          </a:p>
        </p:txBody>
      </p:sp>
    </p:spTree>
    <p:extLst>
      <p:ext uri="{BB962C8B-B14F-4D97-AF65-F5344CB8AC3E}">
        <p14:creationId xmlns:p14="http://schemas.microsoft.com/office/powerpoint/2010/main" val="283939119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8597F8-EBF7-A84D-8F4B-36C62947BC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570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6556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2305697"/>
          </a:xfrm>
          <a:prstGeom prst="rect">
            <a:avLst/>
          </a:prstGeom>
          <a:ln>
            <a:solidFill>
              <a:schemeClr val="bg1">
                <a:lumMod val="65000"/>
              </a:schemeClr>
            </a:solid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7086600" y="6306979"/>
            <a:ext cx="2057400" cy="246221"/>
          </a:xfrm>
          <a:prstGeom prst="rect">
            <a:avLst/>
          </a:prstGeom>
          <a:noFill/>
        </p:spPr>
        <p:txBody>
          <a:bodyPr wrap="square" rtlCol="0">
            <a:spAutoFit/>
          </a:bodyPr>
          <a:lstStyle/>
          <a:p>
            <a:pPr algn="ctr" defTabSz="457200"/>
            <a:r>
              <a:rPr lang="en-US" sz="1000" dirty="0">
                <a:solidFill>
                  <a:srgbClr val="949594"/>
                </a:solidFill>
                <a:latin typeface="Univers LT Std 55"/>
                <a:cs typeface="Univers LT Std 55"/>
              </a:rPr>
              <a:t>Slide </a:t>
            </a:r>
            <a:fld id="{F23DD899-23D4-B74D-81E5-8B38761BD6BE}" type="slidenum">
              <a:rPr lang="en-US" sz="1000" smtClean="0">
                <a:solidFill>
                  <a:srgbClr val="949594"/>
                </a:solidFill>
                <a:latin typeface="Univers LT Std 55"/>
                <a:cs typeface="Univers LT Std 55"/>
              </a:rPr>
              <a:pPr algn="ctr" defTabSz="457200"/>
              <a:t>‹#›</a:t>
            </a:fld>
            <a:endParaRPr lang="en-US" sz="1000" dirty="0" smtClean="0">
              <a:solidFill>
                <a:srgbClr val="949594"/>
              </a:solidFill>
              <a:latin typeface="Univers LT Std 55"/>
              <a:cs typeface="Univers LT Std 55"/>
            </a:endParaRPr>
          </a:p>
        </p:txBody>
      </p:sp>
      <p:sp>
        <p:nvSpPr>
          <p:cNvPr id="11" name="Rectangle 10"/>
          <p:cNvSpPr/>
          <p:nvPr userDrawn="1"/>
        </p:nvSpPr>
        <p:spPr>
          <a:xfrm>
            <a:off x="0" y="186266"/>
            <a:ext cx="9144000" cy="5894614"/>
          </a:xfrm>
          <a:prstGeom prst="rect">
            <a:avLst/>
          </a:prstGeom>
          <a:gradFill flip="none" rotWithShape="1">
            <a:gsLst>
              <a:gs pos="100000">
                <a:schemeClr val="bg1"/>
              </a:gs>
              <a:gs pos="0">
                <a:schemeClr val="bg1">
                  <a:lumMod val="75000"/>
                </a:schemeClr>
              </a:gs>
            </a:gsLst>
            <a:lin ang="16200000" scaled="0"/>
            <a:tileRect/>
          </a:gradFill>
          <a:effectLst/>
          <a:scene3d>
            <a:camera prst="orthographicFront"/>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dirty="0">
              <a:solidFill>
                <a:prstClr val="white"/>
              </a:solidFill>
            </a:endParaRPr>
          </a:p>
        </p:txBody>
      </p:sp>
      <p:grpSp>
        <p:nvGrpSpPr>
          <p:cNvPr id="12" name="Group 11"/>
          <p:cNvGrpSpPr>
            <a:grpSpLocks/>
          </p:cNvGrpSpPr>
          <p:nvPr userDrawn="1"/>
        </p:nvGrpSpPr>
        <p:grpSpPr bwMode="auto">
          <a:xfrm>
            <a:off x="-6350" y="0"/>
            <a:ext cx="9150350" cy="304800"/>
            <a:chOff x="-4" y="0"/>
            <a:chExt cx="5764" cy="864"/>
          </a:xfrm>
          <a:solidFill>
            <a:schemeClr val="tx2">
              <a:lumMod val="75000"/>
            </a:schemeClr>
          </a:solidFill>
        </p:grpSpPr>
        <p:sp>
          <p:nvSpPr>
            <p:cNvPr id="13" name="Rectangle 12"/>
            <p:cNvSpPr>
              <a:spLocks noChangeArrowheads="1"/>
            </p:cNvSpPr>
            <p:nvPr/>
          </p:nvSpPr>
          <p:spPr bwMode="auto">
            <a:xfrm>
              <a:off x="-4" y="0"/>
              <a:ext cx="5760" cy="864"/>
            </a:xfrm>
            <a:prstGeom prst="rect">
              <a:avLst/>
            </a:prstGeom>
            <a:grp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mtClean="0">
                <a:ea typeface="+mn-ea"/>
              </a:endParaRPr>
            </a:p>
          </p:txBody>
        </p:sp>
        <p:sp>
          <p:nvSpPr>
            <p:cNvPr id="14" name="Line 13"/>
            <p:cNvSpPr>
              <a:spLocks noChangeShapeType="1"/>
            </p:cNvSpPr>
            <p:nvPr/>
          </p:nvSpPr>
          <p:spPr bwMode="auto">
            <a:xfrm>
              <a:off x="0" y="864"/>
              <a:ext cx="5760" cy="0"/>
            </a:xfrm>
            <a:prstGeom prst="line">
              <a:avLst/>
            </a:prstGeom>
            <a:grpFill/>
            <a:ln w="28575">
              <a:solidFill>
                <a:schemeClr val="tx1">
                  <a:lumMod val="50000"/>
                  <a:lumOff val="50000"/>
                </a:schemeClr>
              </a:solidFill>
              <a:round/>
              <a:headEnd/>
              <a:tailEnd/>
            </a:ln>
            <a:extLst/>
          </p:spPr>
          <p:txBody>
            <a:bodyPr anchor="ctr"/>
            <a:lstStyle/>
            <a:p>
              <a:endParaRPr lang="en-US"/>
            </a:p>
          </p:txBody>
        </p:sp>
      </p:grpSp>
      <p:sp>
        <p:nvSpPr>
          <p:cNvPr id="15" name="Line 13"/>
          <p:cNvSpPr>
            <a:spLocks noChangeShapeType="1"/>
          </p:cNvSpPr>
          <p:nvPr userDrawn="1"/>
        </p:nvSpPr>
        <p:spPr bwMode="auto">
          <a:xfrm>
            <a:off x="0" y="6096000"/>
            <a:ext cx="9144000" cy="0"/>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xmlns="">
                <a:noFill/>
              </a14:hiddenFill>
            </a:ext>
          </a:extLst>
        </p:spPr>
        <p:txBody>
          <a:bodyPr anchor="ctr"/>
          <a:lstStyle/>
          <a:p>
            <a:endParaRPr lang="en-US"/>
          </a:p>
        </p:txBody>
      </p:sp>
    </p:spTree>
    <p:extLst>
      <p:ext uri="{BB962C8B-B14F-4D97-AF65-F5344CB8AC3E}">
        <p14:creationId xmlns:p14="http://schemas.microsoft.com/office/powerpoint/2010/main" val="1735787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 id="2147483682" r:id="rId8"/>
  </p:sldLayoutIdLst>
  <p:hf hdr="0" ftr="0"/>
  <p:txStyles>
    <p:titleStyle>
      <a:lvl1pPr algn="l" defTabSz="457200" rtl="0" eaLnBrk="1" latinLnBrk="0" hangingPunct="1">
        <a:spcBef>
          <a:spcPct val="0"/>
        </a:spcBef>
        <a:buNone/>
        <a:defRPr sz="2800" kern="1200">
          <a:solidFill>
            <a:srgbClr val="55051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u="none">
                <a:solidFill>
                  <a:schemeClr val="bg1"/>
                </a:solidFill>
                <a:latin typeface="Arial" charset="0"/>
                <a:ea typeface="ＭＳ Ｐゴシック" charset="0"/>
                <a:cs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u="none">
                <a:solidFill>
                  <a:schemeClr val="bg1"/>
                </a:solidFill>
                <a:latin typeface="Arial" charset="0"/>
                <a:ea typeface="ＭＳ Ｐゴシック" charset="0"/>
                <a:cs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u="none">
                <a:solidFill>
                  <a:schemeClr val="bg1"/>
                </a:solidFill>
              </a:defRPr>
            </a:lvl1pPr>
          </a:lstStyle>
          <a:p>
            <a:pPr fontAlgn="base">
              <a:spcBef>
                <a:spcPct val="0"/>
              </a:spcBef>
              <a:spcAft>
                <a:spcPct val="0"/>
              </a:spcAft>
            </a:pPr>
            <a:fld id="{78353420-5551-1D44-99CF-78EC508096DA}" type="slidenum">
              <a:rPr lang="en-US" smtClean="0">
                <a:solidFill>
                  <a:srgbClr val="FFFFFF"/>
                </a:solidFill>
                <a:latin typeface="Arial" charset="0"/>
                <a:ea typeface="ＭＳ Ｐゴシック" charset="0"/>
                <a:cs typeface="ＭＳ Ｐゴシック" charset="0"/>
              </a:rPr>
              <a:pPr fontAlgn="base">
                <a:spcBef>
                  <a:spcPct val="0"/>
                </a:spcBef>
                <a:spcAft>
                  <a:spcPct val="0"/>
                </a:spcAft>
              </a:pPr>
              <a:t>‹#›</a:t>
            </a:fld>
            <a:endParaRPr lang="en-US" smtClean="0">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446368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Arial" charset="0"/>
        </a:defRPr>
      </a:lvl5pPr>
      <a:lvl6pPr marL="457200" algn="ctr" rtl="0" fontAlgn="base">
        <a:spcBef>
          <a:spcPct val="0"/>
        </a:spcBef>
        <a:spcAft>
          <a:spcPct val="0"/>
        </a:spcAft>
        <a:defRPr sz="4400">
          <a:solidFill>
            <a:schemeClr val="bg1"/>
          </a:solidFill>
          <a:latin typeface="Arial" charset="0"/>
          <a:ea typeface="ＭＳ Ｐゴシック" charset="0"/>
          <a:cs typeface="Arial" charset="0"/>
        </a:defRPr>
      </a:lvl6pPr>
      <a:lvl7pPr marL="914400" algn="ctr" rtl="0" fontAlgn="base">
        <a:spcBef>
          <a:spcPct val="0"/>
        </a:spcBef>
        <a:spcAft>
          <a:spcPct val="0"/>
        </a:spcAft>
        <a:defRPr sz="4400">
          <a:solidFill>
            <a:schemeClr val="bg1"/>
          </a:solidFill>
          <a:latin typeface="Arial" charset="0"/>
          <a:ea typeface="ＭＳ Ｐゴシック" charset="0"/>
          <a:cs typeface="Arial" charset="0"/>
        </a:defRPr>
      </a:lvl7pPr>
      <a:lvl8pPr marL="1371600" algn="ctr" rtl="0" fontAlgn="base">
        <a:spcBef>
          <a:spcPct val="0"/>
        </a:spcBef>
        <a:spcAft>
          <a:spcPct val="0"/>
        </a:spcAft>
        <a:defRPr sz="4400">
          <a:solidFill>
            <a:schemeClr val="bg1"/>
          </a:solidFill>
          <a:latin typeface="Arial" charset="0"/>
          <a:ea typeface="ＭＳ Ｐゴシック" charset="0"/>
          <a:cs typeface="Arial" charset="0"/>
        </a:defRPr>
      </a:lvl8pPr>
      <a:lvl9pPr marL="1828800" algn="ctr" rtl="0" fontAlgn="base">
        <a:spcBef>
          <a:spcPct val="0"/>
        </a:spcBef>
        <a:spcAft>
          <a:spcPct val="0"/>
        </a:spcAft>
        <a:defRPr sz="44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bg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bg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bg1"/>
          </a:solidFill>
          <a:latin typeface="+mn-lt"/>
          <a:ea typeface="Arial" charset="0"/>
          <a:cs typeface="+mn-cs"/>
        </a:defRPr>
      </a:lvl5pPr>
      <a:lvl6pPr marL="2514600" indent="-228600" algn="l" rtl="0" fontAlgn="base">
        <a:spcBef>
          <a:spcPct val="20000"/>
        </a:spcBef>
        <a:spcAft>
          <a:spcPct val="0"/>
        </a:spcAft>
        <a:buChar char="»"/>
        <a:defRPr sz="2000">
          <a:solidFill>
            <a:schemeClr val="bg1"/>
          </a:solidFill>
          <a:latin typeface="+mn-lt"/>
          <a:ea typeface="Arial" charset="0"/>
          <a:cs typeface="+mn-cs"/>
        </a:defRPr>
      </a:lvl6pPr>
      <a:lvl7pPr marL="2971800" indent="-228600" algn="l" rtl="0" fontAlgn="base">
        <a:spcBef>
          <a:spcPct val="20000"/>
        </a:spcBef>
        <a:spcAft>
          <a:spcPct val="0"/>
        </a:spcAft>
        <a:buChar char="»"/>
        <a:defRPr sz="2000">
          <a:solidFill>
            <a:schemeClr val="bg1"/>
          </a:solidFill>
          <a:latin typeface="+mn-lt"/>
          <a:ea typeface="Arial" charset="0"/>
          <a:cs typeface="+mn-cs"/>
        </a:defRPr>
      </a:lvl7pPr>
      <a:lvl8pPr marL="3429000" indent="-228600" algn="l" rtl="0" fontAlgn="base">
        <a:spcBef>
          <a:spcPct val="20000"/>
        </a:spcBef>
        <a:spcAft>
          <a:spcPct val="0"/>
        </a:spcAft>
        <a:buChar char="»"/>
        <a:defRPr sz="2000">
          <a:solidFill>
            <a:schemeClr val="bg1"/>
          </a:solidFill>
          <a:latin typeface="+mn-lt"/>
          <a:ea typeface="Arial" charset="0"/>
          <a:cs typeface="+mn-cs"/>
        </a:defRPr>
      </a:lvl8pPr>
      <a:lvl9pPr marL="3886200" indent="-228600" algn="l" rtl="0" fontAlgn="base">
        <a:spcBef>
          <a:spcPct val="20000"/>
        </a:spcBef>
        <a:spcAft>
          <a:spcPct val="0"/>
        </a:spcAft>
        <a:buChar char="»"/>
        <a:defRPr sz="2000">
          <a:solidFill>
            <a:schemeClr val="bg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Mjames@nwic.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Campus Design – Successes and Challenges</a:t>
            </a:r>
            <a:endParaRPr lang="en-US" dirty="0"/>
          </a:p>
        </p:txBody>
      </p:sp>
      <p:sp>
        <p:nvSpPr>
          <p:cNvPr id="3" name="Subtitle 2"/>
          <p:cNvSpPr>
            <a:spLocks noGrp="1"/>
          </p:cNvSpPr>
          <p:nvPr>
            <p:ph type="subTitle" idx="1"/>
          </p:nvPr>
        </p:nvSpPr>
        <p:spPr/>
        <p:txBody>
          <a:bodyPr/>
          <a:lstStyle/>
          <a:p>
            <a:r>
              <a:rPr lang="en-US" dirty="0"/>
              <a:t>Michael Cato, Vassar College</a:t>
            </a:r>
          </a:p>
          <a:p>
            <a:r>
              <a:rPr lang="en-US" dirty="0" smtClean="0"/>
              <a:t>Mike </a:t>
            </a:r>
            <a:r>
              <a:rPr lang="en-US" dirty="0"/>
              <a:t>James, Northwest Indian College</a:t>
            </a:r>
          </a:p>
          <a:p>
            <a:r>
              <a:rPr lang="en-US" dirty="0" smtClean="0"/>
              <a:t>Carrie </a:t>
            </a:r>
            <a:r>
              <a:rPr lang="en-US" dirty="0" err="1"/>
              <a:t>Rampp</a:t>
            </a:r>
            <a:r>
              <a:rPr lang="en-US" dirty="0"/>
              <a:t>, Franklin and Marshall </a:t>
            </a:r>
          </a:p>
          <a:p>
            <a:r>
              <a:rPr lang="en-US" dirty="0"/>
              <a:t>Thomas </a:t>
            </a:r>
            <a:r>
              <a:rPr lang="en-US" dirty="0" err="1"/>
              <a:t>Steffes</a:t>
            </a:r>
            <a:r>
              <a:rPr lang="en-US" dirty="0"/>
              <a:t>, Earlham College</a:t>
            </a:r>
          </a:p>
          <a:p>
            <a:r>
              <a:rPr lang="en-US" dirty="0" smtClean="0"/>
              <a:t>Moderator</a:t>
            </a:r>
            <a:r>
              <a:rPr lang="en-US" dirty="0"/>
              <a:t>: Rick McMullen, Internet2</a:t>
            </a:r>
          </a:p>
          <a:p>
            <a:endParaRPr lang="en-US" dirty="0"/>
          </a:p>
        </p:txBody>
      </p:sp>
    </p:spTree>
    <p:extLst>
      <p:ext uri="{BB962C8B-B14F-4D97-AF65-F5344CB8AC3E}">
        <p14:creationId xmlns:p14="http://schemas.microsoft.com/office/powerpoint/2010/main" val="4546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sz="3600" dirty="0" smtClean="0"/>
              <a:t>Challenges</a:t>
            </a:r>
            <a:endParaRPr lang="en-US" sz="3600" dirty="0"/>
          </a:p>
        </p:txBody>
      </p:sp>
      <p:sp>
        <p:nvSpPr>
          <p:cNvPr id="3" name="Content Placeholder 2"/>
          <p:cNvSpPr>
            <a:spLocks noGrp="1"/>
          </p:cNvSpPr>
          <p:nvPr>
            <p:ph idx="1"/>
          </p:nvPr>
        </p:nvSpPr>
        <p:spPr>
          <a:xfrm>
            <a:off x="457200" y="1219200"/>
            <a:ext cx="8229600" cy="5334000"/>
          </a:xfrm>
        </p:spPr>
        <p:txBody>
          <a:bodyPr/>
          <a:lstStyle/>
          <a:p>
            <a:pPr>
              <a:defRPr/>
            </a:pPr>
            <a:r>
              <a:rPr lang="en-US" dirty="0" smtClean="0"/>
              <a:t>K-20 Infrastructure to Extended Sites for  Reservations taking longer than expected</a:t>
            </a:r>
          </a:p>
          <a:p>
            <a:pPr>
              <a:defRPr/>
            </a:pPr>
            <a:r>
              <a:rPr lang="en-US" dirty="0" smtClean="0"/>
              <a:t>Application Servers needing upgraded from what was projected from current funding</a:t>
            </a:r>
          </a:p>
          <a:p>
            <a:pPr>
              <a:defRPr/>
            </a:pPr>
            <a:r>
              <a:rPr lang="en-US" dirty="0" smtClean="0"/>
              <a:t>Need training on Federation Servers and services</a:t>
            </a:r>
          </a:p>
          <a:p>
            <a:pPr>
              <a:defRPr/>
            </a:pPr>
            <a:r>
              <a:rPr lang="en-US" dirty="0" smtClean="0"/>
              <a:t>Collaboration with colleges and sustainability of personnel that hold key roles</a:t>
            </a:r>
          </a:p>
        </p:txBody>
      </p:sp>
    </p:spTree>
    <p:extLst>
      <p:ext uri="{BB962C8B-B14F-4D97-AF65-F5344CB8AC3E}">
        <p14:creationId xmlns:p14="http://schemas.microsoft.com/office/powerpoint/2010/main" val="1107333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sz="3600" dirty="0" smtClean="0"/>
              <a:t>Transformative Changes</a:t>
            </a:r>
            <a:endParaRPr lang="en-US" sz="3600" dirty="0"/>
          </a:p>
        </p:txBody>
      </p:sp>
      <p:sp>
        <p:nvSpPr>
          <p:cNvPr id="3" name="Content Placeholder 2"/>
          <p:cNvSpPr>
            <a:spLocks noGrp="1"/>
          </p:cNvSpPr>
          <p:nvPr>
            <p:ph idx="1"/>
          </p:nvPr>
        </p:nvSpPr>
        <p:spPr>
          <a:xfrm>
            <a:off x="457200" y="1219200"/>
            <a:ext cx="8229600" cy="4906963"/>
          </a:xfrm>
        </p:spPr>
        <p:txBody>
          <a:bodyPr/>
          <a:lstStyle/>
          <a:p>
            <a:pPr>
              <a:defRPr/>
            </a:pPr>
            <a:r>
              <a:rPr lang="en-US" dirty="0" smtClean="0"/>
              <a:t>Increased 100 meg at Extended Sites</a:t>
            </a:r>
          </a:p>
          <a:p>
            <a:pPr>
              <a:defRPr/>
            </a:pPr>
            <a:r>
              <a:rPr lang="en-US" dirty="0" smtClean="0"/>
              <a:t>Added servers and networking capabilities for collaboration with Extended Sites, Partners and Universities with DSA </a:t>
            </a:r>
          </a:p>
          <a:p>
            <a:pPr>
              <a:defRPr/>
            </a:pPr>
            <a:r>
              <a:rPr lang="en-US" dirty="0" smtClean="0"/>
              <a:t>Increased capability to allow us to serve and collaborate to more students</a:t>
            </a:r>
          </a:p>
          <a:p>
            <a:pPr>
              <a:defRPr/>
            </a:pPr>
            <a:r>
              <a:rPr lang="en-US" dirty="0" smtClean="0"/>
              <a:t>Increased number of funded research based Projects</a:t>
            </a:r>
          </a:p>
          <a:p>
            <a:pPr>
              <a:defRPr/>
            </a:pPr>
            <a:r>
              <a:rPr lang="en-US" dirty="0" smtClean="0"/>
              <a:t>Integrated research into NWIC Community</a:t>
            </a:r>
            <a:endParaRPr lang="en-US" dirty="0"/>
          </a:p>
        </p:txBody>
      </p:sp>
    </p:spTree>
    <p:extLst>
      <p:ext uri="{BB962C8B-B14F-4D97-AF65-F5344CB8AC3E}">
        <p14:creationId xmlns:p14="http://schemas.microsoft.com/office/powerpoint/2010/main" val="2513070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7172" name="Picture 3" descr="GOPR0256_edit.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TextBox 1"/>
          <p:cNvSpPr txBox="1">
            <a:spLocks noChangeArrowheads="1"/>
          </p:cNvSpPr>
          <p:nvPr/>
        </p:nvSpPr>
        <p:spPr bwMode="auto">
          <a:xfrm>
            <a:off x="2286000" y="344488"/>
            <a:ext cx="3886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bg1"/>
                </a:solidFill>
                <a:latin typeface="Arial" charset="0"/>
                <a:ea typeface="ＭＳ Ｐゴシック" charset="0"/>
                <a:cs typeface="Arial" charset="0"/>
              </a:defRPr>
            </a:lvl1pPr>
            <a:lvl2pPr>
              <a:defRPr sz="2800">
                <a:solidFill>
                  <a:schemeClr val="bg1"/>
                </a:solidFill>
                <a:latin typeface="Arial" charset="0"/>
                <a:ea typeface="Arial" charset="0"/>
                <a:cs typeface="Arial" charset="0"/>
              </a:defRPr>
            </a:lvl2pPr>
            <a:lvl3pPr>
              <a:defRPr sz="2400">
                <a:solidFill>
                  <a:schemeClr val="bg1"/>
                </a:solidFill>
                <a:latin typeface="Arial" charset="0"/>
                <a:ea typeface="Arial" charset="0"/>
                <a:cs typeface="Arial" charset="0"/>
              </a:defRPr>
            </a:lvl3pPr>
            <a:lvl4pPr>
              <a:defRPr sz="2000">
                <a:solidFill>
                  <a:schemeClr val="bg1"/>
                </a:solidFill>
                <a:latin typeface="Arial" charset="0"/>
                <a:ea typeface="Arial" charset="0"/>
                <a:cs typeface="Arial" charset="0"/>
              </a:defRPr>
            </a:lvl4pPr>
            <a:lvl5pPr>
              <a:defRPr sz="2000">
                <a:solidFill>
                  <a:schemeClr val="bg1"/>
                </a:solidFill>
                <a:latin typeface="Arial" charset="0"/>
                <a:ea typeface="Arial" charset="0"/>
                <a:cs typeface="Arial" charset="0"/>
              </a:defRPr>
            </a:lvl5pPr>
            <a:lvl6pPr eaLnBrk="0" hangingPunct="0">
              <a:defRPr sz="2000">
                <a:solidFill>
                  <a:schemeClr val="bg1"/>
                </a:solidFill>
                <a:latin typeface="Arial" charset="0"/>
                <a:ea typeface="Arial" charset="0"/>
                <a:cs typeface="Arial" charset="0"/>
              </a:defRPr>
            </a:lvl6pPr>
            <a:lvl7pPr eaLnBrk="0" hangingPunct="0">
              <a:defRPr sz="2000">
                <a:solidFill>
                  <a:schemeClr val="bg1"/>
                </a:solidFill>
                <a:latin typeface="Arial" charset="0"/>
                <a:ea typeface="Arial" charset="0"/>
                <a:cs typeface="Arial" charset="0"/>
              </a:defRPr>
            </a:lvl7pPr>
            <a:lvl8pPr eaLnBrk="0" hangingPunct="0">
              <a:defRPr sz="2000">
                <a:solidFill>
                  <a:schemeClr val="bg1"/>
                </a:solidFill>
                <a:latin typeface="Arial" charset="0"/>
                <a:ea typeface="Arial" charset="0"/>
                <a:cs typeface="Arial" charset="0"/>
              </a:defRPr>
            </a:lvl8pPr>
            <a:lvl9pPr eaLnBrk="0" hangingPunct="0">
              <a:defRPr sz="2000">
                <a:solidFill>
                  <a:schemeClr val="bg1"/>
                </a:solidFill>
                <a:latin typeface="Arial" charset="0"/>
                <a:ea typeface="Arial" charset="0"/>
                <a:cs typeface="Arial" charset="0"/>
              </a:defRPr>
            </a:lvl9pPr>
          </a:lstStyle>
          <a:p>
            <a:pPr algn="ctr" fontAlgn="base">
              <a:spcBef>
                <a:spcPct val="0"/>
              </a:spcBef>
              <a:spcAft>
                <a:spcPct val="0"/>
              </a:spcAft>
            </a:pPr>
            <a:r>
              <a:rPr lang="en-US" sz="3600" smtClean="0">
                <a:solidFill>
                  <a:srgbClr val="FFFFFF"/>
                </a:solidFill>
              </a:rPr>
              <a:t>Hy’shqe</a:t>
            </a:r>
          </a:p>
        </p:txBody>
      </p:sp>
    </p:spTree>
    <p:extLst>
      <p:ext uri="{BB962C8B-B14F-4D97-AF65-F5344CB8AC3E}">
        <p14:creationId xmlns:p14="http://schemas.microsoft.com/office/powerpoint/2010/main" val="171660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Carrie </a:t>
            </a:r>
            <a:r>
              <a:rPr lang="en-US" dirty="0" err="1" smtClean="0"/>
              <a:t>Rampp</a:t>
            </a:r>
            <a:r>
              <a:rPr lang="en-US" dirty="0" smtClean="0"/>
              <a:t> - </a:t>
            </a:r>
            <a:r>
              <a:rPr lang="en-US" dirty="0"/>
              <a:t>Franklin and Marshall College </a:t>
            </a:r>
          </a:p>
        </p:txBody>
      </p:sp>
      <p:sp>
        <p:nvSpPr>
          <p:cNvPr id="7" name="Subtitle 6"/>
          <p:cNvSpPr>
            <a:spLocks noGrp="1"/>
          </p:cNvSpPr>
          <p:nvPr>
            <p:ph type="subTitle" idx="1"/>
          </p:nvPr>
        </p:nvSpPr>
        <p:spPr/>
        <p:txBody>
          <a:bodyPr/>
          <a:lstStyle/>
          <a:p>
            <a:r>
              <a:rPr lang="en-US" dirty="0"/>
              <a:t>CC*DNI Campus Design: Building a State-Of-The-Art Research Network at Franklin and Marshall College</a:t>
            </a:r>
          </a:p>
        </p:txBody>
      </p:sp>
    </p:spTree>
    <p:extLst>
      <p:ext uri="{BB962C8B-B14F-4D97-AF65-F5344CB8AC3E}">
        <p14:creationId xmlns:p14="http://schemas.microsoft.com/office/powerpoint/2010/main" val="145770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fontScale="90000"/>
          </a:bodyPr>
          <a:lstStyle/>
          <a:p>
            <a:r>
              <a:rPr lang="en-US" dirty="0" smtClean="0"/>
              <a:t>Building a state-of-the-art Research Network at Franklin &amp; Marshall College </a:t>
            </a:r>
            <a:r>
              <a:rPr lang="en-US" sz="2700" i="1" dirty="0" smtClean="0"/>
              <a:t>(awarded summer 2015)</a:t>
            </a:r>
            <a:endParaRPr lang="en-US" i="1"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3906558"/>
          </a:xfrm>
        </p:spPr>
        <p:txBody>
          <a:bodyPr/>
          <a:lstStyle/>
          <a:p>
            <a:endParaRPr lang="en-US" sz="2800" dirty="0" smtClean="0"/>
          </a:p>
          <a:p>
            <a:r>
              <a:rPr lang="en-US" sz="2800" dirty="0" smtClean="0"/>
              <a:t>Project Goals</a:t>
            </a:r>
          </a:p>
          <a:p>
            <a:pPr lvl="1"/>
            <a:r>
              <a:rPr lang="en-US" sz="2000" dirty="0" smtClean="0"/>
              <a:t>Expand/strengthen </a:t>
            </a:r>
            <a:r>
              <a:rPr lang="en-US" sz="2000" dirty="0"/>
              <a:t>capacity for faculty </a:t>
            </a:r>
            <a:r>
              <a:rPr lang="en-US" sz="2000" dirty="0" smtClean="0"/>
              <a:t>collaboration </a:t>
            </a:r>
            <a:r>
              <a:rPr lang="en-US" sz="2000" dirty="0"/>
              <a:t>with </a:t>
            </a:r>
            <a:r>
              <a:rPr lang="en-US" sz="2000" dirty="0" smtClean="0"/>
              <a:t>internal/external partners</a:t>
            </a:r>
          </a:p>
          <a:p>
            <a:pPr lvl="1"/>
            <a:r>
              <a:rPr lang="en-US" sz="2000" dirty="0" smtClean="0"/>
              <a:t>Expand </a:t>
            </a:r>
            <a:r>
              <a:rPr lang="en-US" sz="2000" dirty="0"/>
              <a:t>capacity for multi-site collaborations involving research </a:t>
            </a:r>
            <a:r>
              <a:rPr lang="en-US" sz="2000" dirty="0" smtClean="0"/>
              <a:t>computing</a:t>
            </a:r>
          </a:p>
          <a:p>
            <a:pPr lvl="1"/>
            <a:r>
              <a:rPr lang="en-US" sz="2000" dirty="0" smtClean="0"/>
              <a:t>Better </a:t>
            </a:r>
            <a:r>
              <a:rPr lang="en-US" sz="2000" dirty="0"/>
              <a:t>prepare F&amp;M </a:t>
            </a:r>
            <a:r>
              <a:rPr lang="en-US" sz="2000" dirty="0" smtClean="0"/>
              <a:t>students for postgrad work/study in data-intensive fields</a:t>
            </a:r>
          </a:p>
          <a:p>
            <a:pPr lvl="1"/>
            <a:r>
              <a:rPr lang="en-US" sz="2000" dirty="0" smtClean="0"/>
              <a:t>Peer education/sharing: security considerations a </a:t>
            </a:r>
            <a:r>
              <a:rPr lang="en-US" sz="2000" dirty="0"/>
              <a:t>Science DMZ </a:t>
            </a:r>
            <a:r>
              <a:rPr lang="en-US" sz="2000" dirty="0" smtClean="0"/>
              <a:t>will bring to a small college</a:t>
            </a:r>
          </a:p>
          <a:p>
            <a:r>
              <a:rPr lang="en-US" dirty="0" smtClean="0"/>
              <a:t>.</a:t>
            </a:r>
            <a:r>
              <a:rPr lang="en-US" dirty="0"/>
              <a:t>in general, get off the </a:t>
            </a:r>
            <a:r>
              <a:rPr lang="en-US" dirty="0" smtClean="0"/>
              <a:t>island…</a:t>
            </a:r>
            <a:endParaRPr lang="en-US" dirty="0"/>
          </a:p>
          <a:p>
            <a:pPr lvl="0"/>
            <a:endParaRPr lang="en-US" sz="2800" dirty="0"/>
          </a:p>
          <a:p>
            <a:pPr lvl="0"/>
            <a:endParaRPr lang="en-US" sz="2800" dirty="0"/>
          </a:p>
        </p:txBody>
      </p:sp>
    </p:spTree>
    <p:extLst>
      <p:ext uri="{BB962C8B-B14F-4D97-AF65-F5344CB8AC3E}">
        <p14:creationId xmlns:p14="http://schemas.microsoft.com/office/powerpoint/2010/main" val="321880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fontScale="90000"/>
          </a:bodyPr>
          <a:lstStyle/>
          <a:p>
            <a:r>
              <a:rPr lang="en-US" dirty="0" smtClean="0"/>
              <a:t>Building a state-of-the-art Research Network at Franklin &amp; Marshall College </a:t>
            </a:r>
            <a:r>
              <a:rPr lang="en-US" sz="2700" i="1" dirty="0" smtClean="0"/>
              <a:t>(awarded summer 2015)</a:t>
            </a:r>
            <a:endParaRPr lang="en-US" i="1"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3906558"/>
          </a:xfrm>
        </p:spPr>
        <p:txBody>
          <a:bodyPr/>
          <a:lstStyle/>
          <a:p>
            <a:endParaRPr lang="en-US" sz="2800" dirty="0" smtClean="0"/>
          </a:p>
          <a:p>
            <a:r>
              <a:rPr lang="en-US" sz="2800" dirty="0" smtClean="0"/>
              <a:t>What have we done so far? (nearly nothing!)</a:t>
            </a:r>
          </a:p>
          <a:p>
            <a:pPr lvl="1"/>
            <a:r>
              <a:rPr lang="en-US" dirty="0" smtClean="0"/>
              <a:t>Organizing for the project…</a:t>
            </a:r>
          </a:p>
          <a:p>
            <a:r>
              <a:rPr lang="en-US" sz="2800" dirty="0" smtClean="0"/>
              <a:t>Anticipated Work</a:t>
            </a:r>
            <a:r>
              <a:rPr lang="en-US" dirty="0" smtClean="0"/>
              <a:t>:</a:t>
            </a:r>
          </a:p>
          <a:p>
            <a:r>
              <a:rPr lang="en-US" sz="2000" dirty="0" smtClean="0"/>
              <a:t>Deploy </a:t>
            </a:r>
            <a:r>
              <a:rPr lang="en-US" sz="2000" dirty="0" err="1"/>
              <a:t>p</a:t>
            </a:r>
            <a:r>
              <a:rPr lang="en-US" sz="2000" dirty="0" err="1" smtClean="0"/>
              <a:t>erfSONAR</a:t>
            </a:r>
            <a:endParaRPr lang="en-US" sz="2000" dirty="0" smtClean="0"/>
          </a:p>
          <a:p>
            <a:r>
              <a:rPr lang="en-US" sz="2000" dirty="0" smtClean="0"/>
              <a:t>Design/deploy a research DMZ and necessary 10Gb/s upgrades</a:t>
            </a:r>
          </a:p>
          <a:p>
            <a:r>
              <a:rPr lang="en-US" sz="2000" dirty="0" smtClean="0"/>
              <a:t>Design/deploy a data transfer node</a:t>
            </a:r>
          </a:p>
          <a:p>
            <a:r>
              <a:rPr lang="en-US" sz="2000" dirty="0" smtClean="0"/>
              <a:t>Upgrade to 10Gb/s for campus, pilot Internet2 services, pilot ‘next gen’ HPC services such as PSC/3ROX </a:t>
            </a:r>
          </a:p>
          <a:p>
            <a:r>
              <a:rPr lang="en-US" dirty="0" smtClean="0"/>
              <a:t>.in general, get off the island…</a:t>
            </a:r>
            <a:endParaRPr lang="en-US" dirty="0"/>
          </a:p>
          <a:p>
            <a:pPr lvl="0"/>
            <a:endParaRPr lang="en-US" sz="2800" dirty="0"/>
          </a:p>
          <a:p>
            <a:pPr lvl="0"/>
            <a:endParaRPr lang="en-US" sz="2800" dirty="0"/>
          </a:p>
        </p:txBody>
      </p:sp>
    </p:spTree>
    <p:extLst>
      <p:ext uri="{BB962C8B-B14F-4D97-AF65-F5344CB8AC3E}">
        <p14:creationId xmlns:p14="http://schemas.microsoft.com/office/powerpoint/2010/main" val="307844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Thomas </a:t>
            </a:r>
            <a:r>
              <a:rPr lang="en-US" dirty="0" err="1" smtClean="0"/>
              <a:t>Steffes</a:t>
            </a:r>
            <a:r>
              <a:rPr lang="en-US" dirty="0" smtClean="0"/>
              <a:t> - </a:t>
            </a:r>
            <a:r>
              <a:rPr lang="en-US" dirty="0"/>
              <a:t>Earlham College</a:t>
            </a:r>
          </a:p>
        </p:txBody>
      </p:sp>
      <p:sp>
        <p:nvSpPr>
          <p:cNvPr id="7" name="Subtitle 6"/>
          <p:cNvSpPr>
            <a:spLocks noGrp="1"/>
          </p:cNvSpPr>
          <p:nvPr>
            <p:ph type="subTitle" idx="1"/>
          </p:nvPr>
        </p:nvSpPr>
        <p:spPr/>
        <p:txBody>
          <a:bodyPr/>
          <a:lstStyle/>
          <a:p>
            <a:r>
              <a:rPr lang="en-US" dirty="0"/>
              <a:t>CC*IIE Campus Design: Network Infrastructure for Improved Science Discovery and Education</a:t>
            </a:r>
          </a:p>
        </p:txBody>
      </p:sp>
    </p:spTree>
    <p:extLst>
      <p:ext uri="{BB962C8B-B14F-4D97-AF65-F5344CB8AC3E}">
        <p14:creationId xmlns:p14="http://schemas.microsoft.com/office/powerpoint/2010/main" val="4080294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066800"/>
            <a:ext cx="7772400" cy="4343400"/>
          </a:xfrm>
        </p:spPr>
        <p:txBody>
          <a:bodyPr/>
          <a:lstStyle/>
          <a:p>
            <a:pPr marL="342900" indent="-342900">
              <a:buFont typeface="Arial"/>
              <a:buChar char="•"/>
            </a:pPr>
            <a:r>
              <a:rPr lang="en-US" dirty="0"/>
              <a:t>Earlham is a national liberal arts college with a reputation for excellent </a:t>
            </a:r>
            <a:r>
              <a:rPr lang="en-US" dirty="0" smtClean="0"/>
              <a:t>teaching.</a:t>
            </a:r>
          </a:p>
          <a:p>
            <a:pPr marL="342900" indent="-342900">
              <a:buFont typeface="Arial"/>
              <a:buChar char="•"/>
            </a:pPr>
            <a:r>
              <a:rPr lang="en-US" dirty="0" smtClean="0"/>
              <a:t>Earlham </a:t>
            </a:r>
            <a:r>
              <a:rPr lang="en-US" dirty="0"/>
              <a:t>has a long tradition of undergraduate participation in </a:t>
            </a:r>
            <a:r>
              <a:rPr lang="en-US" dirty="0" smtClean="0"/>
              <a:t>research.</a:t>
            </a:r>
          </a:p>
          <a:p>
            <a:pPr marL="342900" indent="-342900">
              <a:buFont typeface="Arial"/>
              <a:buChar char="•"/>
            </a:pPr>
            <a:r>
              <a:rPr lang="en-US" dirty="0" smtClean="0"/>
              <a:t>According </a:t>
            </a:r>
            <a:r>
              <a:rPr lang="en-US" dirty="0"/>
              <a:t>to the 2012 NSSE report, 52 percent of seniors worked on a research project with a faculty member outside of course or program </a:t>
            </a:r>
            <a:r>
              <a:rPr lang="en-US" dirty="0" smtClean="0"/>
              <a:t>requirements.</a:t>
            </a:r>
          </a:p>
          <a:p>
            <a:pPr marL="342900" indent="-342900">
              <a:buFont typeface="Arial"/>
              <a:buChar char="•"/>
            </a:pPr>
            <a:r>
              <a:rPr lang="en-US" dirty="0" smtClean="0"/>
              <a:t>A </a:t>
            </a:r>
            <a:r>
              <a:rPr lang="en-US" dirty="0"/>
              <a:t>2012 HEDS report ranked Earlham 29</a:t>
            </a:r>
            <a:r>
              <a:rPr lang="en-US" baseline="30000" dirty="0"/>
              <a:t>th</a:t>
            </a:r>
            <a:r>
              <a:rPr lang="en-US" dirty="0"/>
              <a:t> amongst 1,547 institutions in graduating students who go on to receive doctoral </a:t>
            </a:r>
            <a:r>
              <a:rPr lang="en-US" dirty="0" smtClean="0"/>
              <a:t>degrees.</a:t>
            </a:r>
          </a:p>
          <a:p>
            <a:pPr marL="342900" indent="-342900">
              <a:buFont typeface="Arial"/>
              <a:buChar char="•"/>
            </a:pPr>
            <a:r>
              <a:rPr lang="en-US" dirty="0" smtClean="0"/>
              <a:t>In </a:t>
            </a:r>
            <a:r>
              <a:rPr lang="en-US" dirty="0"/>
              <a:t>the same survey, Earlham ranked 9</a:t>
            </a:r>
            <a:r>
              <a:rPr lang="en-US" baseline="30000" dirty="0"/>
              <a:t>th</a:t>
            </a:r>
            <a:r>
              <a:rPr lang="en-US" dirty="0"/>
              <a:t> in the biological sciences.</a:t>
            </a:r>
          </a:p>
          <a:p>
            <a:endParaRPr lang="en-US" dirty="0"/>
          </a:p>
        </p:txBody>
      </p:sp>
    </p:spTree>
    <p:extLst>
      <p:ext uri="{BB962C8B-B14F-4D97-AF65-F5344CB8AC3E}">
        <p14:creationId xmlns:p14="http://schemas.microsoft.com/office/powerpoint/2010/main" val="394672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rrent NSF Science CF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99810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2313" y="762000"/>
            <a:ext cx="7772400" cy="4952999"/>
          </a:xfrm>
        </p:spPr>
        <p:txBody>
          <a:bodyPr/>
          <a:lstStyle/>
          <a:p>
            <a:endParaRPr lang="en-US" sz="2400" dirty="0" smtClean="0"/>
          </a:p>
          <a:p>
            <a:endParaRPr lang="en-US" sz="2400" dirty="0"/>
          </a:p>
          <a:p>
            <a:endParaRPr lang="en-US" sz="2400" dirty="0" smtClean="0"/>
          </a:p>
          <a:p>
            <a:r>
              <a:rPr lang="en-US" sz="2400" dirty="0" smtClean="0"/>
              <a:t>Fall </a:t>
            </a:r>
            <a:r>
              <a:rPr lang="en-US" sz="2400" dirty="0"/>
              <a:t>of 2013 / Spring of 2014</a:t>
            </a:r>
          </a:p>
          <a:p>
            <a:endParaRPr lang="en-US" sz="2400" dirty="0"/>
          </a:p>
          <a:p>
            <a:r>
              <a:rPr lang="en-US" sz="2400" dirty="0"/>
              <a:t>A CS professor and a Biology professor were attempting to transfer data from their NSF funded research to Argonne National Laboratory for analysis using their MG-RAST facility.  The transfer of 40 files, totaling around 80 Gb of data, was taking about 90 hours to complete.  MG-</a:t>
            </a:r>
            <a:r>
              <a:rPr lang="en-US" sz="2400" dirty="0" err="1"/>
              <a:t>Rast’s</a:t>
            </a:r>
            <a:r>
              <a:rPr lang="en-US" sz="2400" dirty="0"/>
              <a:t> policy is to remove files after 72 hours if they were not part of an active workflow. </a:t>
            </a:r>
          </a:p>
          <a:p>
            <a:endParaRPr lang="en-US" sz="2400" dirty="0"/>
          </a:p>
          <a:p>
            <a:endParaRPr lang="en-US" sz="2400" dirty="0"/>
          </a:p>
        </p:txBody>
      </p:sp>
    </p:spTree>
    <p:extLst>
      <p:ext uri="{BB962C8B-B14F-4D97-AF65-F5344CB8AC3E}">
        <p14:creationId xmlns:p14="http://schemas.microsoft.com/office/powerpoint/2010/main" val="230413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Introductory remarks by Kevin Thompson, </a:t>
            </a:r>
            <a:br>
              <a:rPr lang="en-US" dirty="0" smtClean="0"/>
            </a:br>
            <a:r>
              <a:rPr lang="en-US" dirty="0"/>
              <a:t>National Science </a:t>
            </a:r>
            <a:r>
              <a:rPr lang="en-US" dirty="0" smtClean="0"/>
              <a:t>Foundation</a:t>
            </a:r>
            <a:br>
              <a:rPr lang="en-US" dirty="0" smtClean="0"/>
            </a:br>
            <a:r>
              <a:rPr lang="en-US" dirty="0" smtClean="0"/>
              <a:t>Program Director for the Campus Cyberinfrastructure program </a:t>
            </a:r>
            <a:endParaRPr lang="en-US" dirty="0"/>
          </a:p>
        </p:txBody>
      </p:sp>
    </p:spTree>
    <p:extLst>
      <p:ext uri="{BB962C8B-B14F-4D97-AF65-F5344CB8AC3E}">
        <p14:creationId xmlns:p14="http://schemas.microsoft.com/office/powerpoint/2010/main" val="154588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C NSF Upgra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870162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838200"/>
            <a:ext cx="7772400" cy="4800600"/>
          </a:xfrm>
        </p:spPr>
        <p:txBody>
          <a:bodyPr/>
          <a:lstStyle/>
          <a:p>
            <a:r>
              <a:rPr lang="en-US" dirty="0"/>
              <a:t>The project was comprised of the following tasks:</a:t>
            </a:r>
          </a:p>
          <a:p>
            <a:pPr marL="285750" lvl="0" indent="-285750" fontAlgn="base">
              <a:buFont typeface="Arial"/>
              <a:buChar char="•"/>
            </a:pPr>
            <a:r>
              <a:rPr lang="en-US" dirty="0"/>
              <a:t>Upgrade the I-Light connection to </a:t>
            </a:r>
            <a:r>
              <a:rPr lang="en-US" dirty="0" smtClean="0"/>
              <a:t>10Gbps</a:t>
            </a:r>
            <a:endParaRPr lang="en-US" dirty="0"/>
          </a:p>
          <a:p>
            <a:pPr marL="285750" lvl="0" indent="-285750" fontAlgn="base">
              <a:buFont typeface="Arial"/>
              <a:buChar char="•"/>
            </a:pPr>
            <a:r>
              <a:rPr lang="en-US" dirty="0"/>
              <a:t>Upgrade the core network equipment to </a:t>
            </a:r>
            <a:r>
              <a:rPr lang="en-US" dirty="0" smtClean="0"/>
              <a:t>10Gbps</a:t>
            </a:r>
          </a:p>
          <a:p>
            <a:pPr marL="285750" lvl="0" indent="-285750" fontAlgn="base">
              <a:buFont typeface="Arial"/>
              <a:buChar char="•"/>
            </a:pPr>
            <a:r>
              <a:rPr lang="en-US" dirty="0" smtClean="0"/>
              <a:t>Pull single mode (SM) fiber from the science complex to the ITS primary data center and from the fiber demarcation point in the science complex to the CS data center and two secondary wiring closets.  </a:t>
            </a:r>
          </a:p>
          <a:p>
            <a:pPr marL="285750" lvl="0" indent="-285750" fontAlgn="base">
              <a:buFont typeface="Arial"/>
              <a:buChar char="•"/>
            </a:pPr>
            <a:r>
              <a:rPr lang="en-US" dirty="0" smtClean="0"/>
              <a:t>Upgrade </a:t>
            </a:r>
            <a:r>
              <a:rPr lang="en-US" dirty="0"/>
              <a:t>the Science Complex aggregate switch, edge switches, and Computer Science data center switches to support 10Gbps</a:t>
            </a:r>
          </a:p>
          <a:p>
            <a:pPr marL="285750" lvl="0" indent="-285750" fontAlgn="base">
              <a:buFont typeface="Arial"/>
              <a:buChar char="•"/>
            </a:pPr>
            <a:r>
              <a:rPr lang="en-US" dirty="0"/>
              <a:t>Create a virtual 10Gbps research network through the campus network to I-Light bypassing the firewall filters and rate limiting devices</a:t>
            </a:r>
          </a:p>
          <a:p>
            <a:endParaRPr lang="en-US" dirty="0"/>
          </a:p>
        </p:txBody>
      </p:sp>
    </p:spTree>
    <p:extLst>
      <p:ext uri="{BB962C8B-B14F-4D97-AF65-F5344CB8AC3E}">
        <p14:creationId xmlns:p14="http://schemas.microsoft.com/office/powerpoint/2010/main" val="2594158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Introductions</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3906558"/>
          </a:xfrm>
        </p:spPr>
        <p:txBody>
          <a:bodyPr/>
          <a:lstStyle/>
          <a:p>
            <a:r>
              <a:rPr lang="en-US" sz="2800" dirty="0" smtClean="0"/>
              <a:t>Moderator:  Rick McMullen, Internet2</a:t>
            </a:r>
            <a:br>
              <a:rPr lang="en-US" sz="2800" dirty="0" smtClean="0"/>
            </a:br>
            <a:endParaRPr lang="en-US" sz="2800" dirty="0"/>
          </a:p>
          <a:p>
            <a:r>
              <a:rPr lang="en-US" sz="2800" dirty="0"/>
              <a:t>Michael Cato, Vassar College</a:t>
            </a:r>
          </a:p>
          <a:p>
            <a:pPr lvl="0"/>
            <a:endParaRPr lang="en-US" sz="2800" dirty="0"/>
          </a:p>
          <a:p>
            <a:r>
              <a:rPr lang="en-US" sz="2800" dirty="0"/>
              <a:t>Mike James, Northwest Indian </a:t>
            </a:r>
            <a:r>
              <a:rPr lang="en-US" sz="2800" dirty="0" smtClean="0"/>
              <a:t>College</a:t>
            </a:r>
            <a:br>
              <a:rPr lang="en-US" sz="2800" dirty="0" smtClean="0"/>
            </a:br>
            <a:endParaRPr lang="en-US" sz="2800" dirty="0"/>
          </a:p>
          <a:p>
            <a:r>
              <a:rPr lang="en-US" sz="2800" dirty="0"/>
              <a:t>Carrie </a:t>
            </a:r>
            <a:r>
              <a:rPr lang="en-US" sz="2800" dirty="0" err="1"/>
              <a:t>Rampp</a:t>
            </a:r>
            <a:r>
              <a:rPr lang="en-US" sz="2800" dirty="0"/>
              <a:t>, Franklin and Marshall </a:t>
            </a:r>
            <a:r>
              <a:rPr lang="en-US" sz="2800" dirty="0" smtClean="0"/>
              <a:t/>
            </a:r>
            <a:br>
              <a:rPr lang="en-US" sz="2800" dirty="0" smtClean="0"/>
            </a:br>
            <a:endParaRPr lang="en-US" sz="2800" dirty="0"/>
          </a:p>
          <a:p>
            <a:r>
              <a:rPr lang="en-US" sz="2800" dirty="0"/>
              <a:t>Thomas </a:t>
            </a:r>
            <a:r>
              <a:rPr lang="en-US" sz="2800" dirty="0" err="1"/>
              <a:t>Steffes</a:t>
            </a:r>
            <a:r>
              <a:rPr lang="en-US" sz="2800" dirty="0"/>
              <a:t>, Earlham </a:t>
            </a:r>
            <a:r>
              <a:rPr lang="en-US" sz="2800" dirty="0" smtClean="0"/>
              <a:t>College</a:t>
            </a:r>
            <a:endParaRPr lang="en-US" sz="2800" dirty="0"/>
          </a:p>
        </p:txBody>
      </p:sp>
    </p:spTree>
    <p:extLst>
      <p:ext uri="{BB962C8B-B14F-4D97-AF65-F5344CB8AC3E}">
        <p14:creationId xmlns:p14="http://schemas.microsoft.com/office/powerpoint/2010/main" val="206275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543800" cy="580292"/>
          </a:xfrm>
        </p:spPr>
        <p:txBody>
          <a:bodyPr>
            <a:normAutofit/>
          </a:bodyPr>
          <a:lstStyle/>
          <a:p>
            <a:r>
              <a:rPr lang="en-US" dirty="0" smtClean="0"/>
              <a:t>Panel Discussion Questions</a:t>
            </a:r>
            <a:endParaRPr lang="en-US" dirty="0"/>
          </a:p>
        </p:txBody>
      </p:sp>
      <p:sp>
        <p:nvSpPr>
          <p:cNvPr id="8" name="Rectangle 1"/>
          <p:cNvSpPr>
            <a:spLocks noChangeArrowheads="1"/>
          </p:cNvSpPr>
          <p:nvPr/>
        </p:nvSpPr>
        <p:spPr bwMode="auto">
          <a:xfrm>
            <a:off x="608930" y="1700831"/>
            <a:ext cx="303711" cy="35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1400"/>
          </a:p>
        </p:txBody>
      </p:sp>
      <p:sp>
        <p:nvSpPr>
          <p:cNvPr id="9" name="Rectangle 1"/>
          <p:cNvSpPr>
            <a:spLocks noChangeArrowheads="1"/>
          </p:cNvSpPr>
          <p:nvPr/>
        </p:nvSpPr>
        <p:spPr bwMode="auto">
          <a:xfrm>
            <a:off x="1852613" y="29130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a:xfrm>
            <a:off x="304800" y="1219200"/>
            <a:ext cx="8686800" cy="3906558"/>
          </a:xfrm>
        </p:spPr>
        <p:txBody>
          <a:bodyPr/>
          <a:lstStyle/>
          <a:p>
            <a:pPr lvl="0"/>
            <a:r>
              <a:rPr lang="en-US" sz="2000" dirty="0" smtClean="0"/>
              <a:t>General questions</a:t>
            </a:r>
          </a:p>
          <a:p>
            <a:pPr lvl="1"/>
            <a:r>
              <a:rPr lang="en-US" sz="1800" dirty="0" smtClean="0"/>
              <a:t>Impact </a:t>
            </a:r>
            <a:r>
              <a:rPr lang="en-US" sz="1800" dirty="0"/>
              <a:t>of project on scientific research </a:t>
            </a:r>
          </a:p>
          <a:p>
            <a:pPr lvl="1"/>
            <a:r>
              <a:rPr lang="en-US" sz="1800" dirty="0"/>
              <a:t>Particularly interesting or novel approaches in project implementation </a:t>
            </a:r>
          </a:p>
          <a:p>
            <a:pPr lvl="1"/>
            <a:r>
              <a:rPr lang="en-US" sz="1800" dirty="0"/>
              <a:t>What you've learned that may transfer to </a:t>
            </a:r>
            <a:r>
              <a:rPr lang="en-US" sz="1800" dirty="0" smtClean="0"/>
              <a:t>others</a:t>
            </a:r>
          </a:p>
          <a:p>
            <a:pPr lvl="1"/>
            <a:r>
              <a:rPr lang="en-US" sz="1800" dirty="0" smtClean="0"/>
              <a:t>Successes you</a:t>
            </a:r>
            <a:r>
              <a:rPr lang="fr-FR" sz="1800" dirty="0" smtClean="0"/>
              <a:t>’</a:t>
            </a:r>
            <a:r>
              <a:rPr lang="en-US" sz="1800" dirty="0" err="1" smtClean="0"/>
              <a:t>ve</a:t>
            </a:r>
            <a:r>
              <a:rPr lang="en-US" sz="1800" dirty="0" smtClean="0"/>
              <a:t> had so far </a:t>
            </a:r>
            <a:endParaRPr lang="en-US" sz="1800" dirty="0"/>
          </a:p>
          <a:p>
            <a:pPr lvl="1"/>
            <a:r>
              <a:rPr lang="en-US" sz="1800" dirty="0"/>
              <a:t>Challenges or what you would like to learn from others </a:t>
            </a:r>
          </a:p>
          <a:p>
            <a:r>
              <a:rPr lang="en-US" sz="2000" dirty="0" smtClean="0"/>
              <a:t>Campus design questions</a:t>
            </a:r>
          </a:p>
          <a:p>
            <a:pPr lvl="1"/>
            <a:r>
              <a:rPr lang="en-US" sz="1800" dirty="0" smtClean="0"/>
              <a:t>How did you engage your faculty and staff to to plan your proposal?</a:t>
            </a:r>
          </a:p>
          <a:p>
            <a:pPr lvl="1"/>
            <a:r>
              <a:rPr lang="en-US" sz="1800" dirty="0" smtClean="0"/>
              <a:t>Were there any significant changes in your overall approach to campus networking as a result of this grant?</a:t>
            </a:r>
          </a:p>
          <a:p>
            <a:pPr lvl="1"/>
            <a:r>
              <a:rPr lang="en-US" sz="1800" dirty="0" smtClean="0"/>
              <a:t>How does your project fit within your overall cyberinfrastructure plan?</a:t>
            </a:r>
          </a:p>
          <a:p>
            <a:pPr lvl="1"/>
            <a:r>
              <a:rPr lang="en-US" sz="1800" dirty="0" smtClean="0"/>
              <a:t>What outside support or expertise, if any, do you think you will need to accomplish your project’s goals, and where will you seek that support? </a:t>
            </a:r>
          </a:p>
          <a:p>
            <a:pPr lvl="1"/>
            <a:endParaRPr lang="en-US" sz="2000" dirty="0"/>
          </a:p>
          <a:p>
            <a:pPr lvl="0"/>
            <a:endParaRPr lang="en-US" sz="2000" dirty="0"/>
          </a:p>
          <a:p>
            <a:pPr lvl="0"/>
            <a:endParaRPr lang="en-US" sz="2000" dirty="0"/>
          </a:p>
        </p:txBody>
      </p:sp>
    </p:spTree>
    <p:extLst>
      <p:ext uri="{BB962C8B-B14F-4D97-AF65-F5344CB8AC3E}">
        <p14:creationId xmlns:p14="http://schemas.microsoft.com/office/powerpoint/2010/main" val="1394036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Michael </a:t>
            </a:r>
            <a:r>
              <a:rPr lang="en-US" dirty="0" smtClean="0"/>
              <a:t>Cato - </a:t>
            </a:r>
            <a:r>
              <a:rPr lang="en-US" dirty="0"/>
              <a:t>Vassar College </a:t>
            </a:r>
          </a:p>
        </p:txBody>
      </p:sp>
      <p:sp>
        <p:nvSpPr>
          <p:cNvPr id="7" name="Subtitle 6"/>
          <p:cNvSpPr>
            <a:spLocks noGrp="1"/>
          </p:cNvSpPr>
          <p:nvPr>
            <p:ph type="subTitle" idx="1"/>
          </p:nvPr>
        </p:nvSpPr>
        <p:spPr/>
        <p:txBody>
          <a:bodyPr/>
          <a:lstStyle/>
          <a:p>
            <a:r>
              <a:rPr lang="en-US" dirty="0"/>
              <a:t>CC*IIE Campus Design: Building a Next-Generation Research Network for Vassar College</a:t>
            </a:r>
          </a:p>
        </p:txBody>
      </p:sp>
    </p:spTree>
    <p:extLst>
      <p:ext uri="{BB962C8B-B14F-4D97-AF65-F5344CB8AC3E}">
        <p14:creationId xmlns:p14="http://schemas.microsoft.com/office/powerpoint/2010/main" val="408029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Mike </a:t>
            </a:r>
            <a:r>
              <a:rPr lang="en-US" dirty="0" smtClean="0"/>
              <a:t>James - </a:t>
            </a:r>
            <a:r>
              <a:rPr lang="en-US" dirty="0"/>
              <a:t>Northwest Indian College</a:t>
            </a:r>
          </a:p>
        </p:txBody>
      </p:sp>
      <p:sp>
        <p:nvSpPr>
          <p:cNvPr id="7" name="Subtitle 6"/>
          <p:cNvSpPr>
            <a:spLocks noGrp="1"/>
          </p:cNvSpPr>
          <p:nvPr>
            <p:ph type="subTitle" idx="1"/>
          </p:nvPr>
        </p:nvSpPr>
        <p:spPr/>
        <p:txBody>
          <a:bodyPr/>
          <a:lstStyle/>
          <a:p>
            <a:r>
              <a:rPr lang="en-US" dirty="0"/>
              <a:t>CC*IIE Campus Design - Internet2 Infrastructure</a:t>
            </a:r>
          </a:p>
        </p:txBody>
      </p:sp>
    </p:spTree>
    <p:extLst>
      <p:ext uri="{BB962C8B-B14F-4D97-AF65-F5344CB8AC3E}">
        <p14:creationId xmlns:p14="http://schemas.microsoft.com/office/powerpoint/2010/main" val="408029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3581400"/>
            <a:ext cx="9144000" cy="3276600"/>
          </a:xfrm>
          <a:solidFill>
            <a:schemeClr val="bg1">
              <a:alpha val="43000"/>
            </a:schemeClr>
          </a:solidFill>
        </p:spPr>
        <p:txBody>
          <a:bodyPr/>
          <a:lstStyle/>
          <a:p>
            <a:r>
              <a:rPr lang="en-US" sz="3600">
                <a:solidFill>
                  <a:srgbClr val="000000"/>
                </a:solidFill>
                <a:latin typeface="Arial" charset="0"/>
                <a:ea typeface="ＭＳ Ｐゴシック" charset="0"/>
                <a:cs typeface="Arial" charset="0"/>
              </a:rPr>
              <a:t>CC*IIE Cyberinfrastructure </a:t>
            </a:r>
            <a:br>
              <a:rPr lang="en-US" sz="3600">
                <a:solidFill>
                  <a:srgbClr val="000000"/>
                </a:solidFill>
                <a:latin typeface="Arial" charset="0"/>
                <a:ea typeface="ＭＳ Ｐゴシック" charset="0"/>
                <a:cs typeface="Arial" charset="0"/>
              </a:rPr>
            </a:br>
            <a:r>
              <a:rPr lang="en-US" sz="3600">
                <a:solidFill>
                  <a:srgbClr val="000000"/>
                </a:solidFill>
                <a:latin typeface="Arial" charset="0"/>
                <a:ea typeface="ＭＳ Ｐゴシック" charset="0"/>
                <a:cs typeface="Arial" charset="0"/>
              </a:rPr>
              <a:t>NWIC IT Department: </a:t>
            </a:r>
            <a:br>
              <a:rPr lang="en-US" sz="3600">
                <a:solidFill>
                  <a:srgbClr val="000000"/>
                </a:solidFill>
                <a:latin typeface="Arial" charset="0"/>
                <a:ea typeface="ＭＳ Ｐゴシック" charset="0"/>
                <a:cs typeface="Arial" charset="0"/>
              </a:rPr>
            </a:br>
            <a:r>
              <a:rPr lang="en-US" sz="3600">
                <a:solidFill>
                  <a:srgbClr val="000000"/>
                </a:solidFill>
                <a:latin typeface="Arial" charset="0"/>
                <a:ea typeface="ＭＳ Ｐゴシック" charset="0"/>
                <a:cs typeface="Arial" charset="0"/>
              </a:rPr>
              <a:t>Catalyzing Research at a Tribal College</a:t>
            </a:r>
            <a:br>
              <a:rPr lang="en-US" sz="3600">
                <a:solidFill>
                  <a:srgbClr val="000000"/>
                </a:solidFill>
                <a:latin typeface="Arial" charset="0"/>
                <a:ea typeface="ＭＳ Ｐゴシック" charset="0"/>
                <a:cs typeface="Arial" charset="0"/>
              </a:rPr>
            </a:br>
            <a:r>
              <a:rPr lang="en-US" sz="2400">
                <a:solidFill>
                  <a:srgbClr val="000000"/>
                </a:solidFill>
                <a:latin typeface="Arial" charset="0"/>
                <a:ea typeface="ＭＳ Ｐゴシック" charset="0"/>
                <a:cs typeface="Arial" charset="0"/>
              </a:rPr>
              <a:t>Michael R. James I.T Director</a:t>
            </a:r>
            <a:br>
              <a:rPr lang="en-US" sz="2400">
                <a:solidFill>
                  <a:srgbClr val="000000"/>
                </a:solidFill>
                <a:latin typeface="Arial" charset="0"/>
                <a:ea typeface="ＭＳ Ｐゴシック" charset="0"/>
                <a:cs typeface="Arial" charset="0"/>
              </a:rPr>
            </a:br>
            <a:r>
              <a:rPr lang="en-US" sz="2000">
                <a:solidFill>
                  <a:srgbClr val="000000"/>
                </a:solidFill>
                <a:latin typeface="Arial" charset="0"/>
                <a:ea typeface="ＭＳ Ｐゴシック" charset="0"/>
                <a:cs typeface="Arial" charset="0"/>
              </a:rPr>
              <a:t>Northwest Indian College</a:t>
            </a:r>
            <a:br>
              <a:rPr lang="en-US" sz="2000">
                <a:solidFill>
                  <a:srgbClr val="000000"/>
                </a:solidFill>
                <a:latin typeface="Arial" charset="0"/>
                <a:ea typeface="ＭＳ Ｐゴシック" charset="0"/>
                <a:cs typeface="Arial" charset="0"/>
              </a:rPr>
            </a:br>
            <a:r>
              <a:rPr lang="en-US" sz="2000" b="1">
                <a:solidFill>
                  <a:srgbClr val="000000"/>
                </a:solidFill>
                <a:latin typeface="Arial" charset="0"/>
                <a:ea typeface="ＭＳ Ｐゴシック" charset="0"/>
                <a:cs typeface="Arial" charset="0"/>
                <a:hlinkClick r:id="rId3"/>
              </a:rPr>
              <a:t>Mjames@nwic.edu</a:t>
            </a:r>
            <a:r>
              <a:rPr lang="en-US" sz="2000">
                <a:solidFill>
                  <a:srgbClr val="000000"/>
                </a:solidFill>
                <a:latin typeface="Arial" charset="0"/>
                <a:ea typeface="ＭＳ Ｐゴシック" charset="0"/>
                <a:cs typeface="Arial" charset="0"/>
              </a:rPr>
              <a:t/>
            </a:r>
            <a:br>
              <a:rPr lang="en-US" sz="2000">
                <a:solidFill>
                  <a:srgbClr val="000000"/>
                </a:solidFill>
                <a:latin typeface="Arial" charset="0"/>
                <a:ea typeface="ＭＳ Ｐゴシック" charset="0"/>
                <a:cs typeface="Arial" charset="0"/>
              </a:rPr>
            </a:br>
            <a:r>
              <a:rPr lang="en-US" sz="2000">
                <a:solidFill>
                  <a:srgbClr val="000000"/>
                </a:solidFill>
                <a:latin typeface="Arial" charset="0"/>
                <a:ea typeface="ＭＳ Ｐゴシック" charset="0"/>
                <a:cs typeface="Arial" charset="0"/>
              </a:rPr>
              <a:t>www.nwic.edu</a:t>
            </a:r>
          </a:p>
        </p:txBody>
      </p:sp>
      <p:pic>
        <p:nvPicPr>
          <p:cNvPr id="2051" name="Picture 15" descr="NWIC Log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3633788"/>
            <a:ext cx="1152525" cy="103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3" descr="NSF_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633788"/>
            <a:ext cx="1044575" cy="104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56700" cy="3621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9871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locations.jpg"/>
          <p:cNvPicPr>
            <a:picLocks noChangeAspect="1"/>
          </p:cNvPicPr>
          <p:nvPr/>
        </p:nvPicPr>
        <p:blipFill>
          <a:blip r:embed="rId2">
            <a:extLst>
              <a:ext uri="{28A0092B-C50C-407E-A947-70E740481C1C}">
                <a14:useLocalDpi xmlns:a14="http://schemas.microsoft.com/office/drawing/2010/main" val="0"/>
              </a:ext>
            </a:extLst>
          </a:blip>
          <a:srcRect l="-34" t="-687"/>
          <a:stretch>
            <a:fillRect/>
          </a:stretch>
        </p:blipFill>
        <p:spPr bwMode="auto">
          <a:xfrm>
            <a:off x="0" y="3609975"/>
            <a:ext cx="9144000" cy="327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4" descr="TCUmap_17DEC1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
            <a:ext cx="37465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TextBox 5"/>
          <p:cNvSpPr txBox="1">
            <a:spLocks noChangeArrowheads="1"/>
          </p:cNvSpPr>
          <p:nvPr/>
        </p:nvSpPr>
        <p:spPr bwMode="auto">
          <a:xfrm>
            <a:off x="228600" y="193675"/>
            <a:ext cx="48006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u="sng">
                <a:solidFill>
                  <a:schemeClr val="tx1"/>
                </a:solidFill>
                <a:latin typeface="Arial" charset="0"/>
                <a:ea typeface="ＭＳ Ｐゴシック" charset="0"/>
                <a:cs typeface="ＭＳ Ｐゴシック" charset="0"/>
              </a:defRPr>
            </a:lvl1pPr>
            <a:lvl2pPr marL="742950" indent="-285750" eaLnBrk="0" hangingPunct="0">
              <a:defRPr sz="2400" u="sng">
                <a:solidFill>
                  <a:schemeClr val="tx1"/>
                </a:solidFill>
                <a:latin typeface="Arial" charset="0"/>
                <a:ea typeface="ＭＳ Ｐゴシック" charset="0"/>
              </a:defRPr>
            </a:lvl2pPr>
            <a:lvl3pPr marL="1143000" indent="-228600" eaLnBrk="0" hangingPunct="0">
              <a:defRPr sz="2400" u="sng">
                <a:solidFill>
                  <a:schemeClr val="tx1"/>
                </a:solidFill>
                <a:latin typeface="Arial" charset="0"/>
                <a:ea typeface="ＭＳ Ｐゴシック" charset="0"/>
              </a:defRPr>
            </a:lvl3pPr>
            <a:lvl4pPr marL="1600200" indent="-228600" eaLnBrk="0" hangingPunct="0">
              <a:defRPr sz="2400" u="sng">
                <a:solidFill>
                  <a:schemeClr val="tx1"/>
                </a:solidFill>
                <a:latin typeface="Arial" charset="0"/>
                <a:ea typeface="ＭＳ Ｐゴシック" charset="0"/>
              </a:defRPr>
            </a:lvl4pPr>
            <a:lvl5pPr marL="2057400" indent="-228600" eaLnBrk="0" hangingPunct="0">
              <a:defRPr sz="2400" u="sng">
                <a:solidFill>
                  <a:schemeClr val="tx1"/>
                </a:solidFill>
                <a:latin typeface="Arial" charset="0"/>
                <a:ea typeface="ＭＳ Ｐゴシック" charset="0"/>
              </a:defRPr>
            </a:lvl5pPr>
            <a:lvl6pPr marL="2514600" indent="-228600" eaLnBrk="0" fontAlgn="base" hangingPunct="0">
              <a:spcBef>
                <a:spcPct val="0"/>
              </a:spcBef>
              <a:spcAft>
                <a:spcPct val="0"/>
              </a:spcAft>
              <a:defRPr sz="2400" u="sng">
                <a:solidFill>
                  <a:schemeClr val="tx1"/>
                </a:solidFill>
                <a:latin typeface="Arial" charset="0"/>
                <a:ea typeface="ＭＳ Ｐゴシック" charset="0"/>
              </a:defRPr>
            </a:lvl6pPr>
            <a:lvl7pPr marL="2971800" indent="-228600" eaLnBrk="0" fontAlgn="base" hangingPunct="0">
              <a:spcBef>
                <a:spcPct val="0"/>
              </a:spcBef>
              <a:spcAft>
                <a:spcPct val="0"/>
              </a:spcAft>
              <a:defRPr sz="2400" u="sng">
                <a:solidFill>
                  <a:schemeClr val="tx1"/>
                </a:solidFill>
                <a:latin typeface="Arial" charset="0"/>
                <a:ea typeface="ＭＳ Ｐゴシック" charset="0"/>
              </a:defRPr>
            </a:lvl7pPr>
            <a:lvl8pPr marL="3429000" indent="-228600" eaLnBrk="0" fontAlgn="base" hangingPunct="0">
              <a:spcBef>
                <a:spcPct val="0"/>
              </a:spcBef>
              <a:spcAft>
                <a:spcPct val="0"/>
              </a:spcAft>
              <a:defRPr sz="2400" u="sng">
                <a:solidFill>
                  <a:schemeClr val="tx1"/>
                </a:solidFill>
                <a:latin typeface="Arial" charset="0"/>
                <a:ea typeface="ＭＳ Ｐゴシック" charset="0"/>
              </a:defRPr>
            </a:lvl8pPr>
            <a:lvl9pPr marL="3886200" indent="-228600" eaLnBrk="0" fontAlgn="base" hangingPunct="0">
              <a:spcBef>
                <a:spcPct val="0"/>
              </a:spcBef>
              <a:spcAft>
                <a:spcPct val="0"/>
              </a:spcAft>
              <a:defRPr sz="2400" u="sng">
                <a:solidFill>
                  <a:schemeClr val="tx1"/>
                </a:solidFill>
                <a:latin typeface="Arial" charset="0"/>
                <a:ea typeface="ＭＳ Ｐゴシック" charset="0"/>
              </a:defRPr>
            </a:lvl9pPr>
          </a:lstStyle>
          <a:p>
            <a:pPr algn="ctr" eaLnBrk="1" fontAlgn="base" hangingPunct="1">
              <a:spcBef>
                <a:spcPct val="0"/>
              </a:spcBef>
              <a:spcAft>
                <a:spcPct val="0"/>
              </a:spcAft>
            </a:pPr>
            <a:r>
              <a:rPr lang="en-US" sz="3600" u="none" smtClean="0">
                <a:solidFill>
                  <a:srgbClr val="FFFFFF"/>
                </a:solidFill>
              </a:rPr>
              <a:t>NWIC Extended Sites</a:t>
            </a:r>
          </a:p>
          <a:p>
            <a:pPr eaLnBrk="1" fontAlgn="base" hangingPunct="1">
              <a:spcBef>
                <a:spcPct val="0"/>
              </a:spcBef>
              <a:spcAft>
                <a:spcPct val="0"/>
              </a:spcAft>
            </a:pPr>
            <a:r>
              <a:rPr lang="en-US" sz="3600" u="none" smtClean="0">
                <a:solidFill>
                  <a:srgbClr val="FFFFFF"/>
                </a:solidFill>
              </a:rPr>
              <a:t>Swinomish, Tulalip, Port Gamble, Muckleshoot, Nisqually and</a:t>
            </a:r>
          </a:p>
          <a:p>
            <a:pPr eaLnBrk="1" fontAlgn="base" hangingPunct="1">
              <a:spcBef>
                <a:spcPct val="0"/>
              </a:spcBef>
              <a:spcAft>
                <a:spcPct val="0"/>
              </a:spcAft>
            </a:pPr>
            <a:r>
              <a:rPr lang="en-US" sz="3600" u="none" smtClean="0">
                <a:solidFill>
                  <a:srgbClr val="FFFFFF"/>
                </a:solidFill>
              </a:rPr>
              <a:t>Nez Perce</a:t>
            </a:r>
          </a:p>
        </p:txBody>
      </p:sp>
    </p:spTree>
    <p:extLst>
      <p:ext uri="{BB962C8B-B14F-4D97-AF65-F5344CB8AC3E}">
        <p14:creationId xmlns:p14="http://schemas.microsoft.com/office/powerpoint/2010/main" val="1023247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sz="3600" dirty="0" smtClean="0"/>
              <a:t>Core Components Successes</a:t>
            </a:r>
            <a:endParaRPr lang="en-US" sz="3600" dirty="0"/>
          </a:p>
        </p:txBody>
      </p:sp>
      <p:sp>
        <p:nvSpPr>
          <p:cNvPr id="3" name="Content Placeholder 2"/>
          <p:cNvSpPr>
            <a:spLocks noGrp="1"/>
          </p:cNvSpPr>
          <p:nvPr>
            <p:ph idx="1"/>
          </p:nvPr>
        </p:nvSpPr>
        <p:spPr>
          <a:xfrm>
            <a:off x="457200" y="1447800"/>
            <a:ext cx="8229600" cy="4800600"/>
          </a:xfrm>
        </p:spPr>
        <p:txBody>
          <a:bodyPr/>
          <a:lstStyle/>
          <a:p>
            <a:pPr marL="514350" indent="-514350" hangingPunct="1">
              <a:spcAft>
                <a:spcPts val="438"/>
              </a:spcAft>
              <a:buFont typeface="Times New Roman" charset="0"/>
              <a:buAutoNum type="arabicParenR"/>
              <a:tabLst>
                <a:tab pos="723900" algn="l"/>
                <a:tab pos="1447800" algn="l"/>
                <a:tab pos="2171700" algn="l"/>
                <a:tab pos="2895600" algn="l"/>
                <a:tab pos="3619500" algn="l"/>
                <a:tab pos="4343400" algn="l"/>
                <a:tab pos="5067300" algn="l"/>
              </a:tabLst>
              <a:defRPr/>
            </a:pPr>
            <a:r>
              <a:rPr lang="en-US" b="1" dirty="0" smtClean="0">
                <a:solidFill>
                  <a:srgbClr val="FFFFFF"/>
                </a:solidFill>
                <a:latin typeface="Times New Roman" charset="0"/>
                <a:ea typeface="SimSun" charset="0"/>
                <a:cs typeface="SimSun" charset="0"/>
              </a:rPr>
              <a:t>K-20 </a:t>
            </a:r>
            <a:r>
              <a:rPr lang="en-US" b="1" dirty="0">
                <a:solidFill>
                  <a:srgbClr val="FFFFFF"/>
                </a:solidFill>
                <a:latin typeface="Times New Roman" charset="0"/>
                <a:ea typeface="SimSun" charset="0"/>
                <a:cs typeface="SimSun" charset="0"/>
              </a:rPr>
              <a:t>infrastructure Internet2</a:t>
            </a:r>
          </a:p>
          <a:p>
            <a:pPr marL="1257300" lvl="1" indent="-514350" hangingPunct="1">
              <a:spcAft>
                <a:spcPts val="438"/>
              </a:spcAft>
              <a:buFont typeface="Times New Roman" charset="0"/>
              <a:buAutoNum type="arabicParenR"/>
              <a:tabLst>
                <a:tab pos="723900" algn="l"/>
                <a:tab pos="1447800" algn="l"/>
                <a:tab pos="2171700" algn="l"/>
                <a:tab pos="2895600" algn="l"/>
                <a:tab pos="3619500" algn="l"/>
                <a:tab pos="4343400" algn="l"/>
                <a:tab pos="5067300" algn="l"/>
              </a:tabLst>
              <a:defRPr/>
            </a:pPr>
            <a:r>
              <a:rPr lang="en-US" sz="3200" b="1" dirty="0" smtClean="0">
                <a:solidFill>
                  <a:srgbClr val="FFFFFF"/>
                </a:solidFill>
                <a:latin typeface="Times New Roman" charset="0"/>
                <a:ea typeface="SimSun" charset="0"/>
                <a:cs typeface="SimSun" charset="0"/>
              </a:rPr>
              <a:t>Completed redundant networking</a:t>
            </a:r>
            <a:endParaRPr lang="en-US" sz="3200" b="1" dirty="0">
              <a:solidFill>
                <a:srgbClr val="FFFFFF"/>
              </a:solidFill>
              <a:latin typeface="Times New Roman" charset="0"/>
              <a:ea typeface="SimSun" charset="0"/>
              <a:cs typeface="SimSun" charset="0"/>
            </a:endParaRPr>
          </a:p>
          <a:p>
            <a:pPr marL="1257300" lvl="1" indent="-514350" hangingPunct="1">
              <a:spcAft>
                <a:spcPts val="438"/>
              </a:spcAft>
              <a:buFont typeface="Times New Roman" charset="0"/>
              <a:buAutoNum type="arabicParenR"/>
              <a:tabLst>
                <a:tab pos="723900" algn="l"/>
                <a:tab pos="1447800" algn="l"/>
                <a:tab pos="2171700" algn="l"/>
                <a:tab pos="2895600" algn="l"/>
                <a:tab pos="3619500" algn="l"/>
                <a:tab pos="4343400" algn="l"/>
                <a:tab pos="5067300" algn="l"/>
              </a:tabLst>
              <a:defRPr/>
            </a:pPr>
            <a:r>
              <a:rPr lang="en-US" sz="3200" b="1" dirty="0">
                <a:solidFill>
                  <a:srgbClr val="FFFFFF"/>
                </a:solidFill>
                <a:latin typeface="Times New Roman" charset="0"/>
                <a:ea typeface="SimSun" charset="0"/>
                <a:cs typeface="SimSun" charset="0"/>
              </a:rPr>
              <a:t>Proof of concept Cluster and Cluster Storage are ready to </a:t>
            </a:r>
            <a:r>
              <a:rPr lang="en-US" sz="3200" b="1" dirty="0" smtClean="0">
                <a:solidFill>
                  <a:srgbClr val="FFFFFF"/>
                </a:solidFill>
                <a:latin typeface="Times New Roman" charset="0"/>
                <a:ea typeface="SimSun" charset="0"/>
                <a:cs typeface="SimSun" charset="0"/>
              </a:rPr>
              <a:t>go</a:t>
            </a:r>
          </a:p>
          <a:p>
            <a:pPr marL="1257300" lvl="1" indent="-514350" hangingPunct="1">
              <a:spcAft>
                <a:spcPts val="438"/>
              </a:spcAft>
              <a:buFont typeface="Times New Roman" charset="0"/>
              <a:buAutoNum type="arabicParenR"/>
              <a:tabLst>
                <a:tab pos="723900" algn="l"/>
                <a:tab pos="1447800" algn="l"/>
                <a:tab pos="2171700" algn="l"/>
                <a:tab pos="2895600" algn="l"/>
                <a:tab pos="3619500" algn="l"/>
                <a:tab pos="4343400" algn="l"/>
                <a:tab pos="5067300" algn="l"/>
              </a:tabLst>
              <a:defRPr/>
            </a:pPr>
            <a:r>
              <a:rPr lang="en-US" sz="3200" b="1" dirty="0" smtClean="0">
                <a:solidFill>
                  <a:srgbClr val="FFFFFF"/>
                </a:solidFill>
                <a:latin typeface="Times New Roman" charset="0"/>
                <a:ea typeface="SimSun" charset="0"/>
                <a:cs typeface="SimSun" charset="0"/>
              </a:rPr>
              <a:t>Science DMZ and SAN are built</a:t>
            </a:r>
          </a:p>
          <a:p>
            <a:pPr marL="1257300" lvl="1" indent="-514350" hangingPunct="1">
              <a:spcAft>
                <a:spcPts val="438"/>
              </a:spcAft>
              <a:buFont typeface="Times New Roman" charset="0"/>
              <a:buAutoNum type="arabicParenR"/>
              <a:tabLst>
                <a:tab pos="723900" algn="l"/>
                <a:tab pos="1447800" algn="l"/>
                <a:tab pos="2171700" algn="l"/>
                <a:tab pos="2895600" algn="l"/>
                <a:tab pos="3619500" algn="l"/>
                <a:tab pos="4343400" algn="l"/>
                <a:tab pos="5067300" algn="l"/>
              </a:tabLst>
              <a:defRPr/>
            </a:pPr>
            <a:r>
              <a:rPr lang="en-US" sz="3200" b="1" dirty="0" smtClean="0">
                <a:solidFill>
                  <a:srgbClr val="FFFFFF"/>
                </a:solidFill>
                <a:latin typeface="Times New Roman" charset="0"/>
                <a:ea typeface="SimSun" charset="0"/>
                <a:cs typeface="SimSun" charset="0"/>
              </a:rPr>
              <a:t>IPV4 transition to IPV6 capable</a:t>
            </a:r>
            <a:endParaRPr lang="en-US" sz="3200" b="1" dirty="0">
              <a:solidFill>
                <a:srgbClr val="FFFFFF"/>
              </a:solidFill>
              <a:latin typeface="Times New Roman" charset="0"/>
              <a:ea typeface="SimSun" charset="0"/>
              <a:cs typeface="SimSun" charset="0"/>
            </a:endParaRPr>
          </a:p>
          <a:p>
            <a:pPr marL="514350" indent="-514350" hangingPunct="1">
              <a:spcAft>
                <a:spcPts val="438"/>
              </a:spcAft>
              <a:buFont typeface="Times New Roman" charset="0"/>
              <a:buAutoNum type="arabicParenR"/>
              <a:tabLst>
                <a:tab pos="723900" algn="l"/>
                <a:tab pos="1447800" algn="l"/>
                <a:tab pos="2171700" algn="l"/>
                <a:tab pos="2895600" algn="l"/>
                <a:tab pos="3619500" algn="l"/>
                <a:tab pos="4343400" algn="l"/>
                <a:tab pos="5067300" algn="l"/>
              </a:tabLst>
              <a:defRPr/>
            </a:pPr>
            <a:r>
              <a:rPr lang="en-US" b="1" dirty="0" smtClean="0">
                <a:solidFill>
                  <a:srgbClr val="FFFFFF"/>
                </a:solidFill>
                <a:latin typeface="Times New Roman" charset="0"/>
                <a:ea typeface="SimSun" charset="0"/>
                <a:cs typeface="SimSun" charset="0"/>
              </a:rPr>
              <a:t>Off site Canvas currently being deployed September 21</a:t>
            </a:r>
            <a:r>
              <a:rPr lang="en-US" b="1" baseline="30000" dirty="0" smtClean="0">
                <a:solidFill>
                  <a:srgbClr val="FFFFFF"/>
                </a:solidFill>
                <a:latin typeface="Times New Roman" charset="0"/>
                <a:ea typeface="SimSun" charset="0"/>
                <a:cs typeface="SimSun" charset="0"/>
              </a:rPr>
              <a:t>st</a:t>
            </a:r>
            <a:r>
              <a:rPr lang="en-US" b="1" dirty="0" smtClean="0">
                <a:solidFill>
                  <a:srgbClr val="FFFFFF"/>
                </a:solidFill>
                <a:latin typeface="Times New Roman" charset="0"/>
                <a:ea typeface="SimSun" charset="0"/>
                <a:cs typeface="SimSun" charset="0"/>
              </a:rPr>
              <a:t> 2015</a:t>
            </a:r>
            <a:endParaRPr lang="en-US" b="1" dirty="0">
              <a:solidFill>
                <a:srgbClr val="FFFFFF"/>
              </a:solidFill>
              <a:latin typeface="Times New Roman" charset="0"/>
              <a:ea typeface="SimSun" charset="0"/>
              <a:cs typeface="SimSun" charset="0"/>
            </a:endParaRPr>
          </a:p>
          <a:p>
            <a:pPr>
              <a:defRPr/>
            </a:pPr>
            <a:endParaRPr lang="en-US" b="1" dirty="0">
              <a:solidFill>
                <a:srgbClr val="FFFFFF"/>
              </a:solidFill>
            </a:endParaRPr>
          </a:p>
        </p:txBody>
      </p:sp>
    </p:spTree>
    <p:extLst>
      <p:ext uri="{BB962C8B-B14F-4D97-AF65-F5344CB8AC3E}">
        <p14:creationId xmlns:p14="http://schemas.microsoft.com/office/powerpoint/2010/main" val="1221495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lero talk">
  <a:themeElements>
    <a:clrScheme name="Sclero tal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lero talk">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Arial" charset="0"/>
          </a:defRPr>
        </a:defPPr>
      </a:lstStyle>
    </a:lnDef>
  </a:objectDefaults>
  <a:extraClrSchemeLst>
    <a:extraClrScheme>
      <a:clrScheme name="Sclero tal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lero tal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lero tal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lero tal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lero tal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lero tal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lero tal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lero tal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lero tal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lero tal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lero tal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lero tal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8357</TotalTime>
  <Words>742</Words>
  <Application>Microsoft Office PowerPoint</Application>
  <PresentationFormat>On-screen Show (4:3)</PresentationFormat>
  <Paragraphs>98</Paragraphs>
  <Slides>21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ＭＳ Ｐゴシック</vt:lpstr>
      <vt:lpstr>SimSun</vt:lpstr>
      <vt:lpstr>Arial</vt:lpstr>
      <vt:lpstr>Calibri</vt:lpstr>
      <vt:lpstr>Times New Roman</vt:lpstr>
      <vt:lpstr>Univers LT Std 55</vt:lpstr>
      <vt:lpstr>1_Office Theme</vt:lpstr>
      <vt:lpstr>Sclero talk</vt:lpstr>
      <vt:lpstr>Campus Design – Successes and Challenges</vt:lpstr>
      <vt:lpstr>Introductory remarks by Kevin Thompson,  National Science Foundation Program Director for the Campus Cyberinfrastructure program </vt:lpstr>
      <vt:lpstr>Introductions</vt:lpstr>
      <vt:lpstr>Panel Discussion Questions</vt:lpstr>
      <vt:lpstr>Michael Cato - Vassar College </vt:lpstr>
      <vt:lpstr>Mike James - Northwest Indian College</vt:lpstr>
      <vt:lpstr>CC*IIE Cyberinfrastructure  NWIC IT Department:  Catalyzing Research at a Tribal College Michael R. James I.T Director Northwest Indian College Mjames@nwic.edu www.nwic.edu</vt:lpstr>
      <vt:lpstr>PowerPoint Presentation</vt:lpstr>
      <vt:lpstr>Core Components Successes</vt:lpstr>
      <vt:lpstr>Challenges</vt:lpstr>
      <vt:lpstr>Transformative Changes</vt:lpstr>
      <vt:lpstr>PowerPoint Presentation</vt:lpstr>
      <vt:lpstr>Carrie Rampp - Franklin and Marshall College </vt:lpstr>
      <vt:lpstr>Building a state-of-the-art Research Network at Franklin &amp; Marshall College (awarded summer 2015)</vt:lpstr>
      <vt:lpstr>Building a state-of-the-art Research Network at Franklin &amp; Marshall College (awarded summer 2015)</vt:lpstr>
      <vt:lpstr>Thomas Steffes - Earlham College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IntelSim</dc:title>
  <dc:creator>Alan Chalker</dc:creator>
  <cp:lastModifiedBy>Jen</cp:lastModifiedBy>
  <cp:revision>202</cp:revision>
  <dcterms:created xsi:type="dcterms:W3CDTF">2013-08-04T04:19:11Z</dcterms:created>
  <dcterms:modified xsi:type="dcterms:W3CDTF">2015-10-05T17:30:49Z</dcterms:modified>
</cp:coreProperties>
</file>