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22"/>
  </p:notesMasterIdLst>
  <p:handoutMasterIdLst>
    <p:handoutMasterId r:id="rId23"/>
  </p:handoutMasterIdLst>
  <p:sldIdLst>
    <p:sldId id="302" r:id="rId2"/>
    <p:sldId id="301" r:id="rId3"/>
    <p:sldId id="315" r:id="rId4"/>
    <p:sldId id="316" r:id="rId5"/>
    <p:sldId id="317" r:id="rId6"/>
    <p:sldId id="318" r:id="rId7"/>
    <p:sldId id="319" r:id="rId8"/>
    <p:sldId id="320" r:id="rId9"/>
    <p:sldId id="321" r:id="rId10"/>
    <p:sldId id="322" r:id="rId11"/>
    <p:sldId id="323" r:id="rId12"/>
    <p:sldId id="324" r:id="rId13"/>
    <p:sldId id="325" r:id="rId14"/>
    <p:sldId id="326" r:id="rId15"/>
    <p:sldId id="310" r:id="rId16"/>
    <p:sldId id="311" r:id="rId17"/>
    <p:sldId id="312" r:id="rId18"/>
    <p:sldId id="313" r:id="rId19"/>
    <p:sldId id="314" r:id="rId20"/>
    <p:sldId id="309"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 initials="J"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16F"/>
    <a:srgbClr val="616C4B"/>
    <a:srgbClr val="CCCCFF"/>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79" autoAdjust="0"/>
    <p:restoredTop sz="86418" autoAdjust="0"/>
  </p:normalViewPr>
  <p:slideViewPr>
    <p:cSldViewPr>
      <p:cViewPr varScale="1">
        <p:scale>
          <a:sx n="54" d="100"/>
          <a:sy n="54" d="100"/>
        </p:scale>
        <p:origin x="1152" y="62"/>
      </p:cViewPr>
      <p:guideLst>
        <p:guide orient="horz" pos="2160"/>
        <p:guide pos="2880"/>
      </p:guideLst>
    </p:cSldViewPr>
  </p:slideViewPr>
  <p:outlineViewPr>
    <p:cViewPr>
      <p:scale>
        <a:sx n="33" d="100"/>
        <a:sy n="33" d="100"/>
      </p:scale>
      <p:origin x="0" y="3024"/>
    </p:cViewPr>
  </p:outlineViewPr>
  <p:notesTextViewPr>
    <p:cViewPr>
      <p:scale>
        <a:sx n="1" d="1"/>
        <a:sy n="1" d="1"/>
      </p:scale>
      <p:origin x="0" y="0"/>
    </p:cViewPr>
  </p:notesTextViewPr>
  <p:sorterViewPr>
    <p:cViewPr varScale="1">
      <p:scale>
        <a:sx n="1" d="1"/>
        <a:sy n="1" d="1"/>
      </p:scale>
      <p:origin x="0" y="-55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5D765D3-01E4-4A4F-A31C-707CA317A842}" type="datetimeFigureOut">
              <a:rPr lang="en-US" smtClean="0"/>
              <a:t>9/29/2015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F8B677F-4FD8-E54D-BF2C-5B2A661F8401}" type="slidenum">
              <a:rPr lang="en-US" smtClean="0"/>
              <a:t>‹#›</a:t>
            </a:fld>
            <a:endParaRPr lang="en-US"/>
          </a:p>
        </p:txBody>
      </p:sp>
    </p:spTree>
    <p:extLst>
      <p:ext uri="{BB962C8B-B14F-4D97-AF65-F5344CB8AC3E}">
        <p14:creationId xmlns:p14="http://schemas.microsoft.com/office/powerpoint/2010/main" val="29803930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E82B7B-123C-4AF9-BC47-835E3AF1767F}" type="datetimeFigureOut">
              <a:rPr lang="en-US" smtClean="0"/>
              <a:t>9/29/2015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B64518-663D-4A75-A4E4-BD5C93D9276B}" type="slidenum">
              <a:rPr lang="en-US" smtClean="0"/>
              <a:t>‹#›</a:t>
            </a:fld>
            <a:endParaRPr lang="en-US"/>
          </a:p>
        </p:txBody>
      </p:sp>
    </p:spTree>
    <p:extLst>
      <p:ext uri="{BB962C8B-B14F-4D97-AF65-F5344CB8AC3E}">
        <p14:creationId xmlns:p14="http://schemas.microsoft.com/office/powerpoint/2010/main" val="380797495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0AFBCD-8E41-44A3-A1FC-DC0600E1BA75}" type="slidenum">
              <a:rPr lang="en-US"/>
              <a:pPr/>
              <a:t>3</a:t>
            </a:fld>
            <a:endParaRPr lang="en-US"/>
          </a:p>
        </p:txBody>
      </p:sp>
      <p:sp>
        <p:nvSpPr>
          <p:cNvPr id="709634" name="Rectangle 2"/>
          <p:cNvSpPr>
            <a:spLocks noGrp="1" noRot="1" noChangeAspect="1" noChangeArrowheads="1" noTextEdit="1"/>
          </p:cNvSpPr>
          <p:nvPr>
            <p:ph type="sldImg"/>
          </p:nvPr>
        </p:nvSpPr>
        <p:spPr>
          <a:ln/>
        </p:spPr>
      </p:sp>
      <p:sp>
        <p:nvSpPr>
          <p:cNvPr id="7096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07191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B64518-663D-4A75-A4E4-BD5C93D9276B}" type="slidenum">
              <a:rPr lang="en-US" smtClean="0"/>
              <a:t>15</a:t>
            </a:fld>
            <a:endParaRPr lang="en-US"/>
          </a:p>
        </p:txBody>
      </p:sp>
    </p:spTree>
    <p:extLst>
      <p:ext uri="{BB962C8B-B14F-4D97-AF65-F5344CB8AC3E}">
        <p14:creationId xmlns:p14="http://schemas.microsoft.com/office/powerpoint/2010/main" val="4128054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B64518-663D-4A75-A4E4-BD5C93D9276B}" type="slidenum">
              <a:rPr lang="en-US" smtClean="0"/>
              <a:t>19</a:t>
            </a:fld>
            <a:endParaRPr lang="en-US"/>
          </a:p>
        </p:txBody>
      </p:sp>
    </p:spTree>
    <p:extLst>
      <p:ext uri="{BB962C8B-B14F-4D97-AF65-F5344CB8AC3E}">
        <p14:creationId xmlns:p14="http://schemas.microsoft.com/office/powerpoint/2010/main" val="6078910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userDrawn="1"/>
        </p:nvSpPr>
        <p:spPr>
          <a:xfrm>
            <a:off x="-1" y="6067777"/>
            <a:ext cx="9144001" cy="7902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8" name="Title 1"/>
          <p:cNvSpPr>
            <a:spLocks noGrp="1"/>
          </p:cNvSpPr>
          <p:nvPr>
            <p:ph type="ctrTitle" hasCustomPrompt="1"/>
          </p:nvPr>
        </p:nvSpPr>
        <p:spPr>
          <a:xfrm>
            <a:off x="838200" y="3429000"/>
            <a:ext cx="7491542" cy="761576"/>
          </a:xfrm>
        </p:spPr>
        <p:txBody>
          <a:bodyPr/>
          <a:lstStyle>
            <a:lvl1pPr algn="l">
              <a:defRPr baseline="0">
                <a:solidFill>
                  <a:srgbClr val="C00000"/>
                </a:solidFill>
              </a:defRPr>
            </a:lvl1pPr>
          </a:lstStyle>
          <a:p>
            <a:r>
              <a:rPr lang="en-US" dirty="0" smtClean="0"/>
              <a:t>Click to Edit Title Slide</a:t>
            </a:r>
            <a:endParaRPr lang="en-US" dirty="0"/>
          </a:p>
        </p:txBody>
      </p:sp>
      <p:sp>
        <p:nvSpPr>
          <p:cNvPr id="7" name="Subtitle 2"/>
          <p:cNvSpPr>
            <a:spLocks noGrp="1"/>
          </p:cNvSpPr>
          <p:nvPr>
            <p:ph type="subTitle" idx="1"/>
          </p:nvPr>
        </p:nvSpPr>
        <p:spPr>
          <a:xfrm>
            <a:off x="838200" y="4207566"/>
            <a:ext cx="6400800" cy="1358900"/>
          </a:xfrm>
          <a:ln>
            <a:noFill/>
          </a:ln>
        </p:spPr>
        <p:txBody>
          <a:bodyPr>
            <a:noAutofit/>
          </a:bodyPr>
          <a:lstStyle>
            <a:lvl1pPr marL="0" indent="0" algn="l">
              <a:buNone/>
              <a:defRPr sz="2000">
                <a:solidFill>
                  <a:srgbClr val="33333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Line 13"/>
          <p:cNvSpPr>
            <a:spLocks noChangeShapeType="1"/>
          </p:cNvSpPr>
          <p:nvPr userDrawn="1"/>
        </p:nvSpPr>
        <p:spPr bwMode="auto">
          <a:xfrm>
            <a:off x="0" y="6083300"/>
            <a:ext cx="9144000" cy="0"/>
          </a:xfrm>
          <a:prstGeom prst="line">
            <a:avLst/>
          </a:prstGeom>
          <a:noFill/>
          <a:ln w="28575">
            <a:solidFill>
              <a:schemeClr val="tx1">
                <a:lumMod val="50000"/>
                <a:lumOff val="50000"/>
              </a:schemeClr>
            </a:solidFill>
            <a:round/>
            <a:headEnd/>
            <a:tailEnd/>
          </a:ln>
          <a:extLst>
            <a:ext uri="{909E8E84-426E-40dd-AFC4-6F175D3DCCD1}">
              <a14:hiddenFill xmlns:a14="http://schemas.microsoft.com/office/drawing/2010/main" xmlns="">
                <a:noFill/>
              </a14:hiddenFill>
            </a:ext>
          </a:extLst>
        </p:spPr>
        <p:txBody>
          <a:bodyPr anchor="ctr"/>
          <a:lstStyle/>
          <a:p>
            <a:endParaRPr lang="en-US"/>
          </a:p>
        </p:txBody>
      </p:sp>
      <p:sp>
        <p:nvSpPr>
          <p:cNvPr id="9" name="TextBox 8"/>
          <p:cNvSpPr txBox="1"/>
          <p:nvPr userDrawn="1"/>
        </p:nvSpPr>
        <p:spPr>
          <a:xfrm>
            <a:off x="7086600" y="6413669"/>
            <a:ext cx="2057400" cy="246221"/>
          </a:xfrm>
          <a:prstGeom prst="rect">
            <a:avLst/>
          </a:prstGeom>
          <a:noFill/>
        </p:spPr>
        <p:txBody>
          <a:bodyPr wrap="square" rtlCol="0">
            <a:spAutoFit/>
          </a:bodyPr>
          <a:lstStyle/>
          <a:p>
            <a:pPr algn="ctr" defTabSz="457200"/>
            <a:r>
              <a:rPr lang="en-US" sz="1000" dirty="0">
                <a:solidFill>
                  <a:srgbClr val="949594"/>
                </a:solidFill>
                <a:latin typeface="Univers LT Std 55"/>
                <a:cs typeface="Univers LT Std 55"/>
              </a:rPr>
              <a:t>Slide </a:t>
            </a:r>
            <a:fld id="{F23DD899-23D4-B74D-81E5-8B38761BD6BE}" type="slidenum">
              <a:rPr lang="en-US" sz="1000" smtClean="0">
                <a:solidFill>
                  <a:srgbClr val="949594"/>
                </a:solidFill>
                <a:latin typeface="Univers LT Std 55"/>
                <a:cs typeface="Univers LT Std 55"/>
              </a:rPr>
              <a:pPr algn="ctr" defTabSz="457200"/>
              <a:t>‹#›</a:t>
            </a:fld>
            <a:endParaRPr lang="en-US" sz="1000" dirty="0" smtClean="0">
              <a:solidFill>
                <a:srgbClr val="949594"/>
              </a:solidFill>
              <a:latin typeface="Univers LT Std 55"/>
              <a:cs typeface="Univers LT Std 55"/>
            </a:endParaRPr>
          </a:p>
        </p:txBody>
      </p:sp>
      <p:pic>
        <p:nvPicPr>
          <p:cNvPr id="10" name="Picture 9" descr="logo2011small.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4" t="9981" r="3176" b="5925"/>
          <a:stretch/>
        </p:blipFill>
        <p:spPr>
          <a:xfrm>
            <a:off x="2162628" y="6155780"/>
            <a:ext cx="1320941" cy="762000"/>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3116" y="6110514"/>
            <a:ext cx="1150796" cy="762000"/>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2400" y="6106704"/>
            <a:ext cx="762000" cy="765810"/>
          </a:xfrm>
          <a:prstGeom prst="rect">
            <a:avLst/>
          </a:prstGeom>
        </p:spPr>
      </p:pic>
    </p:spTree>
    <p:extLst>
      <p:ext uri="{BB962C8B-B14F-4D97-AF65-F5344CB8AC3E}">
        <p14:creationId xmlns:p14="http://schemas.microsoft.com/office/powerpoint/2010/main" val="2332854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Rectangle 4"/>
          <p:cNvSpPr/>
          <p:nvPr userDrawn="1"/>
        </p:nvSpPr>
        <p:spPr>
          <a:xfrm>
            <a:off x="-1" y="6067777"/>
            <a:ext cx="9144001" cy="7902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9" name="Title 1"/>
          <p:cNvSpPr>
            <a:spLocks noGrp="1"/>
          </p:cNvSpPr>
          <p:nvPr>
            <p:ph type="title" hasCustomPrompt="1"/>
          </p:nvPr>
        </p:nvSpPr>
        <p:spPr>
          <a:xfrm>
            <a:off x="722313" y="4715703"/>
            <a:ext cx="7772400" cy="1075497"/>
          </a:xfrm>
          <a:ln>
            <a:noFill/>
          </a:ln>
        </p:spPr>
        <p:txBody>
          <a:bodyPr anchor="t">
            <a:noAutofit/>
          </a:bodyPr>
          <a:lstStyle>
            <a:lvl1pPr algn="l">
              <a:defRPr sz="2800" b="0" i="0" u="none" cap="none" baseline="0">
                <a:solidFill>
                  <a:srgbClr val="C00000"/>
                </a:solidFill>
              </a:defRPr>
            </a:lvl1pPr>
          </a:lstStyle>
          <a:p>
            <a:r>
              <a:rPr lang="en-US" dirty="0" smtClean="0"/>
              <a:t>Click to edit section title style</a:t>
            </a:r>
            <a:endParaRPr lang="en-US" dirty="0"/>
          </a:p>
        </p:txBody>
      </p:sp>
      <p:sp>
        <p:nvSpPr>
          <p:cNvPr id="10" name="Text Placeholder 2"/>
          <p:cNvSpPr>
            <a:spLocks noGrp="1"/>
          </p:cNvSpPr>
          <p:nvPr>
            <p:ph type="body" idx="1" hasCustomPrompt="1"/>
          </p:nvPr>
        </p:nvSpPr>
        <p:spPr>
          <a:xfrm>
            <a:off x="722313" y="3998543"/>
            <a:ext cx="7772400" cy="673389"/>
          </a:xfrm>
          <a:ln>
            <a:noFill/>
          </a:ln>
        </p:spPr>
        <p:txBody>
          <a:bodyPr anchor="b">
            <a:noAutofit/>
          </a:bodyPr>
          <a:lstStyle>
            <a:lvl1pPr marL="0" indent="0">
              <a:buNone/>
              <a:defRPr sz="2000" baseline="0">
                <a:solidFill>
                  <a:srgbClr val="33333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section text styles</a:t>
            </a:r>
          </a:p>
        </p:txBody>
      </p:sp>
      <p:sp>
        <p:nvSpPr>
          <p:cNvPr id="6" name="TextBox 5"/>
          <p:cNvSpPr txBox="1"/>
          <p:nvPr userDrawn="1"/>
        </p:nvSpPr>
        <p:spPr>
          <a:xfrm>
            <a:off x="7086600" y="6383179"/>
            <a:ext cx="2057400" cy="246221"/>
          </a:xfrm>
          <a:prstGeom prst="rect">
            <a:avLst/>
          </a:prstGeom>
          <a:noFill/>
        </p:spPr>
        <p:txBody>
          <a:bodyPr wrap="square" rtlCol="0">
            <a:spAutoFit/>
          </a:bodyPr>
          <a:lstStyle/>
          <a:p>
            <a:pPr algn="ctr" defTabSz="457200"/>
            <a:r>
              <a:rPr lang="en-US" sz="1000" dirty="0">
                <a:solidFill>
                  <a:srgbClr val="949594"/>
                </a:solidFill>
                <a:latin typeface="Univers LT Std 55"/>
                <a:cs typeface="Univers LT Std 55"/>
              </a:rPr>
              <a:t>Slide </a:t>
            </a:r>
            <a:fld id="{F23DD899-23D4-B74D-81E5-8B38761BD6BE}" type="slidenum">
              <a:rPr lang="en-US" sz="1000" smtClean="0">
                <a:solidFill>
                  <a:srgbClr val="949594"/>
                </a:solidFill>
                <a:latin typeface="Univers LT Std 55"/>
                <a:cs typeface="Univers LT Std 55"/>
              </a:rPr>
              <a:pPr algn="ctr" defTabSz="457200"/>
              <a:t>‹#›</a:t>
            </a:fld>
            <a:endParaRPr lang="en-US" sz="1000" dirty="0" smtClean="0">
              <a:solidFill>
                <a:srgbClr val="949594"/>
              </a:solidFill>
              <a:latin typeface="Univers LT Std 55"/>
              <a:cs typeface="Univers LT Std 55"/>
            </a:endParaRPr>
          </a:p>
        </p:txBody>
      </p:sp>
      <p:pic>
        <p:nvPicPr>
          <p:cNvPr id="7" name="Picture 6" descr="logo2011small.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4" t="9981" r="3176" b="5925"/>
          <a:stretch/>
        </p:blipFill>
        <p:spPr>
          <a:xfrm>
            <a:off x="2162628" y="6155780"/>
            <a:ext cx="1320941" cy="762000"/>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3116" y="6110514"/>
            <a:ext cx="1150796" cy="762000"/>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2400" y="6106704"/>
            <a:ext cx="762000" cy="765810"/>
          </a:xfrm>
          <a:prstGeom prst="rect">
            <a:avLst/>
          </a:prstGeom>
        </p:spPr>
      </p:pic>
    </p:spTree>
    <p:extLst>
      <p:ext uri="{BB962C8B-B14F-4D97-AF65-F5344CB8AC3E}">
        <p14:creationId xmlns:p14="http://schemas.microsoft.com/office/powerpoint/2010/main" val="1128522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ln>
            <a:noFill/>
          </a:ln>
        </p:spPr>
        <p:txBody>
          <a:bodyPr>
            <a:noAutofit/>
          </a:bodyPr>
          <a:lstStyle>
            <a:lvl1pPr>
              <a:defRPr b="0">
                <a:solidFill>
                  <a:srgbClr val="C00000"/>
                </a:solidFill>
              </a:defRPr>
            </a:lvl1pPr>
          </a:lstStyle>
          <a:p>
            <a:r>
              <a:rPr lang="en-US" dirty="0" smtClean="0"/>
              <a:t>Topic</a:t>
            </a:r>
            <a:endParaRPr lang="en-US" dirty="0"/>
          </a:p>
        </p:txBody>
      </p:sp>
      <p:sp>
        <p:nvSpPr>
          <p:cNvPr id="3" name="Content Placeholder 2"/>
          <p:cNvSpPr>
            <a:spLocks noGrp="1"/>
          </p:cNvSpPr>
          <p:nvPr>
            <p:ph idx="1" hasCustomPrompt="1"/>
          </p:nvPr>
        </p:nvSpPr>
        <p:spPr>
          <a:xfrm>
            <a:off x="457200" y="1600201"/>
            <a:ext cx="8229600" cy="3906558"/>
          </a:xfrm>
          <a:ln>
            <a:noFill/>
          </a:ln>
        </p:spPr>
        <p:txBody>
          <a:bodyPr wrap="square">
            <a:noAutofit/>
          </a:bodyPr>
          <a:lstStyle>
            <a:lvl1pPr>
              <a:defRPr>
                <a:ln>
                  <a:noFill/>
                </a:ln>
              </a:defRPr>
            </a:lvl1pPr>
            <a:lvl2pPr>
              <a:defRPr>
                <a:ln>
                  <a:noFill/>
                </a:ln>
              </a:defRPr>
            </a:lvl2pPr>
            <a:lvl3pPr>
              <a:defRPr sz="1800">
                <a:ln>
                  <a:noFill/>
                </a:ln>
              </a:defRPr>
            </a:lvl3pPr>
            <a:lvl4pPr>
              <a:defRPr sz="1600">
                <a:ln>
                  <a:noFill/>
                </a:ln>
              </a:defRPr>
            </a:lvl4pPr>
            <a:lvl5pPr>
              <a:defRPr sz="1600">
                <a:ln>
                  <a:noFill/>
                </a:ln>
              </a:defRPr>
            </a:lvl5pPr>
          </a:lstStyle>
          <a:p>
            <a:pPr lvl="0"/>
            <a:r>
              <a:rPr lang="en-US" dirty="0" smtClean="0"/>
              <a:t>Ideas to share</a:t>
            </a:r>
          </a:p>
          <a:p>
            <a:pPr lvl="1"/>
            <a:r>
              <a:rPr lang="en-US" dirty="0" smtClean="0"/>
              <a:t>Second level</a:t>
            </a:r>
          </a:p>
          <a:p>
            <a:pPr lvl="2"/>
            <a:r>
              <a:rPr lang="en-US" dirty="0" smtClean="0"/>
              <a:t>Third level</a:t>
            </a:r>
          </a:p>
          <a:p>
            <a:pPr lvl="3"/>
            <a:r>
              <a:rPr lang="en-US" dirty="0" smtClean="0"/>
              <a:t>Fourth level</a:t>
            </a:r>
          </a:p>
        </p:txBody>
      </p:sp>
      <p:pic>
        <p:nvPicPr>
          <p:cNvPr id="5" name="Picture 4" descr="logo2011small.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4" t="9981" r="3176" b="5925"/>
          <a:stretch/>
        </p:blipFill>
        <p:spPr>
          <a:xfrm>
            <a:off x="2162629" y="6127478"/>
            <a:ext cx="1266372" cy="730521"/>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3116" y="6110514"/>
            <a:ext cx="1150796" cy="762000"/>
          </a:xfrm>
          <a:prstGeom prst="rect">
            <a:avLst/>
          </a:prstGeom>
        </p:spPr>
      </p:pic>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2400" y="6106704"/>
            <a:ext cx="762000" cy="765810"/>
          </a:xfrm>
          <a:prstGeom prst="rect">
            <a:avLst/>
          </a:prstGeom>
        </p:spPr>
      </p:pic>
    </p:spTree>
    <p:extLst>
      <p:ext uri="{BB962C8B-B14F-4D97-AF65-F5344CB8AC3E}">
        <p14:creationId xmlns:p14="http://schemas.microsoft.com/office/powerpoint/2010/main" val="276169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b="0">
                <a:ln>
                  <a:noFill/>
                </a:ln>
                <a:solidFill>
                  <a:srgbClr val="C00000"/>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1"/>
            <a:ext cx="4038600" cy="4421592"/>
          </a:xfrm>
          <a:ln>
            <a:noFill/>
          </a:ln>
        </p:spPr>
        <p:txBody>
          <a:bodyPr>
            <a:noAutofit/>
          </a:bodyPr>
          <a:lstStyle>
            <a:lvl1pPr>
              <a:defRPr sz="2400">
                <a:ln>
                  <a:noFill/>
                </a:ln>
              </a:defRPr>
            </a:lvl1pPr>
            <a:lvl2pPr>
              <a:defRPr sz="2000">
                <a:ln>
                  <a:noFill/>
                </a:ln>
              </a:defRPr>
            </a:lvl2pPr>
            <a:lvl3pPr>
              <a:defRPr sz="1800">
                <a:ln>
                  <a:noFill/>
                </a:ln>
              </a:defRPr>
            </a:lvl3pPr>
            <a:lvl4pPr>
              <a:defRPr sz="1600">
                <a:ln>
                  <a:noFill/>
                </a:ln>
              </a:defRPr>
            </a:lvl4pPr>
            <a:lvl5pPr>
              <a:defRPr sz="1600">
                <a:ln>
                  <a:noFill/>
                </a:ln>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4648200" y="1600200"/>
            <a:ext cx="4038600" cy="4421593"/>
          </a:xfrm>
          <a:ln>
            <a:noFill/>
          </a:ln>
        </p:spPr>
        <p:txBody>
          <a:bodyPr>
            <a:noAutofit/>
          </a:bodyPr>
          <a:lstStyle>
            <a:lvl1pPr>
              <a:defRPr sz="2400">
                <a:ln>
                  <a:noFill/>
                </a:ln>
              </a:defRPr>
            </a:lvl1pPr>
            <a:lvl2pPr>
              <a:defRPr sz="2000">
                <a:ln>
                  <a:noFill/>
                </a:ln>
              </a:defRPr>
            </a:lvl2pPr>
            <a:lvl3pPr>
              <a:defRPr sz="1800">
                <a:ln>
                  <a:noFill/>
                </a:ln>
              </a:defRPr>
            </a:lvl3pPr>
            <a:lvl4pPr>
              <a:defRPr sz="1600">
                <a:ln>
                  <a:noFill/>
                </a:ln>
              </a:defRPr>
            </a:lvl4pPr>
            <a:lvl5pPr>
              <a:defRPr sz="1600">
                <a:ln>
                  <a:noFill/>
                </a:ln>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6" name="Picture 5" descr="logo2011small.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4" t="9981" r="3176" b="5925"/>
          <a:stretch/>
        </p:blipFill>
        <p:spPr>
          <a:xfrm>
            <a:off x="2162628" y="6155780"/>
            <a:ext cx="1320941" cy="7620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3116" y="6110514"/>
            <a:ext cx="1150796" cy="76200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2400" y="6106704"/>
            <a:ext cx="762000" cy="765810"/>
          </a:xfrm>
          <a:prstGeom prst="rect">
            <a:avLst/>
          </a:prstGeom>
        </p:spPr>
      </p:pic>
    </p:spTree>
    <p:extLst>
      <p:ext uri="{BB962C8B-B14F-4D97-AF65-F5344CB8AC3E}">
        <p14:creationId xmlns:p14="http://schemas.microsoft.com/office/powerpoint/2010/main" val="1616603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764316"/>
            <a:ext cx="5486400" cy="566738"/>
          </a:xfrm>
          <a:ln>
            <a:noFill/>
          </a:ln>
        </p:spPr>
        <p:txBody>
          <a:bodyPr anchor="b">
            <a:noAutofit/>
          </a:bodyPr>
          <a:lstStyle>
            <a:lvl1pPr algn="l">
              <a:defRPr sz="2000" b="0">
                <a:solidFill>
                  <a:srgbClr val="C00000"/>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815983" y="612775"/>
            <a:ext cx="5486400" cy="4114800"/>
          </a:xfrm>
          <a:ln>
            <a:noFill/>
          </a:ln>
        </p:spPr>
        <p:txBody>
          <a:bodyPr>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647019"/>
          </a:xfrm>
          <a:ln>
            <a:noFill/>
          </a:ln>
        </p:spPr>
        <p:txBody>
          <a:bodyPr>
            <a:no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6" name="Picture 5" descr="logo2011small.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4" t="9981" r="3176" b="5925"/>
          <a:stretch/>
        </p:blipFill>
        <p:spPr>
          <a:xfrm>
            <a:off x="50659" y="6107651"/>
            <a:ext cx="1320941" cy="762000"/>
          </a:xfrm>
          <a:prstGeom prst="rect">
            <a:avLst/>
          </a:prstGeom>
        </p:spPr>
      </p:pic>
      <p:pic>
        <p:nvPicPr>
          <p:cNvPr id="7" name="Picture 6" descr="logo2011small.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4" t="9981" r="3176" b="5925"/>
          <a:stretch/>
        </p:blipFill>
        <p:spPr>
          <a:xfrm>
            <a:off x="2162628" y="6155780"/>
            <a:ext cx="1320941" cy="7620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3116" y="6110514"/>
            <a:ext cx="1150796" cy="76200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2400" y="6106704"/>
            <a:ext cx="762000" cy="765810"/>
          </a:xfrm>
          <a:prstGeom prst="rect">
            <a:avLst/>
          </a:prstGeom>
        </p:spPr>
      </p:pic>
    </p:spTree>
    <p:extLst>
      <p:ext uri="{BB962C8B-B14F-4D97-AF65-F5344CB8AC3E}">
        <p14:creationId xmlns:p14="http://schemas.microsoft.com/office/powerpoint/2010/main" val="3019349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5" name="Rectangle 4"/>
          <p:cNvSpPr/>
          <p:nvPr userDrawn="1"/>
        </p:nvSpPr>
        <p:spPr>
          <a:xfrm>
            <a:off x="-1" y="6067777"/>
            <a:ext cx="9144001" cy="7902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1" name="Title 1"/>
          <p:cNvSpPr>
            <a:spLocks noGrp="1"/>
          </p:cNvSpPr>
          <p:nvPr>
            <p:ph type="title" hasCustomPrompt="1"/>
          </p:nvPr>
        </p:nvSpPr>
        <p:spPr>
          <a:xfrm>
            <a:off x="889422" y="770676"/>
            <a:ext cx="5486400" cy="566738"/>
          </a:xfrm>
          <a:ln>
            <a:noFill/>
          </a:ln>
        </p:spPr>
        <p:txBody>
          <a:bodyPr anchor="b">
            <a:noAutofit/>
          </a:bodyPr>
          <a:lstStyle>
            <a:lvl1pPr algn="l">
              <a:defRPr sz="2800" b="0">
                <a:solidFill>
                  <a:srgbClr val="C00000"/>
                </a:solidFill>
              </a:defRPr>
            </a:lvl1pPr>
          </a:lstStyle>
          <a:p>
            <a:r>
              <a:rPr lang="en-US" dirty="0" smtClean="0"/>
              <a:t>Closing line</a:t>
            </a:r>
            <a:endParaRPr lang="en-US" dirty="0"/>
          </a:p>
        </p:txBody>
      </p:sp>
      <p:sp>
        <p:nvSpPr>
          <p:cNvPr id="12" name="Text Placeholder 3"/>
          <p:cNvSpPr>
            <a:spLocks noGrp="1"/>
          </p:cNvSpPr>
          <p:nvPr>
            <p:ph type="body" sz="half" idx="2" hasCustomPrompt="1"/>
          </p:nvPr>
        </p:nvSpPr>
        <p:spPr>
          <a:xfrm>
            <a:off x="889422" y="1703723"/>
            <a:ext cx="5486400" cy="1613170"/>
          </a:xfrm>
          <a:ln>
            <a:noFill/>
          </a:ln>
        </p:spPr>
        <p:txBody>
          <a:bodyPr>
            <a:no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Contact info</a:t>
            </a:r>
          </a:p>
        </p:txBody>
      </p:sp>
      <p:pic>
        <p:nvPicPr>
          <p:cNvPr id="18" name="Picture 17" descr="logo2011small.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4" t="9981" r="3176" b="5925"/>
          <a:stretch/>
        </p:blipFill>
        <p:spPr>
          <a:xfrm>
            <a:off x="2162628" y="6155780"/>
            <a:ext cx="1320941" cy="762000"/>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3116" y="6110514"/>
            <a:ext cx="1150796" cy="762000"/>
          </a:xfrm>
          <a:prstGeom prst="rect">
            <a:avLst/>
          </a:prstGeom>
        </p:spPr>
      </p:pic>
      <p:pic>
        <p:nvPicPr>
          <p:cNvPr id="21" name="Picture 2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2400" y="6106704"/>
            <a:ext cx="762000" cy="765810"/>
          </a:xfrm>
          <a:prstGeom prst="rect">
            <a:avLst/>
          </a:prstGeom>
        </p:spPr>
      </p:pic>
    </p:spTree>
    <p:extLst>
      <p:ext uri="{BB962C8B-B14F-4D97-AF65-F5344CB8AC3E}">
        <p14:creationId xmlns:p14="http://schemas.microsoft.com/office/powerpoint/2010/main" val="170709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Autofit/>
          </a:bodyPr>
          <a:lstStyle>
            <a:lvl1pPr algn="l">
              <a:defRPr sz="2800" b="0" i="0" u="none" cap="none">
                <a:solidFill>
                  <a:srgbClr val="C0000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Autofit/>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6" name="Picture 5" descr="logo2011small.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4" t="9981" r="3176" b="5925"/>
          <a:stretch/>
        </p:blipFill>
        <p:spPr>
          <a:xfrm>
            <a:off x="50659" y="6107651"/>
            <a:ext cx="1320941" cy="762000"/>
          </a:xfrm>
          <a:prstGeom prst="rect">
            <a:avLst/>
          </a:prstGeom>
        </p:spPr>
      </p:pic>
    </p:spTree>
    <p:extLst>
      <p:ext uri="{BB962C8B-B14F-4D97-AF65-F5344CB8AC3E}">
        <p14:creationId xmlns:p14="http://schemas.microsoft.com/office/powerpoint/2010/main" val="3479506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9FB6B7E2-0341-4E5B-AD94-0C4EC09A72F5}" type="slidenum">
              <a:rPr lang="en-US"/>
              <a:pPr/>
              <a:t>‹#›</a:t>
            </a:fld>
            <a:endParaRPr lang="en-US"/>
          </a:p>
        </p:txBody>
      </p:sp>
    </p:spTree>
    <p:extLst>
      <p:ext uri="{BB962C8B-B14F-4D97-AF65-F5344CB8AC3E}">
        <p14:creationId xmlns:p14="http://schemas.microsoft.com/office/powerpoint/2010/main" val="569486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62000"/>
            <a:ext cx="8229600" cy="65563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2305697"/>
          </a:xfrm>
          <a:prstGeom prst="rect">
            <a:avLst/>
          </a:prstGeom>
          <a:ln>
            <a:solidFill>
              <a:schemeClr val="bg1">
                <a:lumMod val="65000"/>
              </a:schemeClr>
            </a:solidFill>
          </a:ln>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Box 8"/>
          <p:cNvSpPr txBox="1"/>
          <p:nvPr userDrawn="1"/>
        </p:nvSpPr>
        <p:spPr>
          <a:xfrm>
            <a:off x="7086600" y="6306979"/>
            <a:ext cx="2057400" cy="246221"/>
          </a:xfrm>
          <a:prstGeom prst="rect">
            <a:avLst/>
          </a:prstGeom>
          <a:noFill/>
        </p:spPr>
        <p:txBody>
          <a:bodyPr wrap="square" rtlCol="0">
            <a:spAutoFit/>
          </a:bodyPr>
          <a:lstStyle/>
          <a:p>
            <a:pPr algn="ctr" defTabSz="457200"/>
            <a:r>
              <a:rPr lang="en-US" sz="1000" dirty="0">
                <a:solidFill>
                  <a:srgbClr val="949594"/>
                </a:solidFill>
                <a:latin typeface="Univers LT Std 55"/>
                <a:cs typeface="Univers LT Std 55"/>
              </a:rPr>
              <a:t>Slide </a:t>
            </a:r>
            <a:fld id="{F23DD899-23D4-B74D-81E5-8B38761BD6BE}" type="slidenum">
              <a:rPr lang="en-US" sz="1000" smtClean="0">
                <a:solidFill>
                  <a:srgbClr val="949594"/>
                </a:solidFill>
                <a:latin typeface="Univers LT Std 55"/>
                <a:cs typeface="Univers LT Std 55"/>
              </a:rPr>
              <a:pPr algn="ctr" defTabSz="457200"/>
              <a:t>‹#›</a:t>
            </a:fld>
            <a:endParaRPr lang="en-US" sz="1000" dirty="0" smtClean="0">
              <a:solidFill>
                <a:srgbClr val="949594"/>
              </a:solidFill>
              <a:latin typeface="Univers LT Std 55"/>
              <a:cs typeface="Univers LT Std 55"/>
            </a:endParaRPr>
          </a:p>
        </p:txBody>
      </p:sp>
      <p:sp>
        <p:nvSpPr>
          <p:cNvPr id="11" name="Rectangle 10"/>
          <p:cNvSpPr/>
          <p:nvPr userDrawn="1"/>
        </p:nvSpPr>
        <p:spPr>
          <a:xfrm>
            <a:off x="0" y="186266"/>
            <a:ext cx="9144000" cy="5894614"/>
          </a:xfrm>
          <a:prstGeom prst="rect">
            <a:avLst/>
          </a:prstGeom>
          <a:gradFill flip="none" rotWithShape="1">
            <a:gsLst>
              <a:gs pos="100000">
                <a:schemeClr val="bg1"/>
              </a:gs>
              <a:gs pos="0">
                <a:schemeClr val="bg1">
                  <a:lumMod val="75000"/>
                </a:schemeClr>
              </a:gs>
            </a:gsLst>
            <a:lin ang="16200000" scaled="0"/>
            <a:tileRect/>
          </a:gradFill>
          <a:effectLst/>
          <a:scene3d>
            <a:camera prst="orthographicFront"/>
            <a:lightRig rig="threePt" dir="t">
              <a:rot lat="0" lon="0" rev="1200000"/>
            </a:lightRig>
          </a:scene3d>
          <a:sp3d/>
        </p:spPr>
        <p:style>
          <a:lnRef idx="0">
            <a:schemeClr val="dk1"/>
          </a:lnRef>
          <a:fillRef idx="3">
            <a:schemeClr val="dk1"/>
          </a:fillRef>
          <a:effectRef idx="3">
            <a:schemeClr val="dk1"/>
          </a:effectRef>
          <a:fontRef idx="minor">
            <a:schemeClr val="lt1"/>
          </a:fontRef>
        </p:style>
        <p:txBody>
          <a:bodyPr rtlCol="0" anchor="ctr"/>
          <a:lstStyle/>
          <a:p>
            <a:pPr algn="ctr" defTabSz="457200"/>
            <a:endParaRPr lang="en-US" dirty="0">
              <a:solidFill>
                <a:prstClr val="white"/>
              </a:solidFill>
            </a:endParaRPr>
          </a:p>
        </p:txBody>
      </p:sp>
      <p:grpSp>
        <p:nvGrpSpPr>
          <p:cNvPr id="12" name="Group 11"/>
          <p:cNvGrpSpPr>
            <a:grpSpLocks/>
          </p:cNvGrpSpPr>
          <p:nvPr userDrawn="1"/>
        </p:nvGrpSpPr>
        <p:grpSpPr bwMode="auto">
          <a:xfrm>
            <a:off x="-6350" y="0"/>
            <a:ext cx="9150350" cy="304800"/>
            <a:chOff x="-4" y="0"/>
            <a:chExt cx="5764" cy="864"/>
          </a:xfrm>
          <a:solidFill>
            <a:schemeClr val="tx2">
              <a:lumMod val="75000"/>
            </a:schemeClr>
          </a:solidFill>
        </p:grpSpPr>
        <p:sp>
          <p:nvSpPr>
            <p:cNvPr id="13" name="Rectangle 12"/>
            <p:cNvSpPr>
              <a:spLocks noChangeArrowheads="1"/>
            </p:cNvSpPr>
            <p:nvPr/>
          </p:nvSpPr>
          <p:spPr bwMode="auto">
            <a:xfrm>
              <a:off x="-4" y="0"/>
              <a:ext cx="5760" cy="864"/>
            </a:xfrm>
            <a:prstGeom prst="rect">
              <a:avLst/>
            </a:prstGeom>
            <a:grp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mtClean="0">
                <a:ea typeface="+mn-ea"/>
              </a:endParaRPr>
            </a:p>
          </p:txBody>
        </p:sp>
        <p:sp>
          <p:nvSpPr>
            <p:cNvPr id="14" name="Line 13"/>
            <p:cNvSpPr>
              <a:spLocks noChangeShapeType="1"/>
            </p:cNvSpPr>
            <p:nvPr/>
          </p:nvSpPr>
          <p:spPr bwMode="auto">
            <a:xfrm>
              <a:off x="0" y="864"/>
              <a:ext cx="5760" cy="0"/>
            </a:xfrm>
            <a:prstGeom prst="line">
              <a:avLst/>
            </a:prstGeom>
            <a:grpFill/>
            <a:ln w="28575">
              <a:solidFill>
                <a:schemeClr val="tx1">
                  <a:lumMod val="50000"/>
                  <a:lumOff val="50000"/>
                </a:schemeClr>
              </a:solidFill>
              <a:round/>
              <a:headEnd/>
              <a:tailEnd/>
            </a:ln>
            <a:extLst/>
          </p:spPr>
          <p:txBody>
            <a:bodyPr anchor="ctr"/>
            <a:lstStyle/>
            <a:p>
              <a:endParaRPr lang="en-US"/>
            </a:p>
          </p:txBody>
        </p:sp>
      </p:grpSp>
      <p:sp>
        <p:nvSpPr>
          <p:cNvPr id="15" name="Line 13"/>
          <p:cNvSpPr>
            <a:spLocks noChangeShapeType="1"/>
          </p:cNvSpPr>
          <p:nvPr userDrawn="1"/>
        </p:nvSpPr>
        <p:spPr bwMode="auto">
          <a:xfrm>
            <a:off x="0" y="6096000"/>
            <a:ext cx="9144000" cy="0"/>
          </a:xfrm>
          <a:prstGeom prst="line">
            <a:avLst/>
          </a:prstGeom>
          <a:noFill/>
          <a:ln w="28575">
            <a:solidFill>
              <a:schemeClr val="tx1">
                <a:lumMod val="50000"/>
                <a:lumOff val="50000"/>
              </a:schemeClr>
            </a:solidFill>
            <a:round/>
            <a:headEnd/>
            <a:tailEnd/>
          </a:ln>
          <a:extLst>
            <a:ext uri="{909E8E84-426E-40dd-AFC4-6F175D3DCCD1}">
              <a14:hiddenFill xmlns:a14="http://schemas.microsoft.com/office/drawing/2010/main" xmlns="">
                <a:noFill/>
              </a14:hiddenFill>
            </a:ext>
          </a:extLst>
        </p:spPr>
        <p:txBody>
          <a:bodyPr anchor="ctr"/>
          <a:lstStyle/>
          <a:p>
            <a:endParaRPr lang="en-US"/>
          </a:p>
        </p:txBody>
      </p:sp>
    </p:spTree>
    <p:extLst>
      <p:ext uri="{BB962C8B-B14F-4D97-AF65-F5344CB8AC3E}">
        <p14:creationId xmlns:p14="http://schemas.microsoft.com/office/powerpoint/2010/main" val="17357871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 id="2147483669" r:id="rId7"/>
    <p:sldLayoutId id="2147483670" r:id="rId8"/>
  </p:sldLayoutIdLst>
  <p:hf hdr="0" ftr="0"/>
  <p:txStyles>
    <p:titleStyle>
      <a:lvl1pPr algn="l" defTabSz="457200" rtl="0" eaLnBrk="1" latinLnBrk="0" hangingPunct="1">
        <a:spcBef>
          <a:spcPct val="0"/>
        </a:spcBef>
        <a:buNone/>
        <a:defRPr sz="2800" kern="1200">
          <a:solidFill>
            <a:srgbClr val="55051B"/>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22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22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citi.clemson.edu/workshop/cciie/index.html"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Leveraging Campus Resources and Engaging Researchers</a:t>
            </a:r>
            <a:endParaRPr lang="en-US" dirty="0"/>
          </a:p>
        </p:txBody>
      </p:sp>
      <p:sp>
        <p:nvSpPr>
          <p:cNvPr id="3" name="Subtitle 2"/>
          <p:cNvSpPr>
            <a:spLocks noGrp="1"/>
          </p:cNvSpPr>
          <p:nvPr>
            <p:ph type="subTitle" idx="1"/>
          </p:nvPr>
        </p:nvSpPr>
        <p:spPr/>
        <p:txBody>
          <a:bodyPr/>
          <a:lstStyle/>
          <a:p>
            <a:r>
              <a:rPr lang="en-US" dirty="0" smtClean="0"/>
              <a:t>NSF CC* PI 2015 Workshop</a:t>
            </a:r>
          </a:p>
          <a:p>
            <a:r>
              <a:rPr lang="en-US" dirty="0" smtClean="0"/>
              <a:t>September 29, 2015</a:t>
            </a:r>
            <a:endParaRPr lang="en-US" dirty="0"/>
          </a:p>
        </p:txBody>
      </p:sp>
    </p:spTree>
    <p:extLst>
      <p:ext uri="{BB962C8B-B14F-4D97-AF65-F5344CB8AC3E}">
        <p14:creationId xmlns:p14="http://schemas.microsoft.com/office/powerpoint/2010/main" val="45463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University of Washington</a:t>
            </a:r>
            <a:endParaRPr lang="en-US" dirty="0"/>
          </a:p>
        </p:txBody>
      </p:sp>
      <p:sp>
        <p:nvSpPr>
          <p:cNvPr id="3" name="Content Placeholder 2"/>
          <p:cNvSpPr>
            <a:spLocks noGrp="1"/>
          </p:cNvSpPr>
          <p:nvPr>
            <p:ph sz="half" idx="1"/>
          </p:nvPr>
        </p:nvSpPr>
        <p:spPr>
          <a:xfrm>
            <a:off x="457200" y="1295400"/>
            <a:ext cx="4038600" cy="4726393"/>
          </a:xfrm>
        </p:spPr>
        <p:txBody>
          <a:bodyPr/>
          <a:lstStyle/>
          <a:p>
            <a:pPr marL="0" indent="0">
              <a:buNone/>
            </a:pPr>
            <a:r>
              <a:rPr lang="en-US" sz="1200" dirty="0">
                <a:cs typeface="Calibri"/>
              </a:rPr>
              <a:t>No. 1 in  Federal research dollars </a:t>
            </a:r>
            <a:r>
              <a:rPr lang="en-US" sz="1200" dirty="0" smtClean="0">
                <a:cs typeface="Calibri"/>
              </a:rPr>
              <a:t>among all public universities</a:t>
            </a:r>
          </a:p>
          <a:p>
            <a:pPr marL="0" indent="0">
              <a:buNone/>
            </a:pPr>
            <a:r>
              <a:rPr lang="en-US" sz="1200" dirty="0" smtClean="0"/>
              <a:t> </a:t>
            </a:r>
            <a:endParaRPr lang="en-US" sz="1200" dirty="0"/>
          </a:p>
          <a:p>
            <a:pPr marL="0" indent="0">
              <a:buNone/>
            </a:pPr>
            <a:r>
              <a:rPr lang="en-US" sz="1200" dirty="0">
                <a:cs typeface="Calibri"/>
              </a:rPr>
              <a:t>No. 4 Most Innovative World Universities</a:t>
            </a:r>
          </a:p>
          <a:p>
            <a:pPr marL="0" indent="0">
              <a:buNone/>
            </a:pPr>
            <a:r>
              <a:rPr lang="en-US" sz="1200" i="1" dirty="0">
                <a:cs typeface="Calibri"/>
              </a:rPr>
              <a:t>Reuters Top 100, </a:t>
            </a:r>
            <a:r>
              <a:rPr lang="en-US" sz="1200" i="1" dirty="0" smtClean="0">
                <a:cs typeface="Calibri"/>
              </a:rPr>
              <a:t>2015</a:t>
            </a:r>
          </a:p>
          <a:p>
            <a:pPr marL="0" indent="0">
              <a:buNone/>
            </a:pPr>
            <a:endParaRPr lang="en-US" sz="1200" dirty="0">
              <a:cs typeface="Calibri"/>
            </a:endParaRPr>
          </a:p>
          <a:p>
            <a:pPr marL="0" indent="0">
              <a:buNone/>
            </a:pPr>
            <a:r>
              <a:rPr lang="en-US" sz="1200" dirty="0">
                <a:cs typeface="Calibri"/>
              </a:rPr>
              <a:t>No. 7 in the nation for social mobility, research and service</a:t>
            </a:r>
          </a:p>
          <a:p>
            <a:pPr marL="0" indent="0">
              <a:buNone/>
            </a:pPr>
            <a:r>
              <a:rPr lang="en-US" sz="1200" i="1" dirty="0">
                <a:cs typeface="Calibri"/>
              </a:rPr>
              <a:t>Washington Monthly, 2015</a:t>
            </a:r>
          </a:p>
          <a:p>
            <a:pPr marL="0" indent="0">
              <a:buNone/>
            </a:pPr>
            <a:endParaRPr lang="en-US" sz="1200" dirty="0">
              <a:cs typeface="Calibri"/>
            </a:endParaRPr>
          </a:p>
          <a:p>
            <a:pPr marL="0" indent="0">
              <a:buNone/>
            </a:pPr>
            <a:r>
              <a:rPr lang="en-US" sz="1200" dirty="0">
                <a:cs typeface="Calibri"/>
              </a:rPr>
              <a:t>No. 11 among world universities</a:t>
            </a:r>
          </a:p>
          <a:p>
            <a:pPr marL="0" indent="0">
              <a:buNone/>
            </a:pPr>
            <a:r>
              <a:rPr lang="en-US" sz="1200" i="1" dirty="0">
                <a:cs typeface="Calibri"/>
              </a:rPr>
              <a:t>Middle East Technical University, 2014-15</a:t>
            </a:r>
            <a:endParaRPr lang="en-US" sz="1200" dirty="0">
              <a:cs typeface="Calibri"/>
            </a:endParaRPr>
          </a:p>
          <a:p>
            <a:pPr marL="0" indent="0">
              <a:buNone/>
            </a:pPr>
            <a:endParaRPr lang="en-US" sz="1200" dirty="0">
              <a:cs typeface="Calibri"/>
            </a:endParaRPr>
          </a:p>
          <a:p>
            <a:pPr marL="0" indent="0">
              <a:buNone/>
            </a:pPr>
            <a:r>
              <a:rPr lang="en-US" sz="1200" dirty="0">
                <a:cs typeface="Calibri"/>
              </a:rPr>
              <a:t>No. 14 among global universities</a:t>
            </a:r>
          </a:p>
          <a:p>
            <a:pPr marL="0" indent="0">
              <a:buNone/>
            </a:pPr>
            <a:r>
              <a:rPr lang="en-US" sz="1200" i="1" dirty="0">
                <a:cs typeface="Calibri"/>
              </a:rPr>
              <a:t>U.S. News &amp; World Report, 2014</a:t>
            </a:r>
            <a:endParaRPr lang="en-US" sz="1200" dirty="0">
              <a:cs typeface="Calibri"/>
            </a:endParaRPr>
          </a:p>
          <a:p>
            <a:pPr marL="0" indent="0">
              <a:buNone/>
            </a:pPr>
            <a:endParaRPr lang="en-US" sz="1200" dirty="0">
              <a:cs typeface="Calibri"/>
            </a:endParaRPr>
          </a:p>
          <a:p>
            <a:pPr marL="0" indent="0">
              <a:buNone/>
            </a:pPr>
            <a:r>
              <a:rPr lang="en-US" sz="1200" dirty="0">
                <a:cs typeface="Calibri"/>
              </a:rPr>
              <a:t>No. 15 in the Academic Ranking of World Universities</a:t>
            </a:r>
          </a:p>
          <a:p>
            <a:pPr marL="0" indent="0">
              <a:buNone/>
            </a:pPr>
            <a:r>
              <a:rPr lang="en-US" sz="1200" i="1" dirty="0">
                <a:cs typeface="Calibri"/>
              </a:rPr>
              <a:t>Shanghai Jiao Tong University, 2015</a:t>
            </a:r>
            <a:endParaRPr lang="en-US" sz="1200" dirty="0">
              <a:cs typeface="Calibri"/>
            </a:endParaRPr>
          </a:p>
          <a:p>
            <a:pPr marL="0" indent="0">
              <a:buNone/>
            </a:pPr>
            <a:endParaRPr lang="en-US" sz="1200" dirty="0">
              <a:cs typeface="Calibri"/>
            </a:endParaRPr>
          </a:p>
          <a:p>
            <a:pPr marL="0" indent="0">
              <a:buNone/>
            </a:pPr>
            <a:r>
              <a:rPr lang="en-US" sz="1200" dirty="0">
                <a:cs typeface="Calibri"/>
              </a:rPr>
              <a:t>No. 16 among public U.S. universities</a:t>
            </a:r>
          </a:p>
          <a:p>
            <a:pPr marL="0" indent="0">
              <a:buNone/>
            </a:pPr>
            <a:r>
              <a:rPr lang="en-US" sz="1200" i="1" dirty="0">
                <a:cs typeface="Calibri"/>
              </a:rPr>
              <a:t>U.S. News &amp; World Report, 2016</a:t>
            </a:r>
          </a:p>
          <a:p>
            <a:endParaRPr lang="en-US" dirty="0"/>
          </a:p>
        </p:txBody>
      </p:sp>
      <p:sp>
        <p:nvSpPr>
          <p:cNvPr id="4" name="Content Placeholder 3"/>
          <p:cNvSpPr>
            <a:spLocks noGrp="1"/>
          </p:cNvSpPr>
          <p:nvPr>
            <p:ph sz="half" idx="2"/>
          </p:nvPr>
        </p:nvSpPr>
        <p:spPr>
          <a:xfrm>
            <a:off x="4648200" y="1398588"/>
            <a:ext cx="4038600" cy="4421593"/>
          </a:xfrm>
        </p:spPr>
        <p:txBody>
          <a:bodyPr/>
          <a:lstStyle/>
          <a:p>
            <a:pPr marL="0" lvl="1" indent="0">
              <a:lnSpc>
                <a:spcPct val="120000"/>
              </a:lnSpc>
              <a:spcBef>
                <a:spcPts val="300"/>
              </a:spcBef>
              <a:buNone/>
            </a:pPr>
            <a:r>
              <a:rPr lang="en-US" sz="1400" dirty="0"/>
              <a:t>5 National Medal of Science winners</a:t>
            </a:r>
            <a:br>
              <a:rPr lang="en-US" sz="1400" dirty="0"/>
            </a:br>
            <a:r>
              <a:rPr lang="en-US" sz="1400" dirty="0"/>
              <a:t>6 Nobel Prize winners</a:t>
            </a:r>
            <a:br>
              <a:rPr lang="en-US" sz="1400" dirty="0"/>
            </a:br>
            <a:r>
              <a:rPr lang="en-US" sz="1400" dirty="0"/>
              <a:t>15 MacArthur fellows</a:t>
            </a:r>
            <a:br>
              <a:rPr lang="en-US" sz="1400" dirty="0"/>
            </a:br>
            <a:r>
              <a:rPr lang="en-US" sz="1400" dirty="0"/>
              <a:t>87 members of the American Academy of Arts &amp; Sciences</a:t>
            </a:r>
          </a:p>
          <a:p>
            <a:pPr marL="0" lvl="1" indent="0">
              <a:lnSpc>
                <a:spcPct val="120000"/>
              </a:lnSpc>
              <a:spcBef>
                <a:spcPts val="300"/>
              </a:spcBef>
              <a:buNone/>
            </a:pPr>
            <a:r>
              <a:rPr lang="en-US" sz="1400" dirty="0"/>
              <a:t>61 members of the Institute of Medicine of the National Academies</a:t>
            </a:r>
          </a:p>
          <a:p>
            <a:pPr marL="0" lvl="1" indent="0">
              <a:lnSpc>
                <a:spcPct val="120000"/>
              </a:lnSpc>
              <a:spcBef>
                <a:spcPts val="300"/>
              </a:spcBef>
              <a:buNone/>
            </a:pPr>
            <a:r>
              <a:rPr lang="en-US" sz="1400" dirty="0"/>
              <a:t>168 fellows in the American Association for the Advancement of Science</a:t>
            </a:r>
          </a:p>
          <a:p>
            <a:pPr marL="0" lvl="1" indent="0">
              <a:lnSpc>
                <a:spcPct val="120000"/>
              </a:lnSpc>
              <a:spcBef>
                <a:spcPts val="300"/>
              </a:spcBef>
              <a:buNone/>
            </a:pPr>
            <a:r>
              <a:rPr lang="en-US" sz="1400" dirty="0"/>
              <a:t>30 members of the National Academy of Engineering</a:t>
            </a:r>
          </a:p>
          <a:p>
            <a:pPr marL="0" lvl="1" indent="0">
              <a:lnSpc>
                <a:spcPct val="120000"/>
              </a:lnSpc>
              <a:spcBef>
                <a:spcPts val="300"/>
              </a:spcBef>
              <a:buNone/>
            </a:pPr>
            <a:r>
              <a:rPr lang="en-US" sz="1400" dirty="0"/>
              <a:t>79 members of the National Academy of Sciences</a:t>
            </a:r>
          </a:p>
          <a:p>
            <a:pPr marL="0" lvl="1" indent="0">
              <a:lnSpc>
                <a:spcPct val="120000"/>
              </a:lnSpc>
              <a:spcBef>
                <a:spcPts val="300"/>
              </a:spcBef>
              <a:buNone/>
            </a:pPr>
            <a:r>
              <a:rPr lang="en-US" sz="1400" dirty="0"/>
              <a:t>31 Presidential early career awards in Science and Engineering</a:t>
            </a:r>
          </a:p>
          <a:p>
            <a:endParaRPr lang="en-US" dirty="0"/>
          </a:p>
        </p:txBody>
      </p:sp>
      <p:pic>
        <p:nvPicPr>
          <p:cNvPr id="5" name="Picture 4"/>
          <p:cNvPicPr>
            <a:picLocks noChangeAspect="1"/>
          </p:cNvPicPr>
          <p:nvPr/>
        </p:nvPicPr>
        <p:blipFill>
          <a:blip r:embed="rId2"/>
          <a:stretch>
            <a:fillRect/>
          </a:stretch>
        </p:blipFill>
        <p:spPr>
          <a:xfrm>
            <a:off x="3581400" y="6172200"/>
            <a:ext cx="909873" cy="612648"/>
          </a:xfrm>
          <a:prstGeom prst="rect">
            <a:avLst/>
          </a:prstGeom>
        </p:spPr>
      </p:pic>
    </p:spTree>
    <p:extLst>
      <p:ext uri="{BB962C8B-B14F-4D97-AF65-F5344CB8AC3E}">
        <p14:creationId xmlns:p14="http://schemas.microsoft.com/office/powerpoint/2010/main" val="2004695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University of Washington’s </a:t>
            </a:r>
            <a:r>
              <a:rPr lang="en-US" i="1" dirty="0" smtClean="0"/>
              <a:t>Current Suc</a:t>
            </a:r>
            <a:r>
              <a:rPr lang="en-US" dirty="0" smtClean="0"/>
              <a:t>cesses</a:t>
            </a:r>
            <a:endParaRPr lang="en-US" dirty="0"/>
          </a:p>
        </p:txBody>
      </p:sp>
      <p:sp>
        <p:nvSpPr>
          <p:cNvPr id="3" name="Content Placeholder 2"/>
          <p:cNvSpPr>
            <a:spLocks noGrp="1"/>
          </p:cNvSpPr>
          <p:nvPr>
            <p:ph idx="1"/>
          </p:nvPr>
        </p:nvSpPr>
        <p:spPr/>
        <p:txBody>
          <a:bodyPr/>
          <a:lstStyle/>
          <a:p>
            <a:r>
              <a:rPr lang="en-US" b="1" dirty="0"/>
              <a:t>Computer Science and </a:t>
            </a:r>
            <a:r>
              <a:rPr lang="en-US" b="1" dirty="0" smtClean="0"/>
              <a:t>Engineering</a:t>
            </a:r>
            <a:r>
              <a:rPr lang="en-US" dirty="0" smtClean="0"/>
              <a:t/>
            </a:r>
            <a:br>
              <a:rPr lang="en-US" dirty="0" smtClean="0"/>
            </a:br>
            <a:r>
              <a:rPr lang="en-US" dirty="0" smtClean="0"/>
              <a:t>Internet </a:t>
            </a:r>
            <a:r>
              <a:rPr lang="en-US" dirty="0"/>
              <a:t>scanning traffic that generates extremely high packet rates</a:t>
            </a:r>
          </a:p>
          <a:p>
            <a:pPr marL="0" indent="0">
              <a:buNone/>
            </a:pPr>
            <a:r>
              <a:rPr lang="en-US" dirty="0"/>
              <a:t> </a:t>
            </a:r>
            <a:endParaRPr lang="en-US" b="1" dirty="0"/>
          </a:p>
          <a:p>
            <a:r>
              <a:rPr lang="en-US" b="1" dirty="0" smtClean="0"/>
              <a:t>Genome Sciences</a:t>
            </a:r>
            <a:r>
              <a:rPr lang="en-US" dirty="0" smtClean="0"/>
              <a:t/>
            </a:r>
            <a:br>
              <a:rPr lang="en-US" dirty="0" smtClean="0"/>
            </a:br>
            <a:r>
              <a:rPr lang="en-US" dirty="0" smtClean="0"/>
              <a:t>Large </a:t>
            </a:r>
            <a:r>
              <a:rPr lang="en-US" dirty="0"/>
              <a:t>data transfer </a:t>
            </a:r>
            <a:r>
              <a:rPr lang="en-US" dirty="0" smtClean="0"/>
              <a:t>requirements</a:t>
            </a:r>
          </a:p>
          <a:p>
            <a:endParaRPr lang="en-US" dirty="0"/>
          </a:p>
          <a:p>
            <a:r>
              <a:rPr lang="en-US" b="1" dirty="0" smtClean="0"/>
              <a:t>Institute </a:t>
            </a:r>
            <a:r>
              <a:rPr lang="en-US" b="1" dirty="0"/>
              <a:t>for Protein </a:t>
            </a:r>
            <a:r>
              <a:rPr lang="en-US" b="1" dirty="0" smtClean="0"/>
              <a:t>Design</a:t>
            </a:r>
            <a:r>
              <a:rPr lang="en-US" dirty="0" smtClean="0"/>
              <a:t/>
            </a:r>
            <a:br>
              <a:rPr lang="en-US" dirty="0" smtClean="0"/>
            </a:br>
            <a:r>
              <a:rPr lang="en-US" dirty="0" smtClean="0"/>
              <a:t>Large </a:t>
            </a:r>
            <a:r>
              <a:rPr lang="en-US" dirty="0"/>
              <a:t>data transfer requirements, distributed analysis application</a:t>
            </a:r>
          </a:p>
          <a:p>
            <a:pPr marL="0" indent="0">
              <a:buNone/>
            </a:pPr>
            <a:endParaRPr lang="en-US" dirty="0"/>
          </a:p>
          <a:p>
            <a:r>
              <a:rPr lang="en-US" dirty="0"/>
              <a:t> </a:t>
            </a:r>
          </a:p>
          <a:p>
            <a:endParaRPr lang="en-US" dirty="0"/>
          </a:p>
        </p:txBody>
      </p:sp>
    </p:spTree>
    <p:extLst>
      <p:ext uri="{BB962C8B-B14F-4D97-AF65-F5344CB8AC3E}">
        <p14:creationId xmlns:p14="http://schemas.microsoft.com/office/powerpoint/2010/main" val="3523677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University of Washington </a:t>
            </a:r>
            <a:r>
              <a:rPr lang="en-US" i="1" dirty="0" smtClean="0"/>
              <a:t>In </a:t>
            </a:r>
            <a:r>
              <a:rPr lang="en-US" i="1" dirty="0"/>
              <a:t>Progress </a:t>
            </a:r>
          </a:p>
        </p:txBody>
      </p:sp>
      <p:sp>
        <p:nvSpPr>
          <p:cNvPr id="3" name="Content Placeholder 2"/>
          <p:cNvSpPr>
            <a:spLocks noGrp="1"/>
          </p:cNvSpPr>
          <p:nvPr>
            <p:ph idx="1"/>
          </p:nvPr>
        </p:nvSpPr>
        <p:spPr/>
        <p:txBody>
          <a:bodyPr/>
          <a:lstStyle/>
          <a:p>
            <a:r>
              <a:rPr lang="en-US" b="1" dirty="0"/>
              <a:t>Physics </a:t>
            </a:r>
            <a:r>
              <a:rPr lang="en-US" b="1" dirty="0" smtClean="0"/>
              <a:t>Department</a:t>
            </a:r>
            <a:r>
              <a:rPr lang="en-US" dirty="0" smtClean="0"/>
              <a:t/>
            </a:r>
            <a:br>
              <a:rPr lang="en-US" dirty="0" smtClean="0"/>
            </a:br>
            <a:r>
              <a:rPr lang="en-US" dirty="0" smtClean="0"/>
              <a:t>Large </a:t>
            </a:r>
            <a:r>
              <a:rPr lang="en-US" dirty="0"/>
              <a:t>data transfer requirements.  Working to tune data acquisition devices to permit higher throughput.</a:t>
            </a:r>
          </a:p>
          <a:p>
            <a:r>
              <a:rPr lang="en-US" b="1" dirty="0" smtClean="0"/>
              <a:t>Atmospheric, Earth, and Space Sciences </a:t>
            </a:r>
            <a:br>
              <a:rPr lang="en-US" b="1" dirty="0" smtClean="0"/>
            </a:br>
            <a:r>
              <a:rPr lang="en-US" dirty="0" smtClean="0"/>
              <a:t>Large </a:t>
            </a:r>
            <a:r>
              <a:rPr lang="en-US" dirty="0"/>
              <a:t>data transfer requirements.  Building undergoing significant physical plant upgrades to support high speed connectivity.</a:t>
            </a:r>
          </a:p>
          <a:p>
            <a:r>
              <a:rPr lang="en-US" b="1" dirty="0" smtClean="0"/>
              <a:t>Ongoing </a:t>
            </a:r>
            <a:r>
              <a:rPr lang="en-US" b="1" dirty="0"/>
              <a:t>Outreach to Research </a:t>
            </a:r>
            <a:r>
              <a:rPr lang="en-US" b="1" dirty="0" smtClean="0"/>
              <a:t>Departments</a:t>
            </a:r>
            <a:br>
              <a:rPr lang="en-US" b="1" dirty="0" smtClean="0"/>
            </a:br>
            <a:r>
              <a:rPr lang="en-US" dirty="0" smtClean="0"/>
              <a:t>Data </a:t>
            </a:r>
            <a:r>
              <a:rPr lang="en-US" dirty="0"/>
              <a:t>Science Studio Direct Outreach</a:t>
            </a:r>
          </a:p>
        </p:txBody>
      </p:sp>
    </p:spTree>
    <p:extLst>
      <p:ext uri="{BB962C8B-B14F-4D97-AF65-F5344CB8AC3E}">
        <p14:creationId xmlns:p14="http://schemas.microsoft.com/office/powerpoint/2010/main" val="3781263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University of Washington </a:t>
            </a:r>
            <a:r>
              <a:rPr lang="en-US" i="1" dirty="0" smtClean="0"/>
              <a:t>Network Automation</a:t>
            </a:r>
            <a:endParaRPr lang="en-US" i="1" dirty="0"/>
          </a:p>
        </p:txBody>
      </p:sp>
      <p:sp>
        <p:nvSpPr>
          <p:cNvPr id="3" name="Content Placeholder 2"/>
          <p:cNvSpPr>
            <a:spLocks noGrp="1"/>
          </p:cNvSpPr>
          <p:nvPr>
            <p:ph idx="1"/>
          </p:nvPr>
        </p:nvSpPr>
        <p:spPr/>
        <p:txBody>
          <a:bodyPr/>
          <a:lstStyle/>
          <a:p>
            <a:r>
              <a:rPr lang="en-US" sz="2000" dirty="0"/>
              <a:t>Successfully completed Phase 1 of the project to completely automate the configuration of campus network switches.  This phase fully automated the firmware update and configuration of equipment in place and provided a simple interface to perform many standard tasks.  </a:t>
            </a:r>
          </a:p>
          <a:p>
            <a:endParaRPr lang="en-US" sz="2000" dirty="0"/>
          </a:p>
          <a:p>
            <a:r>
              <a:rPr lang="en-US" sz="2000" dirty="0"/>
              <a:t>Phase 2 will allow non-technical staff to make requested business as usual changes.  The goal is to transfer business as usual configuration work to support staff that directly communicates with the customers to reduce time to deploy for new or changed services.  </a:t>
            </a:r>
          </a:p>
          <a:p>
            <a:endParaRPr lang="en-US" sz="2000" dirty="0"/>
          </a:p>
        </p:txBody>
      </p:sp>
    </p:spTree>
    <p:extLst>
      <p:ext uri="{BB962C8B-B14F-4D97-AF65-F5344CB8AC3E}">
        <p14:creationId xmlns:p14="http://schemas.microsoft.com/office/powerpoint/2010/main" val="1681242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096000"/>
          </a:xfrm>
        </p:spPr>
      </p:pic>
    </p:spTree>
    <p:extLst>
      <p:ext uri="{BB962C8B-B14F-4D97-AF65-F5344CB8AC3E}">
        <p14:creationId xmlns:p14="http://schemas.microsoft.com/office/powerpoint/2010/main" val="1864439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University of Alabama in Huntsville</a:t>
            </a:r>
            <a:endParaRPr lang="en-US" dirty="0"/>
          </a:p>
        </p:txBody>
      </p:sp>
      <p:sp>
        <p:nvSpPr>
          <p:cNvPr id="3" name="Subtitle 2"/>
          <p:cNvSpPr>
            <a:spLocks noGrp="1"/>
          </p:cNvSpPr>
          <p:nvPr>
            <p:ph type="subTitle" idx="1"/>
          </p:nvPr>
        </p:nvSpPr>
        <p:spPr/>
        <p:txBody>
          <a:bodyPr/>
          <a:lstStyle/>
          <a:p>
            <a:r>
              <a:rPr lang="en-US" dirty="0" smtClean="0"/>
              <a:t>Cyberinfrastructure Overview</a:t>
            </a:r>
            <a:endParaRPr lang="en-US" dirty="0"/>
          </a:p>
        </p:txBody>
      </p:sp>
      <p:pic>
        <p:nvPicPr>
          <p:cNvPr id="4" name="Picture 3" descr="UAH_primar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6555"/>
            <a:ext cx="7010400" cy="3719910"/>
          </a:xfrm>
          <a:prstGeom prst="rect">
            <a:avLst/>
          </a:prstGeom>
        </p:spPr>
      </p:pic>
    </p:spTree>
    <p:extLst>
      <p:ext uri="{BB962C8B-B14F-4D97-AF65-F5344CB8AC3E}">
        <p14:creationId xmlns:p14="http://schemas.microsoft.com/office/powerpoint/2010/main" val="2019026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7543800" cy="580292"/>
          </a:xfrm>
        </p:spPr>
        <p:txBody>
          <a:bodyPr>
            <a:normAutofit/>
          </a:bodyPr>
          <a:lstStyle/>
          <a:p>
            <a:r>
              <a:rPr lang="en-US" dirty="0" smtClean="0"/>
              <a:t>Overview</a:t>
            </a:r>
            <a:endParaRPr lang="en-US" dirty="0"/>
          </a:p>
        </p:txBody>
      </p:sp>
      <p:sp>
        <p:nvSpPr>
          <p:cNvPr id="8" name="Rectangle 1"/>
          <p:cNvSpPr>
            <a:spLocks noChangeArrowheads="1"/>
          </p:cNvSpPr>
          <p:nvPr/>
        </p:nvSpPr>
        <p:spPr bwMode="auto">
          <a:xfrm>
            <a:off x="608930" y="1700831"/>
            <a:ext cx="303711" cy="358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1400"/>
          </a:p>
        </p:txBody>
      </p:sp>
      <p:sp>
        <p:nvSpPr>
          <p:cNvPr id="9" name="Rectangle 1"/>
          <p:cNvSpPr>
            <a:spLocks noChangeArrowheads="1"/>
          </p:cNvSpPr>
          <p:nvPr/>
        </p:nvSpPr>
        <p:spPr bwMode="auto">
          <a:xfrm>
            <a:off x="1852613" y="2913063"/>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Content Placeholder 2"/>
          <p:cNvSpPr>
            <a:spLocks noGrp="1"/>
          </p:cNvSpPr>
          <p:nvPr>
            <p:ph idx="1"/>
          </p:nvPr>
        </p:nvSpPr>
        <p:spPr>
          <a:xfrm>
            <a:off x="304800" y="1219200"/>
            <a:ext cx="8686800" cy="4876800"/>
          </a:xfrm>
        </p:spPr>
        <p:txBody>
          <a:bodyPr/>
          <a:lstStyle/>
          <a:p>
            <a:r>
              <a:rPr lang="en-US" sz="2000" dirty="0" smtClean="0"/>
              <a:t>UAH is the largest of several Universities in Huntsville, AL</a:t>
            </a:r>
          </a:p>
          <a:p>
            <a:pPr lvl="1"/>
            <a:r>
              <a:rPr lang="en-US" sz="2000" dirty="0" smtClean="0"/>
              <a:t>Fall enrollment was over 7,500</a:t>
            </a:r>
          </a:p>
          <a:p>
            <a:r>
              <a:rPr lang="en-US" sz="2000" dirty="0" smtClean="0"/>
              <a:t>UAH has several large research projects as well as many smaller scale projects</a:t>
            </a:r>
          </a:p>
          <a:p>
            <a:pPr lvl="1"/>
            <a:r>
              <a:rPr lang="en-US" sz="2000" dirty="0" smtClean="0"/>
              <a:t>Severe Weather Institute and Radar Lightning Lab (SWIRLL) is a $7M Atmospheric Research Facility</a:t>
            </a:r>
          </a:p>
          <a:p>
            <a:pPr lvl="1"/>
            <a:r>
              <a:rPr lang="en-US" sz="2000" dirty="0" smtClean="0"/>
              <a:t>Center for Space Plasma and Aeronomic Research (CSPAR) is a the cornerstone of UAH’s space research </a:t>
            </a:r>
          </a:p>
          <a:p>
            <a:pPr lvl="1"/>
            <a:r>
              <a:rPr lang="en-US" sz="2000" dirty="0" smtClean="0"/>
              <a:t>Information Technology and Systems Center (ITSC) provides advanced HPC services for:</a:t>
            </a:r>
          </a:p>
          <a:p>
            <a:pPr lvl="2"/>
            <a:r>
              <a:rPr lang="en-US" dirty="0" smtClean="0"/>
              <a:t>Global Hydrology Resource Center (GHRC) – one of 12 NASA Earth Science Archives</a:t>
            </a:r>
          </a:p>
          <a:p>
            <a:pPr lvl="2"/>
            <a:r>
              <a:rPr lang="en-US" dirty="0" smtClean="0"/>
              <a:t>DSS Environment for Modeling Atmospheric Nutrient Deposition (DEMAND) – research modeling air quality impacts of regional and national significance</a:t>
            </a:r>
            <a:endParaRPr lang="en-US" dirty="0"/>
          </a:p>
          <a:p>
            <a:pPr lvl="0"/>
            <a:endParaRPr lang="en-US" sz="2800" dirty="0"/>
          </a:p>
          <a:p>
            <a:pPr lvl="0"/>
            <a:endParaRPr lang="en-US" sz="2800" dirty="0"/>
          </a:p>
        </p:txBody>
      </p:sp>
    </p:spTree>
    <p:extLst>
      <p:ext uri="{BB962C8B-B14F-4D97-AF65-F5344CB8AC3E}">
        <p14:creationId xmlns:p14="http://schemas.microsoft.com/office/powerpoint/2010/main" val="18202618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7543800" cy="580292"/>
          </a:xfrm>
        </p:spPr>
        <p:txBody>
          <a:bodyPr>
            <a:normAutofit/>
          </a:bodyPr>
          <a:lstStyle/>
          <a:p>
            <a:r>
              <a:rPr lang="en-US" dirty="0" smtClean="0"/>
              <a:t>Cyberinfrastructure Initiation</a:t>
            </a:r>
            <a:endParaRPr lang="en-US" dirty="0"/>
          </a:p>
        </p:txBody>
      </p:sp>
      <p:sp>
        <p:nvSpPr>
          <p:cNvPr id="8" name="Rectangle 1"/>
          <p:cNvSpPr>
            <a:spLocks noChangeArrowheads="1"/>
          </p:cNvSpPr>
          <p:nvPr/>
        </p:nvSpPr>
        <p:spPr bwMode="auto">
          <a:xfrm>
            <a:off x="608930" y="1700831"/>
            <a:ext cx="303711" cy="358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1400"/>
          </a:p>
        </p:txBody>
      </p:sp>
      <p:sp>
        <p:nvSpPr>
          <p:cNvPr id="9" name="Rectangle 1"/>
          <p:cNvSpPr>
            <a:spLocks noChangeArrowheads="1"/>
          </p:cNvSpPr>
          <p:nvPr/>
        </p:nvSpPr>
        <p:spPr bwMode="auto">
          <a:xfrm>
            <a:off x="1852613" y="2913063"/>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Content Placeholder 2"/>
          <p:cNvSpPr>
            <a:spLocks noGrp="1"/>
          </p:cNvSpPr>
          <p:nvPr>
            <p:ph idx="1"/>
          </p:nvPr>
        </p:nvSpPr>
        <p:spPr>
          <a:xfrm>
            <a:off x="304800" y="1219200"/>
            <a:ext cx="8686800" cy="4876800"/>
          </a:xfrm>
        </p:spPr>
        <p:txBody>
          <a:bodyPr/>
          <a:lstStyle/>
          <a:p>
            <a:r>
              <a:rPr lang="en-US" dirty="0"/>
              <a:t>UAH hired a cyberinfrastructure engineer in late December 2014</a:t>
            </a:r>
          </a:p>
          <a:p>
            <a:r>
              <a:rPr lang="en-US" dirty="0" smtClean="0"/>
              <a:t>Spent most of January learning the network infrastructure across campus</a:t>
            </a:r>
          </a:p>
          <a:p>
            <a:r>
              <a:rPr lang="en-US" dirty="0" smtClean="0"/>
              <a:t>Spent most of February and March meeting with various scientists and researchers on campus</a:t>
            </a:r>
          </a:p>
          <a:p>
            <a:r>
              <a:rPr lang="en-US" dirty="0" smtClean="0"/>
              <a:t>Several problems hinder the full utilization of the cyberinfrastructure by the scientist/researchers:</a:t>
            </a:r>
          </a:p>
          <a:p>
            <a:pPr lvl="1"/>
            <a:r>
              <a:rPr lang="en-US" dirty="0" smtClean="0"/>
              <a:t>Lack of regular communications between organizations</a:t>
            </a:r>
          </a:p>
          <a:p>
            <a:pPr lvl="1"/>
            <a:r>
              <a:rPr lang="en-US" dirty="0" smtClean="0"/>
              <a:t>Aging network infrastructure supporting only 10/100Mbps</a:t>
            </a:r>
          </a:p>
          <a:p>
            <a:pPr lvl="1"/>
            <a:r>
              <a:rPr lang="en-US" dirty="0" smtClean="0"/>
              <a:t>Incompatible “Empire Building” across campus – various organizations doing their own thing</a:t>
            </a:r>
            <a:endParaRPr lang="en-US" dirty="0"/>
          </a:p>
          <a:p>
            <a:pPr lvl="0"/>
            <a:endParaRPr lang="en-US" sz="2800" dirty="0"/>
          </a:p>
          <a:p>
            <a:pPr lvl="0"/>
            <a:endParaRPr lang="en-US" sz="2800" dirty="0"/>
          </a:p>
        </p:txBody>
      </p:sp>
    </p:spTree>
    <p:extLst>
      <p:ext uri="{BB962C8B-B14F-4D97-AF65-F5344CB8AC3E}">
        <p14:creationId xmlns:p14="http://schemas.microsoft.com/office/powerpoint/2010/main" val="34030919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7543800" cy="580292"/>
          </a:xfrm>
        </p:spPr>
        <p:txBody>
          <a:bodyPr>
            <a:normAutofit/>
          </a:bodyPr>
          <a:lstStyle/>
          <a:p>
            <a:r>
              <a:rPr lang="en-US" dirty="0" smtClean="0"/>
              <a:t>What have we done to fix it?</a:t>
            </a:r>
            <a:endParaRPr lang="en-US" dirty="0"/>
          </a:p>
        </p:txBody>
      </p:sp>
      <p:sp>
        <p:nvSpPr>
          <p:cNvPr id="8" name="Rectangle 1"/>
          <p:cNvSpPr>
            <a:spLocks noChangeArrowheads="1"/>
          </p:cNvSpPr>
          <p:nvPr/>
        </p:nvSpPr>
        <p:spPr bwMode="auto">
          <a:xfrm>
            <a:off x="608930" y="1700831"/>
            <a:ext cx="303711" cy="358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1400"/>
          </a:p>
        </p:txBody>
      </p:sp>
      <p:sp>
        <p:nvSpPr>
          <p:cNvPr id="9" name="Rectangle 1"/>
          <p:cNvSpPr>
            <a:spLocks noChangeArrowheads="1"/>
          </p:cNvSpPr>
          <p:nvPr/>
        </p:nvSpPr>
        <p:spPr bwMode="auto">
          <a:xfrm>
            <a:off x="1852613" y="2913063"/>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Content Placeholder 2"/>
          <p:cNvSpPr>
            <a:spLocks noGrp="1"/>
          </p:cNvSpPr>
          <p:nvPr>
            <p:ph idx="1"/>
          </p:nvPr>
        </p:nvSpPr>
        <p:spPr>
          <a:xfrm>
            <a:off x="304800" y="1219200"/>
            <a:ext cx="8686800" cy="4876800"/>
          </a:xfrm>
        </p:spPr>
        <p:txBody>
          <a:bodyPr/>
          <a:lstStyle/>
          <a:p>
            <a:r>
              <a:rPr lang="en-US" dirty="0" smtClean="0"/>
              <a:t>The UAH Cyberinfrastructure Engineer has met with all of the different organizations</a:t>
            </a:r>
          </a:p>
          <a:p>
            <a:pPr lvl="1"/>
            <a:r>
              <a:rPr lang="en-US" dirty="0" smtClean="0"/>
              <a:t>Gathered requirements from the scientists/researchers</a:t>
            </a:r>
          </a:p>
          <a:p>
            <a:pPr lvl="2"/>
            <a:r>
              <a:rPr lang="en-US" dirty="0" smtClean="0"/>
              <a:t>Sometimes this required additional time and discussion to fully develop what they were actually needing based on the science they were performing</a:t>
            </a:r>
          </a:p>
          <a:p>
            <a:pPr lvl="1"/>
            <a:r>
              <a:rPr lang="en-US" dirty="0" smtClean="0"/>
              <a:t>Worked with the Office of Information Technology (OIT) Network Infrastructure Team to recommend and support several key network changes</a:t>
            </a:r>
          </a:p>
          <a:p>
            <a:pPr lvl="2"/>
            <a:r>
              <a:rPr lang="en-US" dirty="0" smtClean="0"/>
              <a:t>Replaced aging firewall and border router</a:t>
            </a:r>
          </a:p>
          <a:p>
            <a:pPr lvl="2"/>
            <a:r>
              <a:rPr lang="en-US" dirty="0" smtClean="0"/>
              <a:t>Supported development of a Access Layer refresh plan</a:t>
            </a:r>
          </a:p>
          <a:p>
            <a:pPr lvl="2"/>
            <a:r>
              <a:rPr lang="en-US" dirty="0" smtClean="0"/>
              <a:t>Researched Software Defined Networking</a:t>
            </a:r>
          </a:p>
          <a:p>
            <a:pPr lvl="2"/>
            <a:r>
              <a:rPr lang="en-US" dirty="0" smtClean="0"/>
              <a:t>Increased implementation of local perfSONAR instances</a:t>
            </a:r>
            <a:endParaRPr lang="en-US" dirty="0"/>
          </a:p>
          <a:p>
            <a:pPr lvl="0"/>
            <a:endParaRPr lang="en-US" sz="2800" dirty="0"/>
          </a:p>
          <a:p>
            <a:pPr lvl="0"/>
            <a:endParaRPr lang="en-US" sz="2800" dirty="0"/>
          </a:p>
        </p:txBody>
      </p:sp>
    </p:spTree>
    <p:extLst>
      <p:ext uri="{BB962C8B-B14F-4D97-AF65-F5344CB8AC3E}">
        <p14:creationId xmlns:p14="http://schemas.microsoft.com/office/powerpoint/2010/main" val="18675129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7543800" cy="580292"/>
          </a:xfrm>
        </p:spPr>
        <p:txBody>
          <a:bodyPr>
            <a:normAutofit/>
          </a:bodyPr>
          <a:lstStyle/>
          <a:p>
            <a:r>
              <a:rPr lang="en-US" dirty="0" smtClean="0"/>
              <a:t>Future Steps</a:t>
            </a:r>
            <a:endParaRPr lang="en-US" dirty="0"/>
          </a:p>
        </p:txBody>
      </p:sp>
      <p:sp>
        <p:nvSpPr>
          <p:cNvPr id="8" name="Rectangle 1"/>
          <p:cNvSpPr>
            <a:spLocks noChangeArrowheads="1"/>
          </p:cNvSpPr>
          <p:nvPr/>
        </p:nvSpPr>
        <p:spPr bwMode="auto">
          <a:xfrm>
            <a:off x="608930" y="1700831"/>
            <a:ext cx="303711" cy="358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1400"/>
          </a:p>
        </p:txBody>
      </p:sp>
      <p:sp>
        <p:nvSpPr>
          <p:cNvPr id="9" name="Rectangle 1"/>
          <p:cNvSpPr>
            <a:spLocks noChangeArrowheads="1"/>
          </p:cNvSpPr>
          <p:nvPr/>
        </p:nvSpPr>
        <p:spPr bwMode="auto">
          <a:xfrm>
            <a:off x="1852613" y="2913063"/>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Content Placeholder 2"/>
          <p:cNvSpPr>
            <a:spLocks noGrp="1"/>
          </p:cNvSpPr>
          <p:nvPr>
            <p:ph idx="1"/>
          </p:nvPr>
        </p:nvSpPr>
        <p:spPr>
          <a:xfrm>
            <a:off x="304800" y="1219200"/>
            <a:ext cx="8686800" cy="4876800"/>
          </a:xfrm>
        </p:spPr>
        <p:txBody>
          <a:bodyPr/>
          <a:lstStyle/>
          <a:p>
            <a:r>
              <a:rPr lang="en-US" dirty="0" smtClean="0"/>
              <a:t>Continue to work with the scientists/researchers across campus to see if we are improving their end-user experience</a:t>
            </a:r>
          </a:p>
          <a:p>
            <a:r>
              <a:rPr lang="en-US" dirty="0" smtClean="0"/>
              <a:t>Begin to create a local community of interest across North Alabama, the state, and the region</a:t>
            </a:r>
          </a:p>
          <a:p>
            <a:r>
              <a:rPr lang="en-US" dirty="0" smtClean="0"/>
              <a:t>Hosting the 2</a:t>
            </a:r>
            <a:r>
              <a:rPr lang="en-US" baseline="30000" dirty="0" smtClean="0"/>
              <a:t>nd</a:t>
            </a:r>
            <a:r>
              <a:rPr lang="en-US" dirty="0" smtClean="0"/>
              <a:t> Southern Partnership for Advanced Networking conference on campus November 3</a:t>
            </a:r>
            <a:r>
              <a:rPr lang="en-US" baseline="30000" dirty="0" smtClean="0"/>
              <a:t>rd</a:t>
            </a:r>
            <a:r>
              <a:rPr lang="en-US" dirty="0" smtClean="0"/>
              <a:t> and 4</a:t>
            </a:r>
            <a:r>
              <a:rPr lang="en-US" baseline="30000" dirty="0" smtClean="0"/>
              <a:t>th</a:t>
            </a:r>
            <a:endParaRPr lang="en-US" dirty="0" smtClean="0"/>
          </a:p>
          <a:p>
            <a:pPr lvl="1"/>
            <a:r>
              <a:rPr lang="en-US" dirty="0" smtClean="0"/>
              <a:t>Partnering with Clemson and SOX to host the conference at the UAH Charger Union Theater</a:t>
            </a:r>
          </a:p>
          <a:p>
            <a:pPr lvl="1"/>
            <a:r>
              <a:rPr lang="en-US" dirty="0" smtClean="0"/>
              <a:t>Registration is open to everyone, with a focus on universities in the southern region</a:t>
            </a:r>
          </a:p>
          <a:p>
            <a:pPr lvl="1"/>
            <a:r>
              <a:rPr lang="en-US" dirty="0" smtClean="0"/>
              <a:t>More information can </a:t>
            </a:r>
            <a:r>
              <a:rPr lang="en-US" dirty="0"/>
              <a:t>be found at: </a:t>
            </a:r>
            <a:endParaRPr lang="en-US" dirty="0" smtClean="0"/>
          </a:p>
          <a:p>
            <a:pPr lvl="2"/>
            <a:r>
              <a:rPr lang="en-US" dirty="0" smtClean="0">
                <a:hlinkClick r:id="rId3"/>
              </a:rPr>
              <a:t>http</a:t>
            </a:r>
            <a:r>
              <a:rPr lang="en-US" dirty="0">
                <a:hlinkClick r:id="rId3"/>
              </a:rPr>
              <a:t>://citi.clemson.edu/workshop/cciie/</a:t>
            </a:r>
            <a:r>
              <a:rPr lang="en-US" dirty="0" smtClean="0">
                <a:hlinkClick r:id="rId3"/>
              </a:rPr>
              <a:t>index.html</a:t>
            </a:r>
            <a:endParaRPr lang="en-US" dirty="0" smtClean="0"/>
          </a:p>
          <a:p>
            <a:pPr lvl="2"/>
            <a:endParaRPr lang="en-US" dirty="0"/>
          </a:p>
          <a:p>
            <a:pPr lvl="0"/>
            <a:endParaRPr lang="en-US" sz="2800" dirty="0"/>
          </a:p>
          <a:p>
            <a:pPr lvl="0"/>
            <a:endParaRPr lang="en-US" sz="2800" dirty="0"/>
          </a:p>
        </p:txBody>
      </p:sp>
    </p:spTree>
    <p:extLst>
      <p:ext uri="{BB962C8B-B14F-4D97-AF65-F5344CB8AC3E}">
        <p14:creationId xmlns:p14="http://schemas.microsoft.com/office/powerpoint/2010/main" val="14109133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7543800" cy="580292"/>
          </a:xfrm>
        </p:spPr>
        <p:txBody>
          <a:bodyPr>
            <a:normAutofit/>
          </a:bodyPr>
          <a:lstStyle/>
          <a:p>
            <a:r>
              <a:rPr lang="en-US" dirty="0" smtClean="0"/>
              <a:t>Introductions</a:t>
            </a:r>
            <a:endParaRPr lang="en-US" dirty="0"/>
          </a:p>
        </p:txBody>
      </p:sp>
      <p:sp>
        <p:nvSpPr>
          <p:cNvPr id="8" name="Rectangle 1"/>
          <p:cNvSpPr>
            <a:spLocks noChangeArrowheads="1"/>
          </p:cNvSpPr>
          <p:nvPr/>
        </p:nvSpPr>
        <p:spPr bwMode="auto">
          <a:xfrm>
            <a:off x="608930" y="1700831"/>
            <a:ext cx="303711" cy="358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1400"/>
          </a:p>
        </p:txBody>
      </p:sp>
      <p:sp>
        <p:nvSpPr>
          <p:cNvPr id="9" name="Rectangle 1"/>
          <p:cNvSpPr>
            <a:spLocks noChangeArrowheads="1"/>
          </p:cNvSpPr>
          <p:nvPr/>
        </p:nvSpPr>
        <p:spPr bwMode="auto">
          <a:xfrm>
            <a:off x="1852613" y="2913063"/>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Content Placeholder 2"/>
          <p:cNvSpPr>
            <a:spLocks noGrp="1"/>
          </p:cNvSpPr>
          <p:nvPr>
            <p:ph idx="1"/>
          </p:nvPr>
        </p:nvSpPr>
        <p:spPr>
          <a:xfrm>
            <a:off x="304800" y="1219200"/>
            <a:ext cx="8686800" cy="3906558"/>
          </a:xfrm>
        </p:spPr>
        <p:txBody>
          <a:bodyPr/>
          <a:lstStyle/>
          <a:p>
            <a:r>
              <a:rPr lang="en-US" sz="2800" dirty="0" smtClean="0"/>
              <a:t>Moderator:  Scott </a:t>
            </a:r>
            <a:r>
              <a:rPr lang="en-US" sz="2800" dirty="0" err="1" smtClean="0"/>
              <a:t>Valcourt</a:t>
            </a:r>
            <a:r>
              <a:rPr lang="en-US" sz="2800" dirty="0" smtClean="0"/>
              <a:t>, University of New Hampshire</a:t>
            </a:r>
            <a:br>
              <a:rPr lang="en-US" sz="2800" dirty="0" smtClean="0"/>
            </a:br>
            <a:endParaRPr lang="en-US" sz="2800" dirty="0"/>
          </a:p>
          <a:p>
            <a:pPr lvl="0"/>
            <a:r>
              <a:rPr lang="en-US" sz="2800" dirty="0" smtClean="0"/>
              <a:t>Thomas Cheatham, University of Utah</a:t>
            </a:r>
          </a:p>
          <a:p>
            <a:pPr lvl="0"/>
            <a:endParaRPr lang="en-US" sz="2800" dirty="0"/>
          </a:p>
          <a:p>
            <a:pPr lvl="0"/>
            <a:r>
              <a:rPr lang="en-US" sz="2800" dirty="0" smtClean="0"/>
              <a:t>Kelli Trosvig, University of Washington</a:t>
            </a:r>
          </a:p>
          <a:p>
            <a:pPr lvl="0"/>
            <a:endParaRPr lang="en-US" sz="2800" dirty="0"/>
          </a:p>
          <a:p>
            <a:pPr lvl="0"/>
            <a:r>
              <a:rPr lang="en-US" sz="2800" dirty="0" smtClean="0"/>
              <a:t>Michael Turner, University of Alabama in Huntsville</a:t>
            </a:r>
          </a:p>
        </p:txBody>
      </p:sp>
    </p:spTree>
    <p:extLst>
      <p:ext uri="{BB962C8B-B14F-4D97-AF65-F5344CB8AC3E}">
        <p14:creationId xmlns:p14="http://schemas.microsoft.com/office/powerpoint/2010/main" val="2062754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7543800" cy="580292"/>
          </a:xfrm>
        </p:spPr>
        <p:txBody>
          <a:bodyPr>
            <a:normAutofit/>
          </a:bodyPr>
          <a:lstStyle/>
          <a:p>
            <a:r>
              <a:rPr lang="en-US" dirty="0" smtClean="0"/>
              <a:t>Panel Discussion Questions</a:t>
            </a:r>
            <a:endParaRPr lang="en-US" dirty="0"/>
          </a:p>
        </p:txBody>
      </p:sp>
      <p:sp>
        <p:nvSpPr>
          <p:cNvPr id="8" name="Rectangle 1"/>
          <p:cNvSpPr>
            <a:spLocks noChangeArrowheads="1"/>
          </p:cNvSpPr>
          <p:nvPr/>
        </p:nvSpPr>
        <p:spPr bwMode="auto">
          <a:xfrm>
            <a:off x="608930" y="1700831"/>
            <a:ext cx="303711" cy="35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1400"/>
          </a:p>
        </p:txBody>
      </p:sp>
      <p:sp>
        <p:nvSpPr>
          <p:cNvPr id="9" name="Rectangle 1"/>
          <p:cNvSpPr>
            <a:spLocks noChangeArrowheads="1"/>
          </p:cNvSpPr>
          <p:nvPr/>
        </p:nvSpPr>
        <p:spPr bwMode="auto">
          <a:xfrm>
            <a:off x="1852613" y="29130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Content Placeholder 2"/>
          <p:cNvSpPr>
            <a:spLocks noGrp="1"/>
          </p:cNvSpPr>
          <p:nvPr>
            <p:ph idx="1"/>
          </p:nvPr>
        </p:nvSpPr>
        <p:spPr>
          <a:xfrm>
            <a:off x="304800" y="1219200"/>
            <a:ext cx="8686800" cy="3906558"/>
          </a:xfrm>
        </p:spPr>
        <p:txBody>
          <a:bodyPr/>
          <a:lstStyle/>
          <a:p>
            <a:r>
              <a:rPr lang="en-US" sz="2800" dirty="0" smtClean="0"/>
              <a:t>What are some ways that have been successful in getting the campus research community to connect?</a:t>
            </a:r>
          </a:p>
          <a:p>
            <a:r>
              <a:rPr lang="en-US" sz="2800" dirty="0" smtClean="0"/>
              <a:t>What are key barriers to researchers that CI can address?</a:t>
            </a:r>
          </a:p>
          <a:p>
            <a:r>
              <a:rPr lang="en-US" sz="2800" dirty="0" smtClean="0"/>
              <a:t>Who are the key decision makers that need to support the CI vision and how do you engage them?</a:t>
            </a:r>
            <a:br>
              <a:rPr lang="en-US" sz="2800" dirty="0" smtClean="0"/>
            </a:br>
            <a:endParaRPr lang="en-US" sz="2800" dirty="0"/>
          </a:p>
          <a:p>
            <a:pPr lvl="0"/>
            <a:endParaRPr lang="en-US" sz="2800" dirty="0"/>
          </a:p>
          <a:p>
            <a:pPr lvl="0"/>
            <a:endParaRPr lang="en-US" sz="2800" dirty="0"/>
          </a:p>
        </p:txBody>
      </p:sp>
    </p:spTree>
    <p:extLst>
      <p:ext uri="{BB962C8B-B14F-4D97-AF65-F5344CB8AC3E}">
        <p14:creationId xmlns:p14="http://schemas.microsoft.com/office/powerpoint/2010/main" val="22416584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09-28 at 6.15.18 PM.png"/>
          <p:cNvPicPr>
            <a:picLocks noChangeAspect="1"/>
          </p:cNvPicPr>
          <p:nvPr/>
        </p:nvPicPr>
        <p:blipFill rotWithShape="1">
          <a:blip r:embed="rId3">
            <a:extLst>
              <a:ext uri="{28A0092B-C50C-407E-A947-70E740481C1C}">
                <a14:useLocalDpi xmlns:a14="http://schemas.microsoft.com/office/drawing/2010/main" val="0"/>
              </a:ext>
            </a:extLst>
          </a:blip>
          <a:srcRect t="3133" r="17103"/>
          <a:stretch/>
        </p:blipFill>
        <p:spPr>
          <a:xfrm>
            <a:off x="24549" y="1314372"/>
            <a:ext cx="8916066" cy="2114627"/>
          </a:xfrm>
          <a:prstGeom prst="rect">
            <a:avLst/>
          </a:prstGeom>
        </p:spPr>
      </p:pic>
      <p:sp>
        <p:nvSpPr>
          <p:cNvPr id="6" name="TextBox 5"/>
          <p:cNvSpPr txBox="1"/>
          <p:nvPr/>
        </p:nvSpPr>
        <p:spPr>
          <a:xfrm>
            <a:off x="228600" y="3429000"/>
            <a:ext cx="8763000" cy="2022092"/>
          </a:xfrm>
          <a:prstGeom prst="rect">
            <a:avLst/>
          </a:prstGeom>
          <a:noFill/>
        </p:spPr>
        <p:txBody>
          <a:bodyPr wrap="square" rtlCol="0">
            <a:spAutoFit/>
          </a:bodyPr>
          <a:lstStyle/>
          <a:p>
            <a:pPr>
              <a:lnSpc>
                <a:spcPct val="130000"/>
              </a:lnSpc>
            </a:pPr>
            <a:r>
              <a:rPr lang="en-US" sz="4000" b="1" dirty="0" smtClean="0">
                <a:solidFill>
                  <a:srgbClr val="2929FF"/>
                </a:solidFill>
              </a:rPr>
              <a:t>Engaging researchers?		     </a:t>
            </a:r>
            <a:r>
              <a:rPr lang="en-US" sz="4000" b="1" dirty="0" smtClean="0">
                <a:solidFill>
                  <a:srgbClr val="FF0000"/>
                </a:solidFill>
                <a:latin typeface="Zapf Dingbats"/>
                <a:ea typeface="Zapf Dingbats"/>
                <a:cs typeface="Zapf Dingbats"/>
                <a:sym typeface="Zapf Dingbats"/>
              </a:rPr>
              <a:t>✔</a:t>
            </a:r>
          </a:p>
          <a:p>
            <a:pPr>
              <a:lnSpc>
                <a:spcPct val="130000"/>
              </a:lnSpc>
            </a:pPr>
            <a:endParaRPr lang="en-US" sz="1800" b="1" dirty="0" smtClean="0">
              <a:solidFill>
                <a:srgbClr val="FF0000"/>
              </a:solidFill>
            </a:endParaRPr>
          </a:p>
          <a:p>
            <a:pPr>
              <a:lnSpc>
                <a:spcPct val="130000"/>
              </a:lnSpc>
            </a:pPr>
            <a:r>
              <a:rPr lang="en-US" sz="4000" b="1" dirty="0" smtClean="0">
                <a:solidFill>
                  <a:srgbClr val="2929FF"/>
                </a:solidFill>
              </a:rPr>
              <a:t>Leveraging campus resources?   </a:t>
            </a:r>
            <a:r>
              <a:rPr lang="en-US" sz="4000" b="1" dirty="0" smtClean="0">
                <a:solidFill>
                  <a:srgbClr val="FF0000"/>
                </a:solidFill>
              </a:rPr>
              <a:t>X</a:t>
            </a:r>
            <a:endParaRPr lang="en-US" sz="4000" b="1" dirty="0">
              <a:solidFill>
                <a:srgbClr val="FF0000"/>
              </a:solidFill>
            </a:endParaRPr>
          </a:p>
        </p:txBody>
      </p:sp>
      <p:sp>
        <p:nvSpPr>
          <p:cNvPr id="10" name="TextBox 9"/>
          <p:cNvSpPr txBox="1"/>
          <p:nvPr/>
        </p:nvSpPr>
        <p:spPr>
          <a:xfrm>
            <a:off x="457200" y="5329535"/>
            <a:ext cx="5862302" cy="461665"/>
          </a:xfrm>
          <a:prstGeom prst="rect">
            <a:avLst/>
          </a:prstGeom>
          <a:noFill/>
        </p:spPr>
        <p:txBody>
          <a:bodyPr wrap="none" rtlCol="0">
            <a:spAutoFit/>
          </a:bodyPr>
          <a:lstStyle/>
          <a:p>
            <a:r>
              <a:rPr lang="en-US" sz="2400" b="1" dirty="0" smtClean="0">
                <a:solidFill>
                  <a:srgbClr val="FF0000"/>
                </a:solidFill>
              </a:rPr>
              <a:t>(exception: Joe Breen and networking)</a:t>
            </a:r>
            <a:endParaRPr lang="en-US" sz="2400" b="1" dirty="0">
              <a:solidFill>
                <a:srgbClr val="FF0000"/>
              </a:solidFill>
            </a:endParaRPr>
          </a:p>
        </p:txBody>
      </p:sp>
      <p:sp>
        <p:nvSpPr>
          <p:cNvPr id="11" name="TextBox 10"/>
          <p:cNvSpPr txBox="1"/>
          <p:nvPr/>
        </p:nvSpPr>
        <p:spPr>
          <a:xfrm>
            <a:off x="147645" y="152400"/>
            <a:ext cx="8924138" cy="1015663"/>
          </a:xfrm>
          <a:prstGeom prst="rect">
            <a:avLst/>
          </a:prstGeom>
          <a:noFill/>
        </p:spPr>
        <p:txBody>
          <a:bodyPr wrap="none" rtlCol="0">
            <a:spAutoFit/>
          </a:bodyPr>
          <a:lstStyle/>
          <a:p>
            <a:pPr algn="ctr"/>
            <a:r>
              <a:rPr lang="en-US" sz="3600" b="1" dirty="0" smtClean="0">
                <a:solidFill>
                  <a:srgbClr val="FF0000"/>
                </a:solidFill>
              </a:rPr>
              <a:t>University Information Technology</a:t>
            </a:r>
          </a:p>
          <a:p>
            <a:pPr algn="ctr"/>
            <a:r>
              <a:rPr lang="en-US" sz="2400" b="1" dirty="0" smtClean="0">
                <a:solidFill>
                  <a:srgbClr val="FF0000"/>
                </a:solidFill>
              </a:rPr>
              <a:t>“Hi, we’re from central administration, we’re here to help…”</a:t>
            </a:r>
            <a:endParaRPr lang="en-US" sz="2400" b="1" dirty="0">
              <a:solidFill>
                <a:srgbClr val="FF0000"/>
              </a:solidFill>
            </a:endParaRPr>
          </a:p>
        </p:txBody>
      </p:sp>
      <p:sp>
        <p:nvSpPr>
          <p:cNvPr id="12" name="Right Arrow 11"/>
          <p:cNvSpPr/>
          <p:nvPr/>
        </p:nvSpPr>
        <p:spPr>
          <a:xfrm>
            <a:off x="1480248" y="2418912"/>
            <a:ext cx="533400" cy="228600"/>
          </a:xfrm>
          <a:prstGeom prst="rightArrow">
            <a:avLst/>
          </a:prstGeom>
          <a:solidFill>
            <a:srgbClr val="FFFF00"/>
          </a:solid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457200" y="4191000"/>
            <a:ext cx="7932580" cy="461665"/>
          </a:xfrm>
          <a:prstGeom prst="rect">
            <a:avLst/>
          </a:prstGeom>
          <a:noFill/>
        </p:spPr>
        <p:txBody>
          <a:bodyPr wrap="none" rtlCol="0">
            <a:spAutoFit/>
          </a:bodyPr>
          <a:lstStyle/>
          <a:p>
            <a:r>
              <a:rPr lang="en-US" sz="2400" b="1" dirty="0" smtClean="0">
                <a:solidFill>
                  <a:srgbClr val="FF0000"/>
                </a:solidFill>
              </a:rPr>
              <a:t>(exception: many researchers do not know we exist!)</a:t>
            </a:r>
            <a:endParaRPr lang="en-US" sz="2400" b="1" dirty="0">
              <a:solidFill>
                <a:srgbClr val="FF0000"/>
              </a:solidFill>
            </a:endParaRPr>
          </a:p>
        </p:txBody>
      </p:sp>
      <p:sp>
        <p:nvSpPr>
          <p:cNvPr id="13" name="TextBox 12"/>
          <p:cNvSpPr txBox="1"/>
          <p:nvPr/>
        </p:nvSpPr>
        <p:spPr>
          <a:xfrm>
            <a:off x="6247790" y="2316303"/>
            <a:ext cx="2185539" cy="400110"/>
          </a:xfrm>
          <a:prstGeom prst="rect">
            <a:avLst/>
          </a:prstGeom>
          <a:noFill/>
        </p:spPr>
        <p:txBody>
          <a:bodyPr wrap="none" rtlCol="0">
            <a:spAutoFit/>
          </a:bodyPr>
          <a:lstStyle/>
          <a:p>
            <a:r>
              <a:rPr lang="en-US" b="1" dirty="0" smtClean="0">
                <a:solidFill>
                  <a:srgbClr val="2929FF"/>
                </a:solidFill>
                <a:latin typeface="Courier"/>
                <a:cs typeface="Courier"/>
              </a:rPr>
              <a:t>tec3@utah.edu</a:t>
            </a:r>
            <a:endParaRPr lang="en-US" b="1" dirty="0">
              <a:solidFill>
                <a:srgbClr val="2929FF"/>
              </a:solidFill>
              <a:latin typeface="Courier"/>
              <a:cs typeface="Courier"/>
            </a:endParaRPr>
          </a:p>
        </p:txBody>
      </p:sp>
    </p:spTree>
    <p:extLst>
      <p:ext uri="{BB962C8B-B14F-4D97-AF65-F5344CB8AC3E}">
        <p14:creationId xmlns:p14="http://schemas.microsoft.com/office/powerpoint/2010/main" val="21124865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9-15 at 3.30.1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03061"/>
            <a:ext cx="9144000" cy="6154939"/>
          </a:xfrm>
          <a:prstGeom prst="rect">
            <a:avLst/>
          </a:prstGeom>
        </p:spPr>
      </p:pic>
      <p:sp>
        <p:nvSpPr>
          <p:cNvPr id="3" name="TextBox 2"/>
          <p:cNvSpPr txBox="1"/>
          <p:nvPr/>
        </p:nvSpPr>
        <p:spPr>
          <a:xfrm>
            <a:off x="1828800" y="0"/>
            <a:ext cx="5673348" cy="707886"/>
          </a:xfrm>
          <a:prstGeom prst="rect">
            <a:avLst/>
          </a:prstGeom>
          <a:noFill/>
        </p:spPr>
        <p:txBody>
          <a:bodyPr wrap="none" rtlCol="0">
            <a:spAutoFit/>
          </a:bodyPr>
          <a:lstStyle/>
          <a:p>
            <a:pPr algn="ctr"/>
            <a:r>
              <a:rPr lang="en-US" b="1" dirty="0" smtClean="0"/>
              <a:t>Center for High Performance Computing, UIT</a:t>
            </a:r>
          </a:p>
          <a:p>
            <a:pPr algn="ctr"/>
            <a:r>
              <a:rPr lang="en-US" b="1" dirty="0" smtClean="0">
                <a:latin typeface="Courier"/>
                <a:cs typeface="Courier"/>
              </a:rPr>
              <a:t>http</a:t>
            </a:r>
            <a:r>
              <a:rPr lang="en-US" b="1" dirty="0">
                <a:latin typeface="Courier"/>
                <a:cs typeface="Courier"/>
              </a:rPr>
              <a:t>://</a:t>
            </a:r>
            <a:r>
              <a:rPr lang="en-US" b="1" dirty="0" err="1">
                <a:latin typeface="Courier"/>
                <a:cs typeface="Courier"/>
              </a:rPr>
              <a:t>www.chpc.utah.edu</a:t>
            </a:r>
            <a:r>
              <a:rPr lang="en-US" b="1" dirty="0">
                <a:latin typeface="Courier"/>
                <a:cs typeface="Courier"/>
              </a:rPr>
              <a:t> </a:t>
            </a:r>
            <a:endParaRPr lang="en-US" b="1" dirty="0"/>
          </a:p>
        </p:txBody>
      </p:sp>
    </p:spTree>
    <p:extLst>
      <p:ext uri="{BB962C8B-B14F-4D97-AF65-F5344CB8AC3E}">
        <p14:creationId xmlns:p14="http://schemas.microsoft.com/office/powerpoint/2010/main" val="3777738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762000"/>
            <a:ext cx="9144000" cy="2878667"/>
          </a:xfrm>
          <a:prstGeom prst="rect">
            <a:avLst/>
          </a:prstGeom>
        </p:spPr>
      </p:pic>
      <p:sp>
        <p:nvSpPr>
          <p:cNvPr id="3" name="TextBox 2"/>
          <p:cNvSpPr txBox="1"/>
          <p:nvPr/>
        </p:nvSpPr>
        <p:spPr>
          <a:xfrm>
            <a:off x="1828800" y="0"/>
            <a:ext cx="5673348" cy="707886"/>
          </a:xfrm>
          <a:prstGeom prst="rect">
            <a:avLst/>
          </a:prstGeom>
          <a:noFill/>
        </p:spPr>
        <p:txBody>
          <a:bodyPr wrap="none" rtlCol="0">
            <a:spAutoFit/>
          </a:bodyPr>
          <a:lstStyle/>
          <a:p>
            <a:pPr algn="ctr"/>
            <a:r>
              <a:rPr lang="en-US" b="1" dirty="0" smtClean="0"/>
              <a:t>Center for High Performance Computing, UIT</a:t>
            </a:r>
          </a:p>
          <a:p>
            <a:pPr algn="ctr"/>
            <a:r>
              <a:rPr lang="en-US" b="1" dirty="0" smtClean="0">
                <a:latin typeface="Courier"/>
                <a:cs typeface="Courier"/>
              </a:rPr>
              <a:t>http</a:t>
            </a:r>
            <a:r>
              <a:rPr lang="en-US" b="1" dirty="0">
                <a:latin typeface="Courier"/>
                <a:cs typeface="Courier"/>
              </a:rPr>
              <a:t>://</a:t>
            </a:r>
            <a:r>
              <a:rPr lang="en-US" b="1" dirty="0" err="1">
                <a:latin typeface="Courier"/>
                <a:cs typeface="Courier"/>
              </a:rPr>
              <a:t>www.chpc.utah.edu</a:t>
            </a:r>
            <a:r>
              <a:rPr lang="en-US" b="1" dirty="0">
                <a:latin typeface="Courier"/>
                <a:cs typeface="Courier"/>
              </a:rPr>
              <a:t> </a:t>
            </a:r>
            <a:endParaRPr lang="en-US" b="1" dirty="0"/>
          </a:p>
        </p:txBody>
      </p:sp>
      <p:sp>
        <p:nvSpPr>
          <p:cNvPr id="4" name="TextBox 3"/>
          <p:cNvSpPr txBox="1"/>
          <p:nvPr/>
        </p:nvSpPr>
        <p:spPr>
          <a:xfrm>
            <a:off x="549751" y="3734812"/>
            <a:ext cx="8289449" cy="3046988"/>
          </a:xfrm>
          <a:prstGeom prst="rect">
            <a:avLst/>
          </a:prstGeom>
          <a:noFill/>
        </p:spPr>
        <p:txBody>
          <a:bodyPr wrap="none" rtlCol="0">
            <a:spAutoFit/>
          </a:bodyPr>
          <a:lstStyle/>
          <a:p>
            <a:r>
              <a:rPr lang="en-US" sz="2400" b="1" dirty="0" smtClean="0">
                <a:solidFill>
                  <a:srgbClr val="FF0000"/>
                </a:solidFill>
              </a:rPr>
              <a:t>      Research Computing at the University of Utah</a:t>
            </a:r>
          </a:p>
          <a:p>
            <a:pPr marL="342900" indent="-342900">
              <a:buFont typeface="Arial"/>
              <a:buChar char="•"/>
            </a:pPr>
            <a:r>
              <a:rPr lang="en-US" sz="2400" b="1" dirty="0" smtClean="0">
                <a:solidFill>
                  <a:srgbClr val="2929FF"/>
                </a:solidFill>
              </a:rPr>
              <a:t>Free accounts, compute cycles, varied software</a:t>
            </a:r>
          </a:p>
          <a:p>
            <a:pPr marL="342900" indent="-342900">
              <a:buFont typeface="Arial"/>
              <a:buChar char="•"/>
            </a:pPr>
            <a:r>
              <a:rPr lang="en-US" sz="2400" b="1" dirty="0" smtClean="0">
                <a:solidFill>
                  <a:srgbClr val="2929FF"/>
                </a:solidFill>
              </a:rPr>
              <a:t>&gt; 15,000 cores</a:t>
            </a:r>
          </a:p>
          <a:p>
            <a:pPr marL="342900" indent="-342900">
              <a:buFont typeface="Arial"/>
              <a:buChar char="•"/>
            </a:pPr>
            <a:r>
              <a:rPr lang="en-US" sz="2400" b="1" dirty="0" smtClean="0">
                <a:solidFill>
                  <a:srgbClr val="2929FF"/>
                </a:solidFill>
              </a:rPr>
              <a:t>&gt; 8.5 PB disk (and growing!)</a:t>
            </a:r>
          </a:p>
          <a:p>
            <a:pPr marL="342900" indent="-342900">
              <a:buFont typeface="Arial"/>
              <a:buChar char="•"/>
            </a:pPr>
            <a:r>
              <a:rPr lang="en-US" sz="2400" b="1" dirty="0" smtClean="0">
                <a:solidFill>
                  <a:srgbClr val="FF0000"/>
                </a:solidFill>
              </a:rPr>
              <a:t>science DMZ</a:t>
            </a:r>
            <a:r>
              <a:rPr lang="en-US" sz="2400" b="1" dirty="0" smtClean="0">
                <a:solidFill>
                  <a:srgbClr val="2929FF"/>
                </a:solidFill>
              </a:rPr>
              <a:t>, 40 Gb/sec backbone, 100 Gb/sec I2</a:t>
            </a:r>
          </a:p>
          <a:p>
            <a:pPr marL="342900" indent="-342900">
              <a:buFont typeface="Arial"/>
              <a:buChar char="•"/>
            </a:pPr>
            <a:r>
              <a:rPr lang="en-US" sz="2400" b="1" dirty="0" smtClean="0">
                <a:solidFill>
                  <a:srgbClr val="2929FF"/>
                </a:solidFill>
              </a:rPr>
              <a:t>“protected” environment (HIPAA, export control, …)</a:t>
            </a:r>
          </a:p>
          <a:p>
            <a:pPr marL="342900" indent="-342900">
              <a:buFont typeface="Arial"/>
              <a:buChar char="•"/>
            </a:pPr>
            <a:r>
              <a:rPr lang="en-US" sz="2400" b="1" dirty="0" smtClean="0">
                <a:solidFill>
                  <a:srgbClr val="2929FF"/>
                </a:solidFill>
              </a:rPr>
              <a:t>“bare” metal hardware, </a:t>
            </a:r>
            <a:r>
              <a:rPr lang="en-US" sz="2400" b="1" dirty="0" err="1" smtClean="0">
                <a:solidFill>
                  <a:srgbClr val="2929FF"/>
                </a:solidFill>
              </a:rPr>
              <a:t>CloudLab</a:t>
            </a:r>
            <a:r>
              <a:rPr lang="en-US" sz="2400" b="1" dirty="0" smtClean="0">
                <a:solidFill>
                  <a:srgbClr val="2929FF"/>
                </a:solidFill>
              </a:rPr>
              <a:t> / Apt, VMs</a:t>
            </a:r>
          </a:p>
          <a:p>
            <a:pPr marL="342900" indent="-342900">
              <a:buFont typeface="Arial"/>
              <a:buChar char="•"/>
            </a:pPr>
            <a:r>
              <a:rPr lang="en-US" sz="2400" b="1" dirty="0" smtClean="0">
                <a:solidFill>
                  <a:srgbClr val="2929FF"/>
                </a:solidFill>
              </a:rPr>
              <a:t>Globus DTNs (data transfer nodes), guest-transfer, …</a:t>
            </a:r>
            <a:endParaRPr lang="en-US" sz="2400" b="1" dirty="0">
              <a:solidFill>
                <a:srgbClr val="2929FF"/>
              </a:solidFill>
            </a:endParaRPr>
          </a:p>
        </p:txBody>
      </p:sp>
    </p:spTree>
    <p:extLst>
      <p:ext uri="{BB962C8B-B14F-4D97-AF65-F5344CB8AC3E}">
        <p14:creationId xmlns:p14="http://schemas.microsoft.com/office/powerpoint/2010/main" val="719980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763000" cy="369332"/>
          </a:xfrm>
          <a:prstGeom prst="rect">
            <a:avLst/>
          </a:prstGeom>
        </p:spPr>
        <p:txBody>
          <a:bodyPr wrap="square">
            <a:spAutoFit/>
          </a:bodyPr>
          <a:lstStyle/>
          <a:p>
            <a:r>
              <a:rPr lang="en-US" sz="1800" dirty="0"/>
              <a:t>https://</a:t>
            </a:r>
            <a:r>
              <a:rPr lang="en-US" sz="1800" dirty="0" err="1"/>
              <a:t>www.chpc.utah.edu</a:t>
            </a:r>
            <a:r>
              <a:rPr lang="en-US" sz="1800" dirty="0"/>
              <a:t>/presentations/Fall2015CHPCPresentationSchedule.php</a:t>
            </a:r>
          </a:p>
        </p:txBody>
      </p:sp>
      <p:pic>
        <p:nvPicPr>
          <p:cNvPr id="3" name="Picture 2" descr="Screen Shot 2015-09-16 at 11.41.3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33805"/>
            <a:ext cx="9144000" cy="5743195"/>
          </a:xfrm>
          <a:prstGeom prst="rect">
            <a:avLst/>
          </a:prstGeom>
        </p:spPr>
      </p:pic>
    </p:spTree>
    <p:extLst>
      <p:ext uri="{BB962C8B-B14F-4D97-AF65-F5344CB8AC3E}">
        <p14:creationId xmlns:p14="http://schemas.microsoft.com/office/powerpoint/2010/main" val="2881368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9-29 at 8.47.1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700"/>
            <a:ext cx="9144000" cy="6809117"/>
          </a:xfrm>
          <a:prstGeom prst="rect">
            <a:avLst/>
          </a:prstGeom>
        </p:spPr>
      </p:pic>
      <p:pic>
        <p:nvPicPr>
          <p:cNvPr id="3" name="Picture 2"/>
          <p:cNvPicPr>
            <a:picLocks noChangeAspect="1"/>
          </p:cNvPicPr>
          <p:nvPr/>
        </p:nvPicPr>
        <p:blipFill>
          <a:blip r:embed="rId3"/>
          <a:stretch>
            <a:fillRect/>
          </a:stretch>
        </p:blipFill>
        <p:spPr>
          <a:xfrm>
            <a:off x="3048000" y="2667000"/>
            <a:ext cx="1091565" cy="685800"/>
          </a:xfrm>
          <a:prstGeom prst="rect">
            <a:avLst/>
          </a:prstGeom>
        </p:spPr>
      </p:pic>
      <p:pic>
        <p:nvPicPr>
          <p:cNvPr id="4" name="Picture 3"/>
          <p:cNvPicPr>
            <a:picLocks noChangeAspect="1"/>
          </p:cNvPicPr>
          <p:nvPr/>
        </p:nvPicPr>
        <p:blipFill>
          <a:blip r:embed="rId4"/>
          <a:stretch>
            <a:fillRect/>
          </a:stretch>
        </p:blipFill>
        <p:spPr>
          <a:xfrm>
            <a:off x="2971800" y="3733800"/>
            <a:ext cx="986790" cy="890337"/>
          </a:xfrm>
          <a:prstGeom prst="rect">
            <a:avLst/>
          </a:prstGeom>
        </p:spPr>
      </p:pic>
      <p:pic>
        <p:nvPicPr>
          <p:cNvPr id="5" name="Picture 4"/>
          <p:cNvPicPr>
            <a:picLocks noChangeAspect="1"/>
          </p:cNvPicPr>
          <p:nvPr/>
        </p:nvPicPr>
        <p:blipFill>
          <a:blip r:embed="rId5"/>
          <a:stretch>
            <a:fillRect/>
          </a:stretch>
        </p:blipFill>
        <p:spPr>
          <a:xfrm>
            <a:off x="3433646" y="3365500"/>
            <a:ext cx="1138354" cy="444500"/>
          </a:xfrm>
          <a:prstGeom prst="rect">
            <a:avLst/>
          </a:prstGeom>
          <a:solidFill>
            <a:srgbClr val="FF0000"/>
          </a:solidFill>
        </p:spPr>
      </p:pic>
      <p:sp>
        <p:nvSpPr>
          <p:cNvPr id="6" name="Oval 5"/>
          <p:cNvSpPr/>
          <p:nvPr/>
        </p:nvSpPr>
        <p:spPr>
          <a:xfrm>
            <a:off x="685800" y="228600"/>
            <a:ext cx="7391400" cy="6400800"/>
          </a:xfrm>
          <a:prstGeom prst="ellipse">
            <a:avLst/>
          </a:prstGeom>
          <a:noFill/>
          <a:ln w="57150" cmpd="sng">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6"/>
          <a:stretch>
            <a:fillRect/>
          </a:stretch>
        </p:blipFill>
        <p:spPr>
          <a:xfrm>
            <a:off x="2561400" y="914400"/>
            <a:ext cx="3610800" cy="1295400"/>
          </a:xfrm>
          <a:prstGeom prst="rect">
            <a:avLst/>
          </a:prstGeom>
        </p:spPr>
      </p:pic>
      <p:pic>
        <p:nvPicPr>
          <p:cNvPr id="9" name="Picture 8"/>
          <p:cNvPicPr>
            <a:picLocks noChangeAspect="1"/>
          </p:cNvPicPr>
          <p:nvPr/>
        </p:nvPicPr>
        <p:blipFill>
          <a:blip r:embed="rId7"/>
          <a:stretch>
            <a:fillRect/>
          </a:stretch>
        </p:blipFill>
        <p:spPr>
          <a:xfrm>
            <a:off x="5638800" y="-31383"/>
            <a:ext cx="3505200" cy="1492894"/>
          </a:xfrm>
          <a:prstGeom prst="rect">
            <a:avLst/>
          </a:prstGeom>
        </p:spPr>
      </p:pic>
      <p:pic>
        <p:nvPicPr>
          <p:cNvPr id="10" name="Picture 9"/>
          <p:cNvPicPr>
            <a:picLocks noChangeAspect="1"/>
          </p:cNvPicPr>
          <p:nvPr/>
        </p:nvPicPr>
        <p:blipFill>
          <a:blip r:embed="rId8"/>
          <a:stretch>
            <a:fillRect/>
          </a:stretch>
        </p:blipFill>
        <p:spPr>
          <a:xfrm>
            <a:off x="7583472" y="1447800"/>
            <a:ext cx="1560528" cy="2120900"/>
          </a:xfrm>
          <a:prstGeom prst="rect">
            <a:avLst/>
          </a:prstGeom>
        </p:spPr>
      </p:pic>
      <p:sp>
        <p:nvSpPr>
          <p:cNvPr id="11" name="Oval 10"/>
          <p:cNvSpPr/>
          <p:nvPr/>
        </p:nvSpPr>
        <p:spPr>
          <a:xfrm>
            <a:off x="2209800" y="2362200"/>
            <a:ext cx="2667000" cy="2590800"/>
          </a:xfrm>
          <a:prstGeom prst="ellipse">
            <a:avLst/>
          </a:prstGeom>
          <a:noFill/>
          <a:ln w="57150" cmpd="sng">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9"/>
          <a:stretch>
            <a:fillRect/>
          </a:stretch>
        </p:blipFill>
        <p:spPr>
          <a:xfrm>
            <a:off x="6401105" y="1463099"/>
            <a:ext cx="1193800" cy="1193800"/>
          </a:xfrm>
          <a:prstGeom prst="rect">
            <a:avLst/>
          </a:prstGeom>
        </p:spPr>
      </p:pic>
    </p:spTree>
    <p:extLst>
      <p:ext uri="{BB962C8B-B14F-4D97-AF65-F5344CB8AC3E}">
        <p14:creationId xmlns:p14="http://schemas.microsoft.com/office/powerpoint/2010/main" val="1348239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9-29 at 8.47.1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700"/>
            <a:ext cx="9144000" cy="6809117"/>
          </a:xfrm>
          <a:prstGeom prst="rect">
            <a:avLst/>
          </a:prstGeom>
        </p:spPr>
      </p:pic>
      <p:pic>
        <p:nvPicPr>
          <p:cNvPr id="3" name="Picture 2"/>
          <p:cNvPicPr>
            <a:picLocks noChangeAspect="1"/>
          </p:cNvPicPr>
          <p:nvPr/>
        </p:nvPicPr>
        <p:blipFill>
          <a:blip r:embed="rId3"/>
          <a:stretch>
            <a:fillRect/>
          </a:stretch>
        </p:blipFill>
        <p:spPr>
          <a:xfrm>
            <a:off x="3048000" y="2667000"/>
            <a:ext cx="1091565" cy="685800"/>
          </a:xfrm>
          <a:prstGeom prst="rect">
            <a:avLst/>
          </a:prstGeom>
        </p:spPr>
      </p:pic>
      <p:pic>
        <p:nvPicPr>
          <p:cNvPr id="4" name="Picture 3"/>
          <p:cNvPicPr>
            <a:picLocks noChangeAspect="1"/>
          </p:cNvPicPr>
          <p:nvPr/>
        </p:nvPicPr>
        <p:blipFill>
          <a:blip r:embed="rId4"/>
          <a:stretch>
            <a:fillRect/>
          </a:stretch>
        </p:blipFill>
        <p:spPr>
          <a:xfrm>
            <a:off x="2971800" y="3733800"/>
            <a:ext cx="986790" cy="890337"/>
          </a:xfrm>
          <a:prstGeom prst="rect">
            <a:avLst/>
          </a:prstGeom>
        </p:spPr>
      </p:pic>
      <p:pic>
        <p:nvPicPr>
          <p:cNvPr id="5" name="Picture 4"/>
          <p:cNvPicPr>
            <a:picLocks noChangeAspect="1"/>
          </p:cNvPicPr>
          <p:nvPr/>
        </p:nvPicPr>
        <p:blipFill>
          <a:blip r:embed="rId5"/>
          <a:stretch>
            <a:fillRect/>
          </a:stretch>
        </p:blipFill>
        <p:spPr>
          <a:xfrm>
            <a:off x="3433646" y="3365500"/>
            <a:ext cx="1138354" cy="444500"/>
          </a:xfrm>
          <a:prstGeom prst="rect">
            <a:avLst/>
          </a:prstGeom>
          <a:solidFill>
            <a:srgbClr val="FF0000"/>
          </a:solidFill>
        </p:spPr>
      </p:pic>
      <p:sp>
        <p:nvSpPr>
          <p:cNvPr id="6" name="Oval 5"/>
          <p:cNvSpPr/>
          <p:nvPr/>
        </p:nvSpPr>
        <p:spPr>
          <a:xfrm>
            <a:off x="685800" y="228600"/>
            <a:ext cx="7391400" cy="6400800"/>
          </a:xfrm>
          <a:prstGeom prst="ellipse">
            <a:avLst/>
          </a:prstGeom>
          <a:noFill/>
          <a:ln w="57150" cmpd="sng">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6"/>
          <a:stretch>
            <a:fillRect/>
          </a:stretch>
        </p:blipFill>
        <p:spPr>
          <a:xfrm>
            <a:off x="2561400" y="914400"/>
            <a:ext cx="3610800" cy="1295400"/>
          </a:xfrm>
          <a:prstGeom prst="rect">
            <a:avLst/>
          </a:prstGeom>
        </p:spPr>
      </p:pic>
      <p:sp>
        <p:nvSpPr>
          <p:cNvPr id="8" name="TextBox 7"/>
          <p:cNvSpPr txBox="1"/>
          <p:nvPr/>
        </p:nvSpPr>
        <p:spPr>
          <a:xfrm>
            <a:off x="4267200" y="4572000"/>
            <a:ext cx="1891088" cy="1877437"/>
          </a:xfrm>
          <a:prstGeom prst="rect">
            <a:avLst/>
          </a:prstGeom>
          <a:noFill/>
        </p:spPr>
        <p:txBody>
          <a:bodyPr wrap="none" rtlCol="0">
            <a:spAutoFit/>
          </a:bodyPr>
          <a:lstStyle/>
          <a:p>
            <a:pPr algn="ctr"/>
            <a:r>
              <a:rPr lang="en-US" sz="3600" dirty="0" smtClean="0"/>
              <a:t>Google</a:t>
            </a:r>
          </a:p>
          <a:p>
            <a:pPr algn="ctr"/>
            <a:r>
              <a:rPr lang="en-US" sz="3600" dirty="0" smtClean="0"/>
              <a:t>Amazon</a:t>
            </a:r>
          </a:p>
          <a:p>
            <a:pPr algn="ctr"/>
            <a:r>
              <a:rPr lang="en-US" sz="4400" b="1" dirty="0">
                <a:solidFill>
                  <a:srgbClr val="FF0000"/>
                </a:solidFill>
              </a:rPr>
              <a:t>?</a:t>
            </a:r>
            <a:endParaRPr lang="en-US" sz="4400" b="1" dirty="0" smtClean="0">
              <a:solidFill>
                <a:srgbClr val="FF0000"/>
              </a:solidFill>
            </a:endParaRPr>
          </a:p>
        </p:txBody>
      </p:sp>
      <p:pic>
        <p:nvPicPr>
          <p:cNvPr id="9" name="Picture 8"/>
          <p:cNvPicPr>
            <a:picLocks noChangeAspect="1"/>
          </p:cNvPicPr>
          <p:nvPr/>
        </p:nvPicPr>
        <p:blipFill>
          <a:blip r:embed="rId7"/>
          <a:stretch>
            <a:fillRect/>
          </a:stretch>
        </p:blipFill>
        <p:spPr>
          <a:xfrm>
            <a:off x="5638800" y="-31383"/>
            <a:ext cx="3505200" cy="1492894"/>
          </a:xfrm>
          <a:prstGeom prst="rect">
            <a:avLst/>
          </a:prstGeom>
        </p:spPr>
      </p:pic>
      <p:pic>
        <p:nvPicPr>
          <p:cNvPr id="10" name="Picture 9"/>
          <p:cNvPicPr>
            <a:picLocks noChangeAspect="1"/>
          </p:cNvPicPr>
          <p:nvPr/>
        </p:nvPicPr>
        <p:blipFill>
          <a:blip r:embed="rId8"/>
          <a:stretch>
            <a:fillRect/>
          </a:stretch>
        </p:blipFill>
        <p:spPr>
          <a:xfrm>
            <a:off x="7583472" y="1447800"/>
            <a:ext cx="1560528" cy="2120900"/>
          </a:xfrm>
          <a:prstGeom prst="rect">
            <a:avLst/>
          </a:prstGeom>
        </p:spPr>
      </p:pic>
      <p:sp>
        <p:nvSpPr>
          <p:cNvPr id="11" name="Oval 10"/>
          <p:cNvSpPr/>
          <p:nvPr/>
        </p:nvSpPr>
        <p:spPr>
          <a:xfrm>
            <a:off x="2209800" y="2362200"/>
            <a:ext cx="2667000" cy="2590800"/>
          </a:xfrm>
          <a:prstGeom prst="ellipse">
            <a:avLst/>
          </a:prstGeom>
          <a:noFill/>
          <a:ln w="57150" cmpd="sng">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6248400" y="4186297"/>
            <a:ext cx="2819400" cy="2062103"/>
          </a:xfrm>
          <a:prstGeom prst="rect">
            <a:avLst/>
          </a:prstGeom>
          <a:solidFill>
            <a:schemeClr val="bg1"/>
          </a:solidFill>
        </p:spPr>
        <p:txBody>
          <a:bodyPr wrap="square" rtlCol="0">
            <a:spAutoFit/>
          </a:bodyPr>
          <a:lstStyle/>
          <a:p>
            <a:pPr algn="ctr"/>
            <a:r>
              <a:rPr lang="en-US" sz="3200" dirty="0">
                <a:solidFill>
                  <a:srgbClr val="2929FF"/>
                </a:solidFill>
              </a:rPr>
              <a:t>d</a:t>
            </a:r>
            <a:r>
              <a:rPr lang="en-US" sz="3200" dirty="0" smtClean="0">
                <a:solidFill>
                  <a:srgbClr val="2929FF"/>
                </a:solidFill>
              </a:rPr>
              <a:t>isrupting campus</a:t>
            </a:r>
          </a:p>
          <a:p>
            <a:pPr algn="ctr"/>
            <a:r>
              <a:rPr lang="en-US" sz="3200" dirty="0">
                <a:solidFill>
                  <a:srgbClr val="2929FF"/>
                </a:solidFill>
              </a:rPr>
              <a:t>r</a:t>
            </a:r>
            <a:r>
              <a:rPr lang="en-US" sz="3200" dirty="0" smtClean="0">
                <a:solidFill>
                  <a:srgbClr val="2929FF"/>
                </a:solidFill>
              </a:rPr>
              <a:t>esources / infrastructure</a:t>
            </a:r>
            <a:endParaRPr lang="en-US" sz="3200" dirty="0">
              <a:solidFill>
                <a:srgbClr val="2929FF"/>
              </a:solidFill>
            </a:endParaRPr>
          </a:p>
        </p:txBody>
      </p:sp>
      <p:sp>
        <p:nvSpPr>
          <p:cNvPr id="13" name="Right Brace 12"/>
          <p:cNvSpPr/>
          <p:nvPr/>
        </p:nvSpPr>
        <p:spPr>
          <a:xfrm>
            <a:off x="6172200" y="4267200"/>
            <a:ext cx="381000" cy="1828800"/>
          </a:xfrm>
          <a:prstGeom prst="rightBrac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14" name="Picture 13"/>
          <p:cNvPicPr>
            <a:picLocks noChangeAspect="1"/>
          </p:cNvPicPr>
          <p:nvPr/>
        </p:nvPicPr>
        <p:blipFill>
          <a:blip r:embed="rId9"/>
          <a:stretch>
            <a:fillRect/>
          </a:stretch>
        </p:blipFill>
        <p:spPr>
          <a:xfrm>
            <a:off x="6401105" y="1463099"/>
            <a:ext cx="1193800" cy="1193800"/>
          </a:xfrm>
          <a:prstGeom prst="rect">
            <a:avLst/>
          </a:prstGeom>
        </p:spPr>
      </p:pic>
    </p:spTree>
    <p:extLst>
      <p:ext uri="{BB962C8B-B14F-4D97-AF65-F5344CB8AC3E}">
        <p14:creationId xmlns:p14="http://schemas.microsoft.com/office/powerpoint/2010/main" val="3891108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8820" y="2514600"/>
            <a:ext cx="8039380" cy="4093428"/>
          </a:xfrm>
          <a:prstGeom prst="rect">
            <a:avLst/>
          </a:prstGeom>
          <a:noFill/>
        </p:spPr>
        <p:txBody>
          <a:bodyPr wrap="none" rtlCol="0">
            <a:spAutoFit/>
          </a:bodyPr>
          <a:lstStyle/>
          <a:p>
            <a:r>
              <a:rPr lang="en-US" dirty="0" smtClean="0"/>
              <a:t>How to influence central (and distributed) IT on campus?</a:t>
            </a:r>
          </a:p>
          <a:p>
            <a:r>
              <a:rPr lang="en-US" dirty="0"/>
              <a:t> </a:t>
            </a:r>
            <a:r>
              <a:rPr lang="en-US" dirty="0" smtClean="0"/>
              <a:t>                                                              …in the region?</a:t>
            </a:r>
          </a:p>
          <a:p>
            <a:r>
              <a:rPr lang="en-US" dirty="0"/>
              <a:t> </a:t>
            </a:r>
            <a:r>
              <a:rPr lang="en-US" dirty="0" smtClean="0"/>
              <a:t>                                                              …nationally???</a:t>
            </a:r>
          </a:p>
          <a:p>
            <a:endParaRPr lang="en-US" dirty="0" smtClean="0"/>
          </a:p>
          <a:p>
            <a:r>
              <a:rPr lang="en-US" dirty="0" smtClean="0"/>
              <a:t>	</a:t>
            </a:r>
            <a:r>
              <a:rPr lang="en-US" dirty="0" smtClean="0">
                <a:solidFill>
                  <a:srgbClr val="FF0000"/>
                </a:solidFill>
              </a:rPr>
              <a:t>protected environment (FISMA)</a:t>
            </a:r>
          </a:p>
          <a:p>
            <a:r>
              <a:rPr lang="en-US" dirty="0">
                <a:solidFill>
                  <a:srgbClr val="FF0000"/>
                </a:solidFill>
              </a:rPr>
              <a:t>	</a:t>
            </a:r>
            <a:r>
              <a:rPr lang="en-US" dirty="0" smtClean="0">
                <a:solidFill>
                  <a:srgbClr val="FF0000"/>
                </a:solidFill>
              </a:rPr>
              <a:t>object storage (research data)</a:t>
            </a:r>
          </a:p>
          <a:p>
            <a:r>
              <a:rPr lang="en-US" dirty="0">
                <a:solidFill>
                  <a:srgbClr val="FF0000"/>
                </a:solidFill>
              </a:rPr>
              <a:t>	</a:t>
            </a:r>
            <a:endParaRPr lang="en-US" dirty="0" smtClean="0"/>
          </a:p>
          <a:p>
            <a:r>
              <a:rPr lang="en-US" dirty="0" smtClean="0"/>
              <a:t>How to (securely) share data / knowledge / cycles with collaborators?</a:t>
            </a:r>
          </a:p>
          <a:p>
            <a:endParaRPr lang="en-US" dirty="0"/>
          </a:p>
          <a:p>
            <a:r>
              <a:rPr lang="en-US" dirty="0" smtClean="0"/>
              <a:t>	</a:t>
            </a:r>
            <a:r>
              <a:rPr lang="en-US" dirty="0">
                <a:solidFill>
                  <a:srgbClr val="FF0000"/>
                </a:solidFill>
              </a:rPr>
              <a:t>SDN / science DMZ, </a:t>
            </a:r>
            <a:r>
              <a:rPr lang="en-US" dirty="0" smtClean="0">
                <a:solidFill>
                  <a:srgbClr val="FF0000"/>
                </a:solidFill>
              </a:rPr>
              <a:t>DTNs, …</a:t>
            </a:r>
          </a:p>
          <a:p>
            <a:r>
              <a:rPr lang="en-US" dirty="0">
                <a:solidFill>
                  <a:srgbClr val="FF0000"/>
                </a:solidFill>
              </a:rPr>
              <a:t>	</a:t>
            </a:r>
            <a:r>
              <a:rPr lang="en-US" dirty="0" smtClean="0">
                <a:solidFill>
                  <a:srgbClr val="FF0000"/>
                </a:solidFill>
              </a:rPr>
              <a:t>regional collaboration (RMACC cycles, sys admin retreat)</a:t>
            </a:r>
          </a:p>
          <a:p>
            <a:r>
              <a:rPr lang="en-US" dirty="0">
                <a:solidFill>
                  <a:srgbClr val="FF0000"/>
                </a:solidFill>
              </a:rPr>
              <a:t>	</a:t>
            </a:r>
            <a:r>
              <a:rPr lang="en-US" dirty="0" smtClean="0">
                <a:solidFill>
                  <a:srgbClr val="FF0000"/>
                </a:solidFill>
              </a:rPr>
              <a:t>national collaboration (OSG, XSEDE)</a:t>
            </a:r>
            <a:endParaRPr lang="en-US" dirty="0"/>
          </a:p>
          <a:p>
            <a:endParaRPr lang="en-US" dirty="0"/>
          </a:p>
        </p:txBody>
      </p:sp>
      <p:pic>
        <p:nvPicPr>
          <p:cNvPr id="3" name="Picture 2" descr="Screen Shot 2015-09-29 at 9.12.2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46" y="17807"/>
            <a:ext cx="9144000" cy="2382762"/>
          </a:xfrm>
          <a:prstGeom prst="rect">
            <a:avLst/>
          </a:prstGeom>
        </p:spPr>
      </p:pic>
    </p:spTree>
    <p:extLst>
      <p:ext uri="{BB962C8B-B14F-4D97-AF65-F5344CB8AC3E}">
        <p14:creationId xmlns:p14="http://schemas.microsoft.com/office/powerpoint/2010/main" val="326071096"/>
      </p:ext>
    </p:extLst>
  </p:cSld>
  <p:clrMapOvr>
    <a:masterClrMapping/>
  </p:clrMapOvr>
</p:sld>
</file>

<file path=ppt/theme/theme1.xml><?xml version="1.0" encoding="utf-8"?>
<a:theme xmlns:a="http://schemas.openxmlformats.org/drawingml/2006/main" name="1_Office Them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7960</TotalTime>
  <Words>835</Words>
  <Application>Microsoft Office PowerPoint</Application>
  <PresentationFormat>On-screen Show (4:3)</PresentationFormat>
  <Paragraphs>134</Paragraphs>
  <Slides>20</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Courier</vt:lpstr>
      <vt:lpstr>Univers LT Std 55</vt:lpstr>
      <vt:lpstr>Zapf Dingbats</vt:lpstr>
      <vt:lpstr>1_Office Theme</vt:lpstr>
      <vt:lpstr>Leveraging Campus Resources and Engaging Researchers</vt:lpstr>
      <vt:lpstr>Introductions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University of Washington</vt:lpstr>
      <vt:lpstr>University of Washington’s Current Successes</vt:lpstr>
      <vt:lpstr>University of Washington In Progress </vt:lpstr>
      <vt:lpstr>University of Washington Network Automation</vt:lpstr>
      <vt:lpstr>PowerPoint Presentation</vt:lpstr>
      <vt:lpstr>University of Alabama in Huntsville</vt:lpstr>
      <vt:lpstr>Overview</vt:lpstr>
      <vt:lpstr>Cyberinfrastructure Initiation</vt:lpstr>
      <vt:lpstr>What have we done to fix it?</vt:lpstr>
      <vt:lpstr>Future Steps</vt:lpstr>
      <vt:lpstr>Panel Discussion 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IntelSim</dc:title>
  <dc:creator>Alan Chalker</dc:creator>
  <cp:lastModifiedBy>Jen</cp:lastModifiedBy>
  <cp:revision>192</cp:revision>
  <dcterms:created xsi:type="dcterms:W3CDTF">2013-08-04T04:19:11Z</dcterms:created>
  <dcterms:modified xsi:type="dcterms:W3CDTF">2015-09-29T17:41:55Z</dcterms:modified>
</cp:coreProperties>
</file>