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74" r:id="rId3"/>
    <p:sldId id="258" r:id="rId4"/>
    <p:sldId id="257" r:id="rId5"/>
    <p:sldId id="267" r:id="rId6"/>
    <p:sldId id="424" r:id="rId7"/>
    <p:sldId id="407" r:id="rId8"/>
    <p:sldId id="259" r:id="rId9"/>
    <p:sldId id="268" r:id="rId10"/>
    <p:sldId id="271" r:id="rId11"/>
    <p:sldId id="272" r:id="rId12"/>
    <p:sldId id="260" r:id="rId13"/>
    <p:sldId id="277" r:id="rId14"/>
    <p:sldId id="276" r:id="rId15"/>
    <p:sldId id="408" r:id="rId16"/>
    <p:sldId id="275" r:id="rId17"/>
    <p:sldId id="278" r:id="rId18"/>
    <p:sldId id="261" r:id="rId19"/>
    <p:sldId id="326" r:id="rId20"/>
    <p:sldId id="409" r:id="rId21"/>
    <p:sldId id="328" r:id="rId22"/>
    <p:sldId id="329" r:id="rId23"/>
    <p:sldId id="304" r:id="rId24"/>
    <p:sldId id="327" r:id="rId25"/>
    <p:sldId id="425" r:id="rId26"/>
    <p:sldId id="310" r:id="rId27"/>
    <p:sldId id="330" r:id="rId28"/>
    <p:sldId id="331" r:id="rId29"/>
    <p:sldId id="426" r:id="rId30"/>
    <p:sldId id="410" r:id="rId31"/>
    <p:sldId id="427" r:id="rId32"/>
    <p:sldId id="332" r:id="rId33"/>
    <p:sldId id="344" r:id="rId34"/>
    <p:sldId id="265" r:id="rId35"/>
    <p:sldId id="307" r:id="rId36"/>
    <p:sldId id="345" r:id="rId37"/>
    <p:sldId id="418" r:id="rId38"/>
    <p:sldId id="346" r:id="rId39"/>
    <p:sldId id="347" r:id="rId40"/>
    <p:sldId id="348" r:id="rId41"/>
    <p:sldId id="351" r:id="rId42"/>
    <p:sldId id="428" r:id="rId43"/>
    <p:sldId id="353" r:id="rId44"/>
    <p:sldId id="349" r:id="rId45"/>
    <p:sldId id="290" r:id="rId46"/>
    <p:sldId id="350" r:id="rId47"/>
    <p:sldId id="282" r:id="rId48"/>
    <p:sldId id="342" r:id="rId49"/>
    <p:sldId id="429" r:id="rId50"/>
    <p:sldId id="394" r:id="rId51"/>
    <p:sldId id="400" r:id="rId52"/>
    <p:sldId id="402" r:id="rId53"/>
    <p:sldId id="404" r:id="rId54"/>
    <p:sldId id="287" r:id="rId55"/>
    <p:sldId id="430" r:id="rId56"/>
    <p:sldId id="411" r:id="rId57"/>
    <p:sldId id="343" r:id="rId58"/>
    <p:sldId id="431" r:id="rId59"/>
    <p:sldId id="262" r:id="rId60"/>
    <p:sldId id="414" r:id="rId61"/>
    <p:sldId id="325" r:id="rId62"/>
    <p:sldId id="415" r:id="rId63"/>
    <p:sldId id="338" r:id="rId64"/>
    <p:sldId id="419" r:id="rId65"/>
    <p:sldId id="263" r:id="rId66"/>
    <p:sldId id="420" r:id="rId67"/>
    <p:sldId id="421" r:id="rId68"/>
    <p:sldId id="356" r:id="rId69"/>
    <p:sldId id="333" r:id="rId70"/>
    <p:sldId id="357" r:id="rId71"/>
    <p:sldId id="334" r:id="rId72"/>
    <p:sldId id="335" r:id="rId73"/>
    <p:sldId id="422" r:id="rId74"/>
    <p:sldId id="423" r:id="rId75"/>
    <p:sldId id="336" r:id="rId76"/>
    <p:sldId id="264" r:id="rId77"/>
    <p:sldId id="360" r:id="rId78"/>
    <p:sldId id="416" r:id="rId79"/>
    <p:sldId id="417" r:id="rId80"/>
    <p:sldId id="433" r:id="rId81"/>
    <p:sldId id="361" r:id="rId82"/>
    <p:sldId id="270" r:id="rId83"/>
    <p:sldId id="266"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snapToObjects="1">
      <p:cViewPr varScale="1">
        <p:scale>
          <a:sx n="49" d="100"/>
          <a:sy n="49" d="100"/>
        </p:scale>
        <p:origin x="29" y="605"/>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8A47A-4E2B-448C-BDED-44CC9BC6F01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F64366-0AF3-4745-966B-15760E7069B6}">
      <dgm:prSet/>
      <dgm:spPr/>
      <dgm:t>
        <a:bodyPr/>
        <a:lstStyle/>
        <a:p>
          <a:r>
            <a:rPr lang="en-US"/>
            <a:t>New and diverse research collaboration opportunities.</a:t>
          </a:r>
        </a:p>
      </dgm:t>
    </dgm:pt>
    <dgm:pt modelId="{D524654D-8D5A-455C-A8F6-83F37B16FA0C}" type="parTrans" cxnId="{D32B7E8C-10B6-486E-8894-42EA13C81CAB}">
      <dgm:prSet/>
      <dgm:spPr/>
      <dgm:t>
        <a:bodyPr/>
        <a:lstStyle/>
        <a:p>
          <a:endParaRPr lang="en-US"/>
        </a:p>
      </dgm:t>
    </dgm:pt>
    <dgm:pt modelId="{ECAAC7B3-3404-4605-BBCA-9D4CE61CC8A3}" type="sibTrans" cxnId="{D32B7E8C-10B6-486E-8894-42EA13C81CAB}">
      <dgm:prSet/>
      <dgm:spPr/>
      <dgm:t>
        <a:bodyPr/>
        <a:lstStyle/>
        <a:p>
          <a:endParaRPr lang="en-US"/>
        </a:p>
      </dgm:t>
    </dgm:pt>
    <dgm:pt modelId="{39D2BF41-F5ED-479D-9202-F68C96832BBD}">
      <dgm:prSet/>
      <dgm:spPr/>
      <dgm:t>
        <a:bodyPr/>
        <a:lstStyle/>
        <a:p>
          <a:r>
            <a:rPr lang="en-US"/>
            <a:t>Improved cloud access from the classroom.</a:t>
          </a:r>
        </a:p>
      </dgm:t>
    </dgm:pt>
    <dgm:pt modelId="{8C7B6944-BA10-46FF-9070-15A2F454FF8E}" type="parTrans" cxnId="{22449F4C-9BE1-4298-BD43-AEE61A12C254}">
      <dgm:prSet/>
      <dgm:spPr/>
      <dgm:t>
        <a:bodyPr/>
        <a:lstStyle/>
        <a:p>
          <a:endParaRPr lang="en-US"/>
        </a:p>
      </dgm:t>
    </dgm:pt>
    <dgm:pt modelId="{F073E346-DE01-4CC4-B36D-F5C18AA08419}" type="sibTrans" cxnId="{22449F4C-9BE1-4298-BD43-AEE61A12C254}">
      <dgm:prSet/>
      <dgm:spPr/>
      <dgm:t>
        <a:bodyPr/>
        <a:lstStyle/>
        <a:p>
          <a:endParaRPr lang="en-US"/>
        </a:p>
      </dgm:t>
    </dgm:pt>
    <dgm:pt modelId="{649B6D89-0358-4ACE-87D9-2EB81B1E98D1}">
      <dgm:prSet/>
      <dgm:spPr/>
      <dgm:t>
        <a:bodyPr/>
        <a:lstStyle/>
        <a:p>
          <a:r>
            <a:rPr lang="en-US"/>
            <a:t>Improved network connectivity and higher bandwidth.</a:t>
          </a:r>
        </a:p>
      </dgm:t>
    </dgm:pt>
    <dgm:pt modelId="{7CD57028-7F3A-4E83-842F-B3A014C3CAE6}" type="parTrans" cxnId="{671F637A-51DE-4490-9400-4A025B90C671}">
      <dgm:prSet/>
      <dgm:spPr/>
      <dgm:t>
        <a:bodyPr/>
        <a:lstStyle/>
        <a:p>
          <a:endParaRPr lang="en-US"/>
        </a:p>
      </dgm:t>
    </dgm:pt>
    <dgm:pt modelId="{9748AC58-42D9-4EFF-AF44-5F7DAA243087}" type="sibTrans" cxnId="{671F637A-51DE-4490-9400-4A025B90C671}">
      <dgm:prSet/>
      <dgm:spPr/>
      <dgm:t>
        <a:bodyPr/>
        <a:lstStyle/>
        <a:p>
          <a:endParaRPr lang="en-US"/>
        </a:p>
      </dgm:t>
    </dgm:pt>
    <dgm:pt modelId="{1E2AB6D2-AD86-44F4-8CC4-F02049C656B0}">
      <dgm:prSet/>
      <dgm:spPr/>
      <dgm:t>
        <a:bodyPr/>
        <a:lstStyle/>
        <a:p>
          <a:r>
            <a:rPr lang="en-US"/>
            <a:t>Connection to the research network.</a:t>
          </a:r>
        </a:p>
      </dgm:t>
    </dgm:pt>
    <dgm:pt modelId="{2C860857-DBF7-483D-A303-8C8DD345470A}" type="parTrans" cxnId="{A6F2748E-6706-4945-AF34-D9467C15A5E6}">
      <dgm:prSet/>
      <dgm:spPr/>
      <dgm:t>
        <a:bodyPr/>
        <a:lstStyle/>
        <a:p>
          <a:endParaRPr lang="en-US"/>
        </a:p>
      </dgm:t>
    </dgm:pt>
    <dgm:pt modelId="{51A5ED4F-E255-44D1-8950-62FF37F4E6BD}" type="sibTrans" cxnId="{A6F2748E-6706-4945-AF34-D9467C15A5E6}">
      <dgm:prSet/>
      <dgm:spPr/>
      <dgm:t>
        <a:bodyPr/>
        <a:lstStyle/>
        <a:p>
          <a:endParaRPr lang="en-US"/>
        </a:p>
      </dgm:t>
    </dgm:pt>
    <dgm:pt modelId="{B9294E4A-D062-490D-8F12-04B0B95EA525}">
      <dgm:prSet/>
      <dgm:spPr/>
      <dgm:t>
        <a:bodyPr/>
        <a:lstStyle/>
        <a:p>
          <a:r>
            <a:rPr lang="en-US" dirty="0"/>
            <a:t>Access to computing or supercomputing resources.</a:t>
          </a:r>
        </a:p>
      </dgm:t>
    </dgm:pt>
    <dgm:pt modelId="{6E16DCDC-87C4-4453-A7E6-D4A3AA020926}" type="parTrans" cxnId="{3103B9A3-26EA-4BA5-B0BE-6ADD3756A9D0}">
      <dgm:prSet/>
      <dgm:spPr/>
      <dgm:t>
        <a:bodyPr/>
        <a:lstStyle/>
        <a:p>
          <a:endParaRPr lang="en-US"/>
        </a:p>
      </dgm:t>
    </dgm:pt>
    <dgm:pt modelId="{7F57C22F-3404-400E-8895-508576235FD6}" type="sibTrans" cxnId="{3103B9A3-26EA-4BA5-B0BE-6ADD3756A9D0}">
      <dgm:prSet/>
      <dgm:spPr/>
      <dgm:t>
        <a:bodyPr/>
        <a:lstStyle/>
        <a:p>
          <a:endParaRPr lang="en-US"/>
        </a:p>
      </dgm:t>
    </dgm:pt>
    <dgm:pt modelId="{9A255D30-D02F-45D9-9DFE-00398F6E690C}">
      <dgm:prSet/>
      <dgm:spPr/>
      <dgm:t>
        <a:bodyPr/>
        <a:lstStyle/>
        <a:p>
          <a:r>
            <a:rPr lang="en-US"/>
            <a:t>Increased data transfer capabilities.</a:t>
          </a:r>
        </a:p>
      </dgm:t>
    </dgm:pt>
    <dgm:pt modelId="{C698D71E-3AA3-44B5-A6C7-B7F085D27EB9}" type="parTrans" cxnId="{C16AE6A0-6046-460F-AC8C-5A5AA5E0E624}">
      <dgm:prSet/>
      <dgm:spPr/>
      <dgm:t>
        <a:bodyPr/>
        <a:lstStyle/>
        <a:p>
          <a:endParaRPr lang="en-US"/>
        </a:p>
      </dgm:t>
    </dgm:pt>
    <dgm:pt modelId="{1D398B4E-EBB0-4596-9427-442AA5BBBAEB}" type="sibTrans" cxnId="{C16AE6A0-6046-460F-AC8C-5A5AA5E0E624}">
      <dgm:prSet/>
      <dgm:spPr/>
      <dgm:t>
        <a:bodyPr/>
        <a:lstStyle/>
        <a:p>
          <a:endParaRPr lang="en-US"/>
        </a:p>
      </dgm:t>
    </dgm:pt>
    <dgm:pt modelId="{49ECD001-945F-49AB-96C3-3FDDFA5AE3E5}">
      <dgm:prSet/>
      <dgm:spPr/>
      <dgm:t>
        <a:bodyPr/>
        <a:lstStyle/>
        <a:p>
          <a:r>
            <a:rPr lang="en-US"/>
            <a:t>Expanded cyberinfrastructure opportunities.</a:t>
          </a:r>
        </a:p>
      </dgm:t>
    </dgm:pt>
    <dgm:pt modelId="{ADC75DC4-B06B-4461-96E7-16DA28A06342}" type="parTrans" cxnId="{9B0C7A7F-2D8C-48DF-9929-8228EC5EA717}">
      <dgm:prSet/>
      <dgm:spPr/>
      <dgm:t>
        <a:bodyPr/>
        <a:lstStyle/>
        <a:p>
          <a:endParaRPr lang="en-US"/>
        </a:p>
      </dgm:t>
    </dgm:pt>
    <dgm:pt modelId="{6B2BEB52-D060-44E6-BEB0-266EE2830480}" type="sibTrans" cxnId="{9B0C7A7F-2D8C-48DF-9929-8228EC5EA717}">
      <dgm:prSet/>
      <dgm:spPr/>
      <dgm:t>
        <a:bodyPr/>
        <a:lstStyle/>
        <a:p>
          <a:endParaRPr lang="en-US"/>
        </a:p>
      </dgm:t>
    </dgm:pt>
    <dgm:pt modelId="{55030585-0E0B-4349-85EE-B88861FE5F25}">
      <dgm:prSet/>
      <dgm:spPr/>
      <dgm:t>
        <a:bodyPr/>
        <a:lstStyle/>
        <a:p>
          <a:r>
            <a:rPr lang="en-US" dirty="0"/>
            <a:t>Exposure to leading researcher and cyberinfrastructure practitioners.</a:t>
          </a:r>
        </a:p>
      </dgm:t>
    </dgm:pt>
    <dgm:pt modelId="{BAFB78B6-A73F-433D-94C8-9A48D9143CF2}" type="parTrans" cxnId="{AD8406F3-0C06-4B6B-9204-A1E6F984C87C}">
      <dgm:prSet/>
      <dgm:spPr/>
      <dgm:t>
        <a:bodyPr/>
        <a:lstStyle/>
        <a:p>
          <a:endParaRPr lang="en-US"/>
        </a:p>
      </dgm:t>
    </dgm:pt>
    <dgm:pt modelId="{AC6DFDD3-9B07-473B-85D5-C6A892AE5511}" type="sibTrans" cxnId="{AD8406F3-0C06-4B6B-9204-A1E6F984C87C}">
      <dgm:prSet/>
      <dgm:spPr/>
      <dgm:t>
        <a:bodyPr/>
        <a:lstStyle/>
        <a:p>
          <a:endParaRPr lang="en-US"/>
        </a:p>
      </dgm:t>
    </dgm:pt>
    <dgm:pt modelId="{8D1E24BA-714F-46C2-822A-3C8F9C28F559}">
      <dgm:prSet/>
      <dgm:spPr/>
      <dgm:t>
        <a:bodyPr/>
        <a:lstStyle/>
        <a:p>
          <a:r>
            <a:rPr lang="en-US" dirty="0"/>
            <a:t>Ability to recruit faculty and students with research interests that require cyberinfrastructure support</a:t>
          </a:r>
        </a:p>
      </dgm:t>
    </dgm:pt>
    <dgm:pt modelId="{27743558-8B8E-47F5-885A-D0F965C1DE28}" type="parTrans" cxnId="{BDCFB732-F491-4D0E-A64C-D7394E157542}">
      <dgm:prSet/>
      <dgm:spPr/>
      <dgm:t>
        <a:bodyPr/>
        <a:lstStyle/>
        <a:p>
          <a:endParaRPr lang="en-US"/>
        </a:p>
      </dgm:t>
    </dgm:pt>
    <dgm:pt modelId="{E87952D5-2DD2-481D-AC31-F05B171F890C}" type="sibTrans" cxnId="{BDCFB732-F491-4D0E-A64C-D7394E157542}">
      <dgm:prSet/>
      <dgm:spPr/>
      <dgm:t>
        <a:bodyPr/>
        <a:lstStyle/>
        <a:p>
          <a:endParaRPr lang="en-US"/>
        </a:p>
      </dgm:t>
    </dgm:pt>
    <dgm:pt modelId="{C0B91849-3439-A043-8EF0-3C0DF3ABBEFE}">
      <dgm:prSet/>
      <dgm:spPr/>
      <dgm:t>
        <a:bodyPr/>
        <a:lstStyle/>
        <a:p>
          <a:pPr rtl="0"/>
          <a:r>
            <a:rPr lang="en-US" dirty="0"/>
            <a:t>Access to data storage resources. </a:t>
          </a:r>
        </a:p>
      </dgm:t>
    </dgm:pt>
    <dgm:pt modelId="{1BF971BE-45B0-5B42-92BC-4649B0C4C76C}" type="parTrans" cxnId="{01D4358D-815F-7142-9C4C-D0CE58BC8316}">
      <dgm:prSet/>
      <dgm:spPr/>
      <dgm:t>
        <a:bodyPr/>
        <a:lstStyle/>
        <a:p>
          <a:endParaRPr lang="en-US"/>
        </a:p>
      </dgm:t>
    </dgm:pt>
    <dgm:pt modelId="{0F71544C-30E0-6243-AEA9-C99B68A7AE67}" type="sibTrans" cxnId="{01D4358D-815F-7142-9C4C-D0CE58BC8316}">
      <dgm:prSet/>
      <dgm:spPr/>
      <dgm:t>
        <a:bodyPr/>
        <a:lstStyle/>
        <a:p>
          <a:endParaRPr lang="en-US"/>
        </a:p>
      </dgm:t>
    </dgm:pt>
    <dgm:pt modelId="{92342DDD-888B-0542-943D-9D1C3A597554}">
      <dgm:prSet/>
      <dgm:spPr/>
      <dgm:t>
        <a:bodyPr/>
        <a:lstStyle/>
        <a:p>
          <a:pPr rtl="0"/>
          <a:r>
            <a:rPr lang="en-US" dirty="0"/>
            <a:t>Augment current campus resources. </a:t>
          </a:r>
        </a:p>
      </dgm:t>
    </dgm:pt>
    <dgm:pt modelId="{CF7081AF-CB5C-9D4E-96DD-B6F1039DE87E}" type="parTrans" cxnId="{9D030515-CA75-264E-805C-6D4CD41D1F76}">
      <dgm:prSet/>
      <dgm:spPr/>
      <dgm:t>
        <a:bodyPr/>
        <a:lstStyle/>
        <a:p>
          <a:endParaRPr lang="en-US"/>
        </a:p>
      </dgm:t>
    </dgm:pt>
    <dgm:pt modelId="{78B0E7E6-DAB1-434A-919D-F601ED5A062F}" type="sibTrans" cxnId="{9D030515-CA75-264E-805C-6D4CD41D1F76}">
      <dgm:prSet/>
      <dgm:spPr/>
      <dgm:t>
        <a:bodyPr/>
        <a:lstStyle/>
        <a:p>
          <a:endParaRPr lang="en-US"/>
        </a:p>
      </dgm:t>
    </dgm:pt>
    <dgm:pt modelId="{8CB6779F-D810-DC44-8D53-2D58B51B2281}" type="pres">
      <dgm:prSet presAssocID="{5658A47A-4E2B-448C-BDED-44CC9BC6F014}" presName="diagram" presStyleCnt="0">
        <dgm:presLayoutVars>
          <dgm:dir/>
          <dgm:resizeHandles val="exact"/>
        </dgm:presLayoutVars>
      </dgm:prSet>
      <dgm:spPr/>
    </dgm:pt>
    <dgm:pt modelId="{97B191F1-214D-5647-8812-2604E090CED7}" type="pres">
      <dgm:prSet presAssocID="{9BF64366-0AF3-4745-966B-15760E7069B6}" presName="node" presStyleLbl="node1" presStyleIdx="0" presStyleCnt="11">
        <dgm:presLayoutVars>
          <dgm:bulletEnabled val="1"/>
        </dgm:presLayoutVars>
      </dgm:prSet>
      <dgm:spPr/>
    </dgm:pt>
    <dgm:pt modelId="{26FAF0BF-6983-0845-A1DB-4732134EC8C7}" type="pres">
      <dgm:prSet presAssocID="{ECAAC7B3-3404-4605-BBCA-9D4CE61CC8A3}" presName="sibTrans" presStyleCnt="0"/>
      <dgm:spPr/>
    </dgm:pt>
    <dgm:pt modelId="{C7C88827-A550-4F4D-BB18-E5DF5C026D8C}" type="pres">
      <dgm:prSet presAssocID="{39D2BF41-F5ED-479D-9202-F68C96832BBD}" presName="node" presStyleLbl="node1" presStyleIdx="1" presStyleCnt="11">
        <dgm:presLayoutVars>
          <dgm:bulletEnabled val="1"/>
        </dgm:presLayoutVars>
      </dgm:prSet>
      <dgm:spPr/>
    </dgm:pt>
    <dgm:pt modelId="{DB13BCC6-1C65-A54D-BB49-C419CC03DFF8}" type="pres">
      <dgm:prSet presAssocID="{F073E346-DE01-4CC4-B36D-F5C18AA08419}" presName="sibTrans" presStyleCnt="0"/>
      <dgm:spPr/>
    </dgm:pt>
    <dgm:pt modelId="{AC14D67E-5CC0-A44D-87E4-4E2D4092A1B8}" type="pres">
      <dgm:prSet presAssocID="{649B6D89-0358-4ACE-87D9-2EB81B1E98D1}" presName="node" presStyleLbl="node1" presStyleIdx="2" presStyleCnt="11">
        <dgm:presLayoutVars>
          <dgm:bulletEnabled val="1"/>
        </dgm:presLayoutVars>
      </dgm:prSet>
      <dgm:spPr/>
    </dgm:pt>
    <dgm:pt modelId="{502425F6-1481-734B-9290-52E91016D6B2}" type="pres">
      <dgm:prSet presAssocID="{9748AC58-42D9-4EFF-AF44-5F7DAA243087}" presName="sibTrans" presStyleCnt="0"/>
      <dgm:spPr/>
    </dgm:pt>
    <dgm:pt modelId="{5D9A88A9-258C-8F44-AABF-F88B01383219}" type="pres">
      <dgm:prSet presAssocID="{1E2AB6D2-AD86-44F4-8CC4-F02049C656B0}" presName="node" presStyleLbl="node1" presStyleIdx="3" presStyleCnt="11">
        <dgm:presLayoutVars>
          <dgm:bulletEnabled val="1"/>
        </dgm:presLayoutVars>
      </dgm:prSet>
      <dgm:spPr/>
    </dgm:pt>
    <dgm:pt modelId="{EF13C775-3256-D64E-8930-9ABB54FB5096}" type="pres">
      <dgm:prSet presAssocID="{51A5ED4F-E255-44D1-8950-62FF37F4E6BD}" presName="sibTrans" presStyleCnt="0"/>
      <dgm:spPr/>
    </dgm:pt>
    <dgm:pt modelId="{4C9E2D62-A1DD-9B46-9302-B436228B2813}" type="pres">
      <dgm:prSet presAssocID="{B9294E4A-D062-490D-8F12-04B0B95EA525}" presName="node" presStyleLbl="node1" presStyleIdx="4" presStyleCnt="11">
        <dgm:presLayoutVars>
          <dgm:bulletEnabled val="1"/>
        </dgm:presLayoutVars>
      </dgm:prSet>
      <dgm:spPr/>
    </dgm:pt>
    <dgm:pt modelId="{4361B07D-8445-884F-B44B-412B14A64ABD}" type="pres">
      <dgm:prSet presAssocID="{7F57C22F-3404-400E-8895-508576235FD6}" presName="sibTrans" presStyleCnt="0"/>
      <dgm:spPr/>
    </dgm:pt>
    <dgm:pt modelId="{30B170C9-5C7B-CF42-BBEC-7B2572967F8E}" type="pres">
      <dgm:prSet presAssocID="{92342DDD-888B-0542-943D-9D1C3A597554}" presName="node" presStyleLbl="node1" presStyleIdx="5" presStyleCnt="11">
        <dgm:presLayoutVars>
          <dgm:bulletEnabled val="1"/>
        </dgm:presLayoutVars>
      </dgm:prSet>
      <dgm:spPr/>
    </dgm:pt>
    <dgm:pt modelId="{ED2311D0-70CC-FB41-A7F0-BDD209BC00F4}" type="pres">
      <dgm:prSet presAssocID="{78B0E7E6-DAB1-434A-919D-F601ED5A062F}" presName="sibTrans" presStyleCnt="0"/>
      <dgm:spPr/>
    </dgm:pt>
    <dgm:pt modelId="{7C7D1550-9CF0-E64C-BBC2-E5A1F3A5D6CB}" type="pres">
      <dgm:prSet presAssocID="{C0B91849-3439-A043-8EF0-3C0DF3ABBEFE}" presName="node" presStyleLbl="node1" presStyleIdx="6" presStyleCnt="11">
        <dgm:presLayoutVars>
          <dgm:bulletEnabled val="1"/>
        </dgm:presLayoutVars>
      </dgm:prSet>
      <dgm:spPr/>
    </dgm:pt>
    <dgm:pt modelId="{01A61C21-B2DB-2F43-B4CA-4E72FEC50AF0}" type="pres">
      <dgm:prSet presAssocID="{0F71544C-30E0-6243-AEA9-C99B68A7AE67}" presName="sibTrans" presStyleCnt="0"/>
      <dgm:spPr/>
    </dgm:pt>
    <dgm:pt modelId="{21625FF4-97D1-D042-9800-9870A3F6E224}" type="pres">
      <dgm:prSet presAssocID="{9A255D30-D02F-45D9-9DFE-00398F6E690C}" presName="node" presStyleLbl="node1" presStyleIdx="7" presStyleCnt="11">
        <dgm:presLayoutVars>
          <dgm:bulletEnabled val="1"/>
        </dgm:presLayoutVars>
      </dgm:prSet>
      <dgm:spPr/>
    </dgm:pt>
    <dgm:pt modelId="{A78BA980-CD65-AB41-AFB2-C04941FA3AC2}" type="pres">
      <dgm:prSet presAssocID="{1D398B4E-EBB0-4596-9427-442AA5BBBAEB}" presName="sibTrans" presStyleCnt="0"/>
      <dgm:spPr/>
    </dgm:pt>
    <dgm:pt modelId="{6C4E74F3-E437-EE46-AD25-6088A9E45F48}" type="pres">
      <dgm:prSet presAssocID="{49ECD001-945F-49AB-96C3-3FDDFA5AE3E5}" presName="node" presStyleLbl="node1" presStyleIdx="8" presStyleCnt="11">
        <dgm:presLayoutVars>
          <dgm:bulletEnabled val="1"/>
        </dgm:presLayoutVars>
      </dgm:prSet>
      <dgm:spPr/>
    </dgm:pt>
    <dgm:pt modelId="{2AD777DD-552D-9143-B670-1E341BDF8DAB}" type="pres">
      <dgm:prSet presAssocID="{6B2BEB52-D060-44E6-BEB0-266EE2830480}" presName="sibTrans" presStyleCnt="0"/>
      <dgm:spPr/>
    </dgm:pt>
    <dgm:pt modelId="{EFD104D9-8C55-D449-934B-2211EEE6586F}" type="pres">
      <dgm:prSet presAssocID="{55030585-0E0B-4349-85EE-B88861FE5F25}" presName="node" presStyleLbl="node1" presStyleIdx="9" presStyleCnt="11">
        <dgm:presLayoutVars>
          <dgm:bulletEnabled val="1"/>
        </dgm:presLayoutVars>
      </dgm:prSet>
      <dgm:spPr/>
    </dgm:pt>
    <dgm:pt modelId="{C7717AA0-5F11-C64A-9E80-5EDDEAB2D4EC}" type="pres">
      <dgm:prSet presAssocID="{AC6DFDD3-9B07-473B-85D5-C6A892AE5511}" presName="sibTrans" presStyleCnt="0"/>
      <dgm:spPr/>
    </dgm:pt>
    <dgm:pt modelId="{B664D046-ABE3-7E45-BD4B-CDB148739379}" type="pres">
      <dgm:prSet presAssocID="{8D1E24BA-714F-46C2-822A-3C8F9C28F559}" presName="node" presStyleLbl="node1" presStyleIdx="10" presStyleCnt="11">
        <dgm:presLayoutVars>
          <dgm:bulletEnabled val="1"/>
        </dgm:presLayoutVars>
      </dgm:prSet>
      <dgm:spPr/>
    </dgm:pt>
  </dgm:ptLst>
  <dgm:cxnLst>
    <dgm:cxn modelId="{CDCFE909-ED62-FC40-8417-7D1554CA057C}" type="presOf" srcId="{649B6D89-0358-4ACE-87D9-2EB81B1E98D1}" destId="{AC14D67E-5CC0-A44D-87E4-4E2D4092A1B8}" srcOrd="0" destOrd="0" presId="urn:microsoft.com/office/officeart/2005/8/layout/default"/>
    <dgm:cxn modelId="{9D030515-CA75-264E-805C-6D4CD41D1F76}" srcId="{5658A47A-4E2B-448C-BDED-44CC9BC6F014}" destId="{92342DDD-888B-0542-943D-9D1C3A597554}" srcOrd="5" destOrd="0" parTransId="{CF7081AF-CB5C-9D4E-96DD-B6F1039DE87E}" sibTransId="{78B0E7E6-DAB1-434A-919D-F601ED5A062F}"/>
    <dgm:cxn modelId="{CFBAD715-7940-874D-B504-47CD9359C9B7}" type="presOf" srcId="{92342DDD-888B-0542-943D-9D1C3A597554}" destId="{30B170C9-5C7B-CF42-BBEC-7B2572967F8E}" srcOrd="0" destOrd="0" presId="urn:microsoft.com/office/officeart/2005/8/layout/default"/>
    <dgm:cxn modelId="{BDCFB732-F491-4D0E-A64C-D7394E157542}" srcId="{5658A47A-4E2B-448C-BDED-44CC9BC6F014}" destId="{8D1E24BA-714F-46C2-822A-3C8F9C28F559}" srcOrd="10" destOrd="0" parTransId="{27743558-8B8E-47F5-885A-D0F965C1DE28}" sibTransId="{E87952D5-2DD2-481D-AC31-F05B171F890C}"/>
    <dgm:cxn modelId="{86F6BB44-AAB9-1C43-9124-C3E4E2A83615}" type="presOf" srcId="{1E2AB6D2-AD86-44F4-8CC4-F02049C656B0}" destId="{5D9A88A9-258C-8F44-AABF-F88B01383219}" srcOrd="0" destOrd="0" presId="urn:microsoft.com/office/officeart/2005/8/layout/default"/>
    <dgm:cxn modelId="{22449F4C-9BE1-4298-BD43-AEE61A12C254}" srcId="{5658A47A-4E2B-448C-BDED-44CC9BC6F014}" destId="{39D2BF41-F5ED-479D-9202-F68C96832BBD}" srcOrd="1" destOrd="0" parTransId="{8C7B6944-BA10-46FF-9070-15A2F454FF8E}" sibTransId="{F073E346-DE01-4CC4-B36D-F5C18AA08419}"/>
    <dgm:cxn modelId="{736DF26E-06C1-744A-BF54-74DFE989284D}" type="presOf" srcId="{B9294E4A-D062-490D-8F12-04B0B95EA525}" destId="{4C9E2D62-A1DD-9B46-9302-B436228B2813}" srcOrd="0" destOrd="0" presId="urn:microsoft.com/office/officeart/2005/8/layout/default"/>
    <dgm:cxn modelId="{F513416F-2218-A144-B3E3-3571ED9BE81E}" type="presOf" srcId="{39D2BF41-F5ED-479D-9202-F68C96832BBD}" destId="{C7C88827-A550-4F4D-BB18-E5DF5C026D8C}" srcOrd="0" destOrd="0" presId="urn:microsoft.com/office/officeart/2005/8/layout/default"/>
    <dgm:cxn modelId="{9AEBD86F-C3D7-1945-94A3-D05D7D720498}" type="presOf" srcId="{C0B91849-3439-A043-8EF0-3C0DF3ABBEFE}" destId="{7C7D1550-9CF0-E64C-BBC2-E5A1F3A5D6CB}" srcOrd="0" destOrd="0" presId="urn:microsoft.com/office/officeart/2005/8/layout/default"/>
    <dgm:cxn modelId="{3F786270-5AB9-4842-95F5-E3043C98C51A}" type="presOf" srcId="{5658A47A-4E2B-448C-BDED-44CC9BC6F014}" destId="{8CB6779F-D810-DC44-8D53-2D58B51B2281}" srcOrd="0" destOrd="0" presId="urn:microsoft.com/office/officeart/2005/8/layout/default"/>
    <dgm:cxn modelId="{DC5FF477-8DEE-564D-9164-85D22837A31E}" type="presOf" srcId="{9A255D30-D02F-45D9-9DFE-00398F6E690C}" destId="{21625FF4-97D1-D042-9800-9870A3F6E224}" srcOrd="0" destOrd="0" presId="urn:microsoft.com/office/officeart/2005/8/layout/default"/>
    <dgm:cxn modelId="{671F637A-51DE-4490-9400-4A025B90C671}" srcId="{5658A47A-4E2B-448C-BDED-44CC9BC6F014}" destId="{649B6D89-0358-4ACE-87D9-2EB81B1E98D1}" srcOrd="2" destOrd="0" parTransId="{7CD57028-7F3A-4E83-842F-B3A014C3CAE6}" sibTransId="{9748AC58-42D9-4EFF-AF44-5F7DAA243087}"/>
    <dgm:cxn modelId="{9B0C7A7F-2D8C-48DF-9929-8228EC5EA717}" srcId="{5658A47A-4E2B-448C-BDED-44CC9BC6F014}" destId="{49ECD001-945F-49AB-96C3-3FDDFA5AE3E5}" srcOrd="8" destOrd="0" parTransId="{ADC75DC4-B06B-4461-96E7-16DA28A06342}" sibTransId="{6B2BEB52-D060-44E6-BEB0-266EE2830480}"/>
    <dgm:cxn modelId="{D32B7E8C-10B6-486E-8894-42EA13C81CAB}" srcId="{5658A47A-4E2B-448C-BDED-44CC9BC6F014}" destId="{9BF64366-0AF3-4745-966B-15760E7069B6}" srcOrd="0" destOrd="0" parTransId="{D524654D-8D5A-455C-A8F6-83F37B16FA0C}" sibTransId="{ECAAC7B3-3404-4605-BBCA-9D4CE61CC8A3}"/>
    <dgm:cxn modelId="{01D4358D-815F-7142-9C4C-D0CE58BC8316}" srcId="{5658A47A-4E2B-448C-BDED-44CC9BC6F014}" destId="{C0B91849-3439-A043-8EF0-3C0DF3ABBEFE}" srcOrd="6" destOrd="0" parTransId="{1BF971BE-45B0-5B42-92BC-4649B0C4C76C}" sibTransId="{0F71544C-30E0-6243-AEA9-C99B68A7AE67}"/>
    <dgm:cxn modelId="{A6F2748E-6706-4945-AF34-D9467C15A5E6}" srcId="{5658A47A-4E2B-448C-BDED-44CC9BC6F014}" destId="{1E2AB6D2-AD86-44F4-8CC4-F02049C656B0}" srcOrd="3" destOrd="0" parTransId="{2C860857-DBF7-483D-A303-8C8DD345470A}" sibTransId="{51A5ED4F-E255-44D1-8950-62FF37F4E6BD}"/>
    <dgm:cxn modelId="{C16AE6A0-6046-460F-AC8C-5A5AA5E0E624}" srcId="{5658A47A-4E2B-448C-BDED-44CC9BC6F014}" destId="{9A255D30-D02F-45D9-9DFE-00398F6E690C}" srcOrd="7" destOrd="0" parTransId="{C698D71E-3AA3-44B5-A6C7-B7F085D27EB9}" sibTransId="{1D398B4E-EBB0-4596-9427-442AA5BBBAEB}"/>
    <dgm:cxn modelId="{82E881A3-4654-8D40-B338-F736040B6D37}" type="presOf" srcId="{9BF64366-0AF3-4745-966B-15760E7069B6}" destId="{97B191F1-214D-5647-8812-2604E090CED7}" srcOrd="0" destOrd="0" presId="urn:microsoft.com/office/officeart/2005/8/layout/default"/>
    <dgm:cxn modelId="{3103B9A3-26EA-4BA5-B0BE-6ADD3756A9D0}" srcId="{5658A47A-4E2B-448C-BDED-44CC9BC6F014}" destId="{B9294E4A-D062-490D-8F12-04B0B95EA525}" srcOrd="4" destOrd="0" parTransId="{6E16DCDC-87C4-4453-A7E6-D4A3AA020926}" sibTransId="{7F57C22F-3404-400E-8895-508576235FD6}"/>
    <dgm:cxn modelId="{ECE764B2-C0F4-D040-B106-9B2446C86A3D}" type="presOf" srcId="{8D1E24BA-714F-46C2-822A-3C8F9C28F559}" destId="{B664D046-ABE3-7E45-BD4B-CDB148739379}" srcOrd="0" destOrd="0" presId="urn:microsoft.com/office/officeart/2005/8/layout/default"/>
    <dgm:cxn modelId="{656671EC-408C-CF4C-A81F-52D356F293F1}" type="presOf" srcId="{49ECD001-945F-49AB-96C3-3FDDFA5AE3E5}" destId="{6C4E74F3-E437-EE46-AD25-6088A9E45F48}" srcOrd="0" destOrd="0" presId="urn:microsoft.com/office/officeart/2005/8/layout/default"/>
    <dgm:cxn modelId="{AD8406F3-0C06-4B6B-9204-A1E6F984C87C}" srcId="{5658A47A-4E2B-448C-BDED-44CC9BC6F014}" destId="{55030585-0E0B-4349-85EE-B88861FE5F25}" srcOrd="9" destOrd="0" parTransId="{BAFB78B6-A73F-433D-94C8-9A48D9143CF2}" sibTransId="{AC6DFDD3-9B07-473B-85D5-C6A892AE5511}"/>
    <dgm:cxn modelId="{048FBAFA-6601-9148-BB67-25D50B001A6A}" type="presOf" srcId="{55030585-0E0B-4349-85EE-B88861FE5F25}" destId="{EFD104D9-8C55-D449-934B-2211EEE6586F}" srcOrd="0" destOrd="0" presId="urn:microsoft.com/office/officeart/2005/8/layout/default"/>
    <dgm:cxn modelId="{01C102FA-6833-E149-B55E-D4A747EBF12E}" type="presParOf" srcId="{8CB6779F-D810-DC44-8D53-2D58B51B2281}" destId="{97B191F1-214D-5647-8812-2604E090CED7}" srcOrd="0" destOrd="0" presId="urn:microsoft.com/office/officeart/2005/8/layout/default"/>
    <dgm:cxn modelId="{DC22EB49-34C5-4042-8949-DFBFF95E06C7}" type="presParOf" srcId="{8CB6779F-D810-DC44-8D53-2D58B51B2281}" destId="{26FAF0BF-6983-0845-A1DB-4732134EC8C7}" srcOrd="1" destOrd="0" presId="urn:microsoft.com/office/officeart/2005/8/layout/default"/>
    <dgm:cxn modelId="{5B820B92-122C-634C-9370-6FEC4B5ED6A4}" type="presParOf" srcId="{8CB6779F-D810-DC44-8D53-2D58B51B2281}" destId="{C7C88827-A550-4F4D-BB18-E5DF5C026D8C}" srcOrd="2" destOrd="0" presId="urn:microsoft.com/office/officeart/2005/8/layout/default"/>
    <dgm:cxn modelId="{EB7E6A9D-BDD2-F34F-93B9-74114D839894}" type="presParOf" srcId="{8CB6779F-D810-DC44-8D53-2D58B51B2281}" destId="{DB13BCC6-1C65-A54D-BB49-C419CC03DFF8}" srcOrd="3" destOrd="0" presId="urn:microsoft.com/office/officeart/2005/8/layout/default"/>
    <dgm:cxn modelId="{55101573-ACB4-6A49-88E5-A303E227B646}" type="presParOf" srcId="{8CB6779F-D810-DC44-8D53-2D58B51B2281}" destId="{AC14D67E-5CC0-A44D-87E4-4E2D4092A1B8}" srcOrd="4" destOrd="0" presId="urn:microsoft.com/office/officeart/2005/8/layout/default"/>
    <dgm:cxn modelId="{6FD8A444-BFDC-EF42-8B0A-CCBDE3B56B51}" type="presParOf" srcId="{8CB6779F-D810-DC44-8D53-2D58B51B2281}" destId="{502425F6-1481-734B-9290-52E91016D6B2}" srcOrd="5" destOrd="0" presId="urn:microsoft.com/office/officeart/2005/8/layout/default"/>
    <dgm:cxn modelId="{75543758-0D0F-8140-93D3-B5CE678325D1}" type="presParOf" srcId="{8CB6779F-D810-DC44-8D53-2D58B51B2281}" destId="{5D9A88A9-258C-8F44-AABF-F88B01383219}" srcOrd="6" destOrd="0" presId="urn:microsoft.com/office/officeart/2005/8/layout/default"/>
    <dgm:cxn modelId="{86E7EA10-14B3-704A-ACB1-6D19B4BC399E}" type="presParOf" srcId="{8CB6779F-D810-DC44-8D53-2D58B51B2281}" destId="{EF13C775-3256-D64E-8930-9ABB54FB5096}" srcOrd="7" destOrd="0" presId="urn:microsoft.com/office/officeart/2005/8/layout/default"/>
    <dgm:cxn modelId="{CD8357C0-FC2A-F447-91E5-E61652AD9F6A}" type="presParOf" srcId="{8CB6779F-D810-DC44-8D53-2D58B51B2281}" destId="{4C9E2D62-A1DD-9B46-9302-B436228B2813}" srcOrd="8" destOrd="0" presId="urn:microsoft.com/office/officeart/2005/8/layout/default"/>
    <dgm:cxn modelId="{AAF14DB4-C211-094B-900C-205AC537304D}" type="presParOf" srcId="{8CB6779F-D810-DC44-8D53-2D58B51B2281}" destId="{4361B07D-8445-884F-B44B-412B14A64ABD}" srcOrd="9" destOrd="0" presId="urn:microsoft.com/office/officeart/2005/8/layout/default"/>
    <dgm:cxn modelId="{9A8FADCF-8B35-6446-B497-BB591532D40E}" type="presParOf" srcId="{8CB6779F-D810-DC44-8D53-2D58B51B2281}" destId="{30B170C9-5C7B-CF42-BBEC-7B2572967F8E}" srcOrd="10" destOrd="0" presId="urn:microsoft.com/office/officeart/2005/8/layout/default"/>
    <dgm:cxn modelId="{3653764C-0FC0-DD48-90B1-FD0C56EEDD0E}" type="presParOf" srcId="{8CB6779F-D810-DC44-8D53-2D58B51B2281}" destId="{ED2311D0-70CC-FB41-A7F0-BDD209BC00F4}" srcOrd="11" destOrd="0" presId="urn:microsoft.com/office/officeart/2005/8/layout/default"/>
    <dgm:cxn modelId="{93946E6D-21BD-234A-ABB0-7C8A4271014E}" type="presParOf" srcId="{8CB6779F-D810-DC44-8D53-2D58B51B2281}" destId="{7C7D1550-9CF0-E64C-BBC2-E5A1F3A5D6CB}" srcOrd="12" destOrd="0" presId="urn:microsoft.com/office/officeart/2005/8/layout/default"/>
    <dgm:cxn modelId="{A5FA674F-FA8A-0240-B586-843E37FFA254}" type="presParOf" srcId="{8CB6779F-D810-DC44-8D53-2D58B51B2281}" destId="{01A61C21-B2DB-2F43-B4CA-4E72FEC50AF0}" srcOrd="13" destOrd="0" presId="urn:microsoft.com/office/officeart/2005/8/layout/default"/>
    <dgm:cxn modelId="{AAF8B0A5-7129-4E41-9DC9-D50FCE78F244}" type="presParOf" srcId="{8CB6779F-D810-DC44-8D53-2D58B51B2281}" destId="{21625FF4-97D1-D042-9800-9870A3F6E224}" srcOrd="14" destOrd="0" presId="urn:microsoft.com/office/officeart/2005/8/layout/default"/>
    <dgm:cxn modelId="{04283CEC-1265-4D44-8CA8-B2BE91E960CC}" type="presParOf" srcId="{8CB6779F-D810-DC44-8D53-2D58B51B2281}" destId="{A78BA980-CD65-AB41-AFB2-C04941FA3AC2}" srcOrd="15" destOrd="0" presId="urn:microsoft.com/office/officeart/2005/8/layout/default"/>
    <dgm:cxn modelId="{6310C8A3-1503-D745-A1AB-C467071C849F}" type="presParOf" srcId="{8CB6779F-D810-DC44-8D53-2D58B51B2281}" destId="{6C4E74F3-E437-EE46-AD25-6088A9E45F48}" srcOrd="16" destOrd="0" presId="urn:microsoft.com/office/officeart/2005/8/layout/default"/>
    <dgm:cxn modelId="{5768090C-19C9-A744-9B67-4D795532F5CB}" type="presParOf" srcId="{8CB6779F-D810-DC44-8D53-2D58B51B2281}" destId="{2AD777DD-552D-9143-B670-1E341BDF8DAB}" srcOrd="17" destOrd="0" presId="urn:microsoft.com/office/officeart/2005/8/layout/default"/>
    <dgm:cxn modelId="{BB4B0041-F0ED-164B-A90E-85580212C914}" type="presParOf" srcId="{8CB6779F-D810-DC44-8D53-2D58B51B2281}" destId="{EFD104D9-8C55-D449-934B-2211EEE6586F}" srcOrd="18" destOrd="0" presId="urn:microsoft.com/office/officeart/2005/8/layout/default"/>
    <dgm:cxn modelId="{FD5E461D-D03D-3B4E-825D-7B4CB87B214C}" type="presParOf" srcId="{8CB6779F-D810-DC44-8D53-2D58B51B2281}" destId="{C7717AA0-5F11-C64A-9E80-5EDDEAB2D4EC}" srcOrd="19" destOrd="0" presId="urn:microsoft.com/office/officeart/2005/8/layout/default"/>
    <dgm:cxn modelId="{DAF81C85-F72C-4F45-8681-90CBBB596378}" type="presParOf" srcId="{8CB6779F-D810-DC44-8D53-2D58B51B2281}" destId="{B664D046-ABE3-7E45-BD4B-CDB148739379}"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E817B-B9C3-4480-A13D-270072E7439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1EB1CA9-D1F7-4C57-A6C3-25A773E05F27}">
      <dgm:prSet/>
      <dgm:spPr/>
      <dgm:t>
        <a:bodyPr/>
        <a:lstStyle/>
        <a:p>
          <a:r>
            <a:rPr lang="en-US"/>
            <a:t>Questions to ask:</a:t>
          </a:r>
        </a:p>
      </dgm:t>
    </dgm:pt>
    <dgm:pt modelId="{6197254E-58F6-41CB-9B09-39525FA95746}" type="parTrans" cxnId="{6091E411-C998-4C12-9798-8F0AC5831C14}">
      <dgm:prSet/>
      <dgm:spPr/>
      <dgm:t>
        <a:bodyPr/>
        <a:lstStyle/>
        <a:p>
          <a:endParaRPr lang="en-US"/>
        </a:p>
      </dgm:t>
    </dgm:pt>
    <dgm:pt modelId="{96BCB3C5-CEC5-4469-A6E3-56C64AA12230}" type="sibTrans" cxnId="{6091E411-C998-4C12-9798-8F0AC5831C14}">
      <dgm:prSet/>
      <dgm:spPr/>
      <dgm:t>
        <a:bodyPr/>
        <a:lstStyle/>
        <a:p>
          <a:endParaRPr lang="en-US"/>
        </a:p>
      </dgm:t>
    </dgm:pt>
    <dgm:pt modelId="{C0359017-B55E-4631-83D7-C2F3527D3615}">
      <dgm:prSet/>
      <dgm:spPr/>
      <dgm:t>
        <a:bodyPr/>
        <a:lstStyle/>
        <a:p>
          <a:r>
            <a:rPr lang="en-US" dirty="0"/>
            <a:t>What is limiting a project’s capabilities? </a:t>
          </a:r>
        </a:p>
      </dgm:t>
    </dgm:pt>
    <dgm:pt modelId="{924C92F2-A13F-4C9F-8E7C-684F1AE2E37B}" type="parTrans" cxnId="{15E31AAE-1797-4493-9D5C-82F55D070EE0}">
      <dgm:prSet/>
      <dgm:spPr/>
      <dgm:t>
        <a:bodyPr/>
        <a:lstStyle/>
        <a:p>
          <a:endParaRPr lang="en-US"/>
        </a:p>
      </dgm:t>
    </dgm:pt>
    <dgm:pt modelId="{E1770B8E-41F9-4892-B83B-A6E274799CAF}" type="sibTrans" cxnId="{15E31AAE-1797-4493-9D5C-82F55D070EE0}">
      <dgm:prSet/>
      <dgm:spPr/>
      <dgm:t>
        <a:bodyPr/>
        <a:lstStyle/>
        <a:p>
          <a:endParaRPr lang="en-US"/>
        </a:p>
      </dgm:t>
    </dgm:pt>
    <dgm:pt modelId="{4EF9C68C-9294-4B6E-BE59-D351DF228F54}">
      <dgm:prSet/>
      <dgm:spPr/>
      <dgm:t>
        <a:bodyPr/>
        <a:lstStyle/>
        <a:p>
          <a:r>
            <a:rPr lang="en-US" dirty="0"/>
            <a:t>What could you do if you had better campus resources</a:t>
          </a:r>
        </a:p>
      </dgm:t>
    </dgm:pt>
    <dgm:pt modelId="{FE60ABA0-9182-4471-95EA-DACBDAD95908}" type="parTrans" cxnId="{E69F6E9C-6DDD-471C-8749-C939D5F0CFD8}">
      <dgm:prSet/>
      <dgm:spPr/>
      <dgm:t>
        <a:bodyPr/>
        <a:lstStyle/>
        <a:p>
          <a:endParaRPr lang="en-US"/>
        </a:p>
      </dgm:t>
    </dgm:pt>
    <dgm:pt modelId="{AE4CB23E-E9DB-4FA6-B913-C162242BC838}" type="sibTrans" cxnId="{E69F6E9C-6DDD-471C-8749-C939D5F0CFD8}">
      <dgm:prSet/>
      <dgm:spPr/>
      <dgm:t>
        <a:bodyPr/>
        <a:lstStyle/>
        <a:p>
          <a:endParaRPr lang="en-US"/>
        </a:p>
      </dgm:t>
    </dgm:pt>
    <dgm:pt modelId="{EE53D8B2-8C08-4401-B51E-09EA619B3899}">
      <dgm:prSet/>
      <dgm:spPr/>
      <dgm:t>
        <a:bodyPr/>
        <a:lstStyle/>
        <a:p>
          <a:r>
            <a:rPr lang="en-US" dirty="0"/>
            <a:t>What could you do if you had better access to external, network-based resources? </a:t>
          </a:r>
        </a:p>
      </dgm:t>
    </dgm:pt>
    <dgm:pt modelId="{64EA3959-7973-4DB7-B566-CD03F6865E77}" type="parTrans" cxnId="{EF160462-064B-4290-B8FC-A82590EB4324}">
      <dgm:prSet/>
      <dgm:spPr/>
      <dgm:t>
        <a:bodyPr/>
        <a:lstStyle/>
        <a:p>
          <a:endParaRPr lang="en-US"/>
        </a:p>
      </dgm:t>
    </dgm:pt>
    <dgm:pt modelId="{7C285CCB-DDF9-4D41-87CD-0CC698FFE136}" type="sibTrans" cxnId="{EF160462-064B-4290-B8FC-A82590EB4324}">
      <dgm:prSet/>
      <dgm:spPr/>
      <dgm:t>
        <a:bodyPr/>
        <a:lstStyle/>
        <a:p>
          <a:endParaRPr lang="en-US"/>
        </a:p>
      </dgm:t>
    </dgm:pt>
    <dgm:pt modelId="{75973E31-6C23-4382-ACD3-6588E4F99F64}">
      <dgm:prSet/>
      <dgm:spPr/>
      <dgm:t>
        <a:bodyPr/>
        <a:lstStyle/>
        <a:p>
          <a:r>
            <a:rPr lang="en-US" dirty="0"/>
            <a:t>Answer the questions in the proposal.</a:t>
          </a:r>
        </a:p>
      </dgm:t>
    </dgm:pt>
    <dgm:pt modelId="{4C7CE70C-B860-403E-88C8-DB5036BA9939}" type="parTrans" cxnId="{10708BEF-1D1C-4329-8AB4-3E4E442C9132}">
      <dgm:prSet/>
      <dgm:spPr/>
      <dgm:t>
        <a:bodyPr/>
        <a:lstStyle/>
        <a:p>
          <a:endParaRPr lang="en-US"/>
        </a:p>
      </dgm:t>
    </dgm:pt>
    <dgm:pt modelId="{3C42CA47-2D35-4C96-8B72-68211E8DAE67}" type="sibTrans" cxnId="{10708BEF-1D1C-4329-8AB4-3E4E442C9132}">
      <dgm:prSet/>
      <dgm:spPr/>
      <dgm:t>
        <a:bodyPr/>
        <a:lstStyle/>
        <a:p>
          <a:endParaRPr lang="en-US"/>
        </a:p>
      </dgm:t>
    </dgm:pt>
    <dgm:pt modelId="{985677CF-224D-48B4-8371-BCFBB21F35E5}">
      <dgm:prSet/>
      <dgm:spPr/>
      <dgm:t>
        <a:bodyPr/>
        <a:lstStyle/>
        <a:p>
          <a:r>
            <a:rPr lang="en-US"/>
            <a:t>Requested infrastructure will increase the bandwidth available for the application.</a:t>
          </a:r>
        </a:p>
      </dgm:t>
    </dgm:pt>
    <dgm:pt modelId="{AB0D66AC-2D85-4163-A2D2-CA791EBE4F5D}" type="parTrans" cxnId="{A21C26AE-F2C9-4CA2-B2BB-76AC928E4113}">
      <dgm:prSet/>
      <dgm:spPr/>
      <dgm:t>
        <a:bodyPr/>
        <a:lstStyle/>
        <a:p>
          <a:endParaRPr lang="en-US"/>
        </a:p>
      </dgm:t>
    </dgm:pt>
    <dgm:pt modelId="{D5B17722-8F72-4DB9-BAAD-1B4968EFD721}" type="sibTrans" cxnId="{A21C26AE-F2C9-4CA2-B2BB-76AC928E4113}">
      <dgm:prSet/>
      <dgm:spPr/>
      <dgm:t>
        <a:bodyPr/>
        <a:lstStyle/>
        <a:p>
          <a:endParaRPr lang="en-US"/>
        </a:p>
      </dgm:t>
    </dgm:pt>
    <dgm:pt modelId="{438EF454-F31F-4159-A598-3ADFD23CD53E}">
      <dgm:prSet/>
      <dgm:spPr/>
      <dgm:t>
        <a:bodyPr/>
        <a:lstStyle/>
        <a:p>
          <a:r>
            <a:rPr lang="en-US"/>
            <a:t>Project will now have access to specific computing resources not available previously due to infrastructure limitations. </a:t>
          </a:r>
        </a:p>
      </dgm:t>
    </dgm:pt>
    <dgm:pt modelId="{080B9E06-22CD-4E26-A084-1F31C38B7A92}" type="parTrans" cxnId="{2B52B37E-C216-40F2-AD11-DD73B9986784}">
      <dgm:prSet/>
      <dgm:spPr/>
      <dgm:t>
        <a:bodyPr/>
        <a:lstStyle/>
        <a:p>
          <a:endParaRPr lang="en-US"/>
        </a:p>
      </dgm:t>
    </dgm:pt>
    <dgm:pt modelId="{5A77710F-7D54-4AD2-ADFB-BB6B11C1817E}" type="sibTrans" cxnId="{2B52B37E-C216-40F2-AD11-DD73B9986784}">
      <dgm:prSet/>
      <dgm:spPr/>
      <dgm:t>
        <a:bodyPr/>
        <a:lstStyle/>
        <a:p>
          <a:endParaRPr lang="en-US"/>
        </a:p>
      </dgm:t>
    </dgm:pt>
    <dgm:pt modelId="{CB8DC96E-FE43-134F-8B11-F94F90D7ECEE}">
      <dgm:prSet/>
      <dgm:spPr/>
      <dgm:t>
        <a:bodyPr/>
        <a:lstStyle/>
        <a:p>
          <a:r>
            <a:rPr lang="en-US" dirty="0"/>
            <a:t>More network bandwidth; more computational power; campus-based storage. </a:t>
          </a:r>
        </a:p>
      </dgm:t>
    </dgm:pt>
    <dgm:pt modelId="{92678951-B360-6341-8384-4888E60443EB}" type="parTrans" cxnId="{72B23A1F-196C-1842-8917-BD323C0008C8}">
      <dgm:prSet/>
      <dgm:spPr/>
      <dgm:t>
        <a:bodyPr/>
        <a:lstStyle/>
        <a:p>
          <a:endParaRPr lang="en-US"/>
        </a:p>
      </dgm:t>
    </dgm:pt>
    <dgm:pt modelId="{8C99BD3B-F069-EC46-8AD7-E592C46C41E1}" type="sibTrans" cxnId="{72B23A1F-196C-1842-8917-BD323C0008C8}">
      <dgm:prSet/>
      <dgm:spPr/>
      <dgm:t>
        <a:bodyPr/>
        <a:lstStyle/>
        <a:p>
          <a:endParaRPr lang="en-US"/>
        </a:p>
      </dgm:t>
    </dgm:pt>
    <dgm:pt modelId="{C79EF704-FD14-8F45-B48F-B83BB7CADEBE}" type="pres">
      <dgm:prSet presAssocID="{F70E817B-B9C3-4480-A13D-270072E74393}" presName="linear" presStyleCnt="0">
        <dgm:presLayoutVars>
          <dgm:dir/>
          <dgm:animLvl val="lvl"/>
          <dgm:resizeHandles val="exact"/>
        </dgm:presLayoutVars>
      </dgm:prSet>
      <dgm:spPr/>
    </dgm:pt>
    <dgm:pt modelId="{8A104747-DB92-B846-89BB-87FCEA7E7511}" type="pres">
      <dgm:prSet presAssocID="{31EB1CA9-D1F7-4C57-A6C3-25A773E05F27}" presName="parentLin" presStyleCnt="0"/>
      <dgm:spPr/>
    </dgm:pt>
    <dgm:pt modelId="{210D76B8-C766-E94C-AE6F-C4B7605DFE16}" type="pres">
      <dgm:prSet presAssocID="{31EB1CA9-D1F7-4C57-A6C3-25A773E05F27}" presName="parentLeftMargin" presStyleLbl="node1" presStyleIdx="0" presStyleCnt="2"/>
      <dgm:spPr/>
    </dgm:pt>
    <dgm:pt modelId="{C2B5D366-E6A0-0746-83D7-49CDB8613D4F}" type="pres">
      <dgm:prSet presAssocID="{31EB1CA9-D1F7-4C57-A6C3-25A773E05F27}" presName="parentText" presStyleLbl="node1" presStyleIdx="0" presStyleCnt="2">
        <dgm:presLayoutVars>
          <dgm:chMax val="0"/>
          <dgm:bulletEnabled val="1"/>
        </dgm:presLayoutVars>
      </dgm:prSet>
      <dgm:spPr/>
    </dgm:pt>
    <dgm:pt modelId="{3BBA4A53-7959-0F47-934C-D50AEAE27907}" type="pres">
      <dgm:prSet presAssocID="{31EB1CA9-D1F7-4C57-A6C3-25A773E05F27}" presName="negativeSpace" presStyleCnt="0"/>
      <dgm:spPr/>
    </dgm:pt>
    <dgm:pt modelId="{AF3AA078-E8F6-4A4D-8639-B7EC8B2395A3}" type="pres">
      <dgm:prSet presAssocID="{31EB1CA9-D1F7-4C57-A6C3-25A773E05F27}" presName="childText" presStyleLbl="conFgAcc1" presStyleIdx="0" presStyleCnt="2">
        <dgm:presLayoutVars>
          <dgm:bulletEnabled val="1"/>
        </dgm:presLayoutVars>
      </dgm:prSet>
      <dgm:spPr/>
    </dgm:pt>
    <dgm:pt modelId="{48170125-ED43-C841-8DB7-B04D949641BF}" type="pres">
      <dgm:prSet presAssocID="{96BCB3C5-CEC5-4469-A6E3-56C64AA12230}" presName="spaceBetweenRectangles" presStyleCnt="0"/>
      <dgm:spPr/>
    </dgm:pt>
    <dgm:pt modelId="{98FA8F3D-911E-CD43-85C2-4896BCE34C11}" type="pres">
      <dgm:prSet presAssocID="{75973E31-6C23-4382-ACD3-6588E4F99F64}" presName="parentLin" presStyleCnt="0"/>
      <dgm:spPr/>
    </dgm:pt>
    <dgm:pt modelId="{88333860-401C-EC4C-BD09-9A3763C44527}" type="pres">
      <dgm:prSet presAssocID="{75973E31-6C23-4382-ACD3-6588E4F99F64}" presName="parentLeftMargin" presStyleLbl="node1" presStyleIdx="0" presStyleCnt="2"/>
      <dgm:spPr/>
    </dgm:pt>
    <dgm:pt modelId="{A50F3D83-4B60-4543-9142-7552682ECFBC}" type="pres">
      <dgm:prSet presAssocID="{75973E31-6C23-4382-ACD3-6588E4F99F64}" presName="parentText" presStyleLbl="node1" presStyleIdx="1" presStyleCnt="2">
        <dgm:presLayoutVars>
          <dgm:chMax val="0"/>
          <dgm:bulletEnabled val="1"/>
        </dgm:presLayoutVars>
      </dgm:prSet>
      <dgm:spPr/>
    </dgm:pt>
    <dgm:pt modelId="{58ED985E-84F5-EB4D-9219-A20D9F242B29}" type="pres">
      <dgm:prSet presAssocID="{75973E31-6C23-4382-ACD3-6588E4F99F64}" presName="negativeSpace" presStyleCnt="0"/>
      <dgm:spPr/>
    </dgm:pt>
    <dgm:pt modelId="{6F66B757-12D4-484A-A6AC-2F55A96725E1}" type="pres">
      <dgm:prSet presAssocID="{75973E31-6C23-4382-ACD3-6588E4F99F64}" presName="childText" presStyleLbl="conFgAcc1" presStyleIdx="1" presStyleCnt="2">
        <dgm:presLayoutVars>
          <dgm:bulletEnabled val="1"/>
        </dgm:presLayoutVars>
      </dgm:prSet>
      <dgm:spPr/>
    </dgm:pt>
  </dgm:ptLst>
  <dgm:cxnLst>
    <dgm:cxn modelId="{95F26303-5FB6-4C4E-9B1B-C551322958E3}" type="presOf" srcId="{31EB1CA9-D1F7-4C57-A6C3-25A773E05F27}" destId="{C2B5D366-E6A0-0746-83D7-49CDB8613D4F}" srcOrd="1" destOrd="0" presId="urn:microsoft.com/office/officeart/2005/8/layout/list1"/>
    <dgm:cxn modelId="{4CF35D0C-8504-5E45-A9D9-1580959D1442}" type="presOf" srcId="{985677CF-224D-48B4-8371-BCFBB21F35E5}" destId="{6F66B757-12D4-484A-A6AC-2F55A96725E1}" srcOrd="0" destOrd="0" presId="urn:microsoft.com/office/officeart/2005/8/layout/list1"/>
    <dgm:cxn modelId="{6091E411-C998-4C12-9798-8F0AC5831C14}" srcId="{F70E817B-B9C3-4480-A13D-270072E74393}" destId="{31EB1CA9-D1F7-4C57-A6C3-25A773E05F27}" srcOrd="0" destOrd="0" parTransId="{6197254E-58F6-41CB-9B09-39525FA95746}" sibTransId="{96BCB3C5-CEC5-4469-A6E3-56C64AA12230}"/>
    <dgm:cxn modelId="{72B23A1F-196C-1842-8917-BD323C0008C8}" srcId="{4EF9C68C-9294-4B6E-BE59-D351DF228F54}" destId="{CB8DC96E-FE43-134F-8B11-F94F90D7ECEE}" srcOrd="0" destOrd="0" parTransId="{92678951-B360-6341-8384-4888E60443EB}" sibTransId="{8C99BD3B-F069-EC46-8AD7-E592C46C41E1}"/>
    <dgm:cxn modelId="{1D89D330-6AE8-B846-BFAD-A4432DE4B596}" type="presOf" srcId="{75973E31-6C23-4382-ACD3-6588E4F99F64}" destId="{88333860-401C-EC4C-BD09-9A3763C44527}" srcOrd="0" destOrd="0" presId="urn:microsoft.com/office/officeart/2005/8/layout/list1"/>
    <dgm:cxn modelId="{DA250E3C-3D7D-AC43-AE4D-C13A02AF0A14}" type="presOf" srcId="{F70E817B-B9C3-4480-A13D-270072E74393}" destId="{C79EF704-FD14-8F45-B48F-B83BB7CADEBE}" srcOrd="0" destOrd="0" presId="urn:microsoft.com/office/officeart/2005/8/layout/list1"/>
    <dgm:cxn modelId="{EF160462-064B-4290-B8FC-A82590EB4324}" srcId="{31EB1CA9-D1F7-4C57-A6C3-25A773E05F27}" destId="{EE53D8B2-8C08-4401-B51E-09EA619B3899}" srcOrd="2" destOrd="0" parTransId="{64EA3959-7973-4DB7-B566-CD03F6865E77}" sibTransId="{7C285CCB-DDF9-4D41-87CD-0CC698FFE136}"/>
    <dgm:cxn modelId="{2B52B37E-C216-40F2-AD11-DD73B9986784}" srcId="{75973E31-6C23-4382-ACD3-6588E4F99F64}" destId="{438EF454-F31F-4159-A598-3ADFD23CD53E}" srcOrd="1" destOrd="0" parTransId="{080B9E06-22CD-4E26-A084-1F31C38B7A92}" sibTransId="{5A77710F-7D54-4AD2-ADFB-BB6B11C1817E}"/>
    <dgm:cxn modelId="{90C77E80-7B40-6A45-9FA1-49F937E2C200}" type="presOf" srcId="{CB8DC96E-FE43-134F-8B11-F94F90D7ECEE}" destId="{AF3AA078-E8F6-4A4D-8639-B7EC8B2395A3}" srcOrd="0" destOrd="2" presId="urn:microsoft.com/office/officeart/2005/8/layout/list1"/>
    <dgm:cxn modelId="{B1E30786-55D4-494B-9182-11ACBA65F0F6}" type="presOf" srcId="{C0359017-B55E-4631-83D7-C2F3527D3615}" destId="{AF3AA078-E8F6-4A4D-8639-B7EC8B2395A3}" srcOrd="0" destOrd="0" presId="urn:microsoft.com/office/officeart/2005/8/layout/list1"/>
    <dgm:cxn modelId="{E69F6E9C-6DDD-471C-8749-C939D5F0CFD8}" srcId="{31EB1CA9-D1F7-4C57-A6C3-25A773E05F27}" destId="{4EF9C68C-9294-4B6E-BE59-D351DF228F54}" srcOrd="1" destOrd="0" parTransId="{FE60ABA0-9182-4471-95EA-DACBDAD95908}" sibTransId="{AE4CB23E-E9DB-4FA6-B913-C162242BC838}"/>
    <dgm:cxn modelId="{15E31AAE-1797-4493-9D5C-82F55D070EE0}" srcId="{31EB1CA9-D1F7-4C57-A6C3-25A773E05F27}" destId="{C0359017-B55E-4631-83D7-C2F3527D3615}" srcOrd="0" destOrd="0" parTransId="{924C92F2-A13F-4C9F-8E7C-684F1AE2E37B}" sibTransId="{E1770B8E-41F9-4892-B83B-A6E274799CAF}"/>
    <dgm:cxn modelId="{A21C26AE-F2C9-4CA2-B2BB-76AC928E4113}" srcId="{75973E31-6C23-4382-ACD3-6588E4F99F64}" destId="{985677CF-224D-48B4-8371-BCFBB21F35E5}" srcOrd="0" destOrd="0" parTransId="{AB0D66AC-2D85-4163-A2D2-CA791EBE4F5D}" sibTransId="{D5B17722-8F72-4DB9-BAAD-1B4968EFD721}"/>
    <dgm:cxn modelId="{AB569CBF-6DA4-D749-8139-4C96ECB90A6A}" type="presOf" srcId="{4EF9C68C-9294-4B6E-BE59-D351DF228F54}" destId="{AF3AA078-E8F6-4A4D-8639-B7EC8B2395A3}" srcOrd="0" destOrd="1" presId="urn:microsoft.com/office/officeart/2005/8/layout/list1"/>
    <dgm:cxn modelId="{B45351C6-A1FC-734C-AE0E-4F037418CCBE}" type="presOf" srcId="{EE53D8B2-8C08-4401-B51E-09EA619B3899}" destId="{AF3AA078-E8F6-4A4D-8639-B7EC8B2395A3}" srcOrd="0" destOrd="3" presId="urn:microsoft.com/office/officeart/2005/8/layout/list1"/>
    <dgm:cxn modelId="{7A6F56D6-7D13-B94F-8595-03B481418098}" type="presOf" srcId="{31EB1CA9-D1F7-4C57-A6C3-25A773E05F27}" destId="{210D76B8-C766-E94C-AE6F-C4B7605DFE16}" srcOrd="0" destOrd="0" presId="urn:microsoft.com/office/officeart/2005/8/layout/list1"/>
    <dgm:cxn modelId="{10708BEF-1D1C-4329-8AB4-3E4E442C9132}" srcId="{F70E817B-B9C3-4480-A13D-270072E74393}" destId="{75973E31-6C23-4382-ACD3-6588E4F99F64}" srcOrd="1" destOrd="0" parTransId="{4C7CE70C-B860-403E-88C8-DB5036BA9939}" sibTransId="{3C42CA47-2D35-4C96-8B72-68211E8DAE67}"/>
    <dgm:cxn modelId="{2D39C1F7-2E74-9845-B287-67436E6E12C2}" type="presOf" srcId="{438EF454-F31F-4159-A598-3ADFD23CD53E}" destId="{6F66B757-12D4-484A-A6AC-2F55A96725E1}" srcOrd="0" destOrd="1" presId="urn:microsoft.com/office/officeart/2005/8/layout/list1"/>
    <dgm:cxn modelId="{66D911FE-9EDA-9447-ACC7-08892B8B5465}" type="presOf" srcId="{75973E31-6C23-4382-ACD3-6588E4F99F64}" destId="{A50F3D83-4B60-4543-9142-7552682ECFBC}" srcOrd="1" destOrd="0" presId="urn:microsoft.com/office/officeart/2005/8/layout/list1"/>
    <dgm:cxn modelId="{55D668F4-0DE2-DA48-911C-AAC74275461B}" type="presParOf" srcId="{C79EF704-FD14-8F45-B48F-B83BB7CADEBE}" destId="{8A104747-DB92-B846-89BB-87FCEA7E7511}" srcOrd="0" destOrd="0" presId="urn:microsoft.com/office/officeart/2005/8/layout/list1"/>
    <dgm:cxn modelId="{FE4640BA-DDD9-D342-8F14-C9403024355A}" type="presParOf" srcId="{8A104747-DB92-B846-89BB-87FCEA7E7511}" destId="{210D76B8-C766-E94C-AE6F-C4B7605DFE16}" srcOrd="0" destOrd="0" presId="urn:microsoft.com/office/officeart/2005/8/layout/list1"/>
    <dgm:cxn modelId="{BDFFA109-86BA-E64F-9C5F-6FE52AD65D52}" type="presParOf" srcId="{8A104747-DB92-B846-89BB-87FCEA7E7511}" destId="{C2B5D366-E6A0-0746-83D7-49CDB8613D4F}" srcOrd="1" destOrd="0" presId="urn:microsoft.com/office/officeart/2005/8/layout/list1"/>
    <dgm:cxn modelId="{1378EF9A-7BDE-9E49-AF91-BA51E76B12BB}" type="presParOf" srcId="{C79EF704-FD14-8F45-B48F-B83BB7CADEBE}" destId="{3BBA4A53-7959-0F47-934C-D50AEAE27907}" srcOrd="1" destOrd="0" presId="urn:microsoft.com/office/officeart/2005/8/layout/list1"/>
    <dgm:cxn modelId="{0B446E7B-DA93-104C-B19A-51197E90EB67}" type="presParOf" srcId="{C79EF704-FD14-8F45-B48F-B83BB7CADEBE}" destId="{AF3AA078-E8F6-4A4D-8639-B7EC8B2395A3}" srcOrd="2" destOrd="0" presId="urn:microsoft.com/office/officeart/2005/8/layout/list1"/>
    <dgm:cxn modelId="{6CC190F7-AAC9-F74F-8725-4C9709042420}" type="presParOf" srcId="{C79EF704-FD14-8F45-B48F-B83BB7CADEBE}" destId="{48170125-ED43-C841-8DB7-B04D949641BF}" srcOrd="3" destOrd="0" presId="urn:microsoft.com/office/officeart/2005/8/layout/list1"/>
    <dgm:cxn modelId="{C9A55325-1ECE-7C46-BA06-614EECB57C17}" type="presParOf" srcId="{C79EF704-FD14-8F45-B48F-B83BB7CADEBE}" destId="{98FA8F3D-911E-CD43-85C2-4896BCE34C11}" srcOrd="4" destOrd="0" presId="urn:microsoft.com/office/officeart/2005/8/layout/list1"/>
    <dgm:cxn modelId="{CD6BB9FA-19E1-0C4C-9642-35D95A82C600}" type="presParOf" srcId="{98FA8F3D-911E-CD43-85C2-4896BCE34C11}" destId="{88333860-401C-EC4C-BD09-9A3763C44527}" srcOrd="0" destOrd="0" presId="urn:microsoft.com/office/officeart/2005/8/layout/list1"/>
    <dgm:cxn modelId="{896C75B0-67FB-C547-A851-1941B07852A0}" type="presParOf" srcId="{98FA8F3D-911E-CD43-85C2-4896BCE34C11}" destId="{A50F3D83-4B60-4543-9142-7552682ECFBC}" srcOrd="1" destOrd="0" presId="urn:microsoft.com/office/officeart/2005/8/layout/list1"/>
    <dgm:cxn modelId="{5F8AC407-B908-A540-B26A-AE2C7AC66B2E}" type="presParOf" srcId="{C79EF704-FD14-8F45-B48F-B83BB7CADEBE}" destId="{58ED985E-84F5-EB4D-9219-A20D9F242B29}" srcOrd="5" destOrd="0" presId="urn:microsoft.com/office/officeart/2005/8/layout/list1"/>
    <dgm:cxn modelId="{9BB59A54-9434-4342-A346-D7315FA2A1DC}" type="presParOf" srcId="{C79EF704-FD14-8F45-B48F-B83BB7CADEBE}" destId="{6F66B757-12D4-484A-A6AC-2F55A96725E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E0640C-BD70-4873-ADA9-72C354249B6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37AD6C0-F3A4-4969-92CD-468840FF9BDA}">
      <dgm:prSet/>
      <dgm:spPr/>
      <dgm:t>
        <a:bodyPr/>
        <a:lstStyle/>
        <a:p>
          <a:r>
            <a:rPr lang="en-US"/>
            <a:t>Ability to support new areas of research, curriculum or other science-based activities. </a:t>
          </a:r>
        </a:p>
      </dgm:t>
    </dgm:pt>
    <dgm:pt modelId="{BFF577B4-F3F2-452A-87BB-650EC70391E0}" type="parTrans" cxnId="{F9F76D3A-E0EA-419E-AB38-3C23F9911A3D}">
      <dgm:prSet/>
      <dgm:spPr/>
      <dgm:t>
        <a:bodyPr/>
        <a:lstStyle/>
        <a:p>
          <a:endParaRPr lang="en-US"/>
        </a:p>
      </dgm:t>
    </dgm:pt>
    <dgm:pt modelId="{7F66E03E-EE46-4444-B62E-7216BA5023BB}" type="sibTrans" cxnId="{F9F76D3A-E0EA-419E-AB38-3C23F9911A3D}">
      <dgm:prSet/>
      <dgm:spPr/>
      <dgm:t>
        <a:bodyPr/>
        <a:lstStyle/>
        <a:p>
          <a:endParaRPr lang="en-US"/>
        </a:p>
      </dgm:t>
    </dgm:pt>
    <dgm:pt modelId="{BF492039-ACBE-458F-A578-FEF8084C6E21}">
      <dgm:prSet/>
      <dgm:spPr/>
      <dgm:t>
        <a:bodyPr/>
        <a:lstStyle/>
        <a:p>
          <a:r>
            <a:rPr lang="en-US"/>
            <a:t>Esports programs with a curriculum component.</a:t>
          </a:r>
        </a:p>
      </dgm:t>
    </dgm:pt>
    <dgm:pt modelId="{FDD0C9AD-0E76-4B98-941F-631000316A37}" type="parTrans" cxnId="{51773A2F-1EF0-4AF9-B6BC-7DDB61A74C90}">
      <dgm:prSet/>
      <dgm:spPr/>
      <dgm:t>
        <a:bodyPr/>
        <a:lstStyle/>
        <a:p>
          <a:endParaRPr lang="en-US"/>
        </a:p>
      </dgm:t>
    </dgm:pt>
    <dgm:pt modelId="{3CDD2421-0A4C-4974-BC23-BBF5C9F6CF9A}" type="sibTrans" cxnId="{51773A2F-1EF0-4AF9-B6BC-7DDB61A74C90}">
      <dgm:prSet/>
      <dgm:spPr/>
      <dgm:t>
        <a:bodyPr/>
        <a:lstStyle/>
        <a:p>
          <a:endParaRPr lang="en-US"/>
        </a:p>
      </dgm:t>
    </dgm:pt>
    <dgm:pt modelId="{EE3AA514-3511-46CC-9332-B073F5E8DCE3}">
      <dgm:prSet/>
      <dgm:spPr/>
      <dgm:t>
        <a:bodyPr/>
        <a:lstStyle/>
        <a:p>
          <a:r>
            <a:rPr lang="en-US"/>
            <a:t>Improved connectivity for a new campus building which houses science activities. </a:t>
          </a:r>
        </a:p>
      </dgm:t>
    </dgm:pt>
    <dgm:pt modelId="{45B72CEA-C6BA-40AB-BBB4-F3B394BE17C4}" type="parTrans" cxnId="{E1B6695D-A0B1-4153-A2D0-4E009903C8C0}">
      <dgm:prSet/>
      <dgm:spPr/>
      <dgm:t>
        <a:bodyPr/>
        <a:lstStyle/>
        <a:p>
          <a:endParaRPr lang="en-US"/>
        </a:p>
      </dgm:t>
    </dgm:pt>
    <dgm:pt modelId="{B6BA31FA-0940-442D-B66C-9FAA04EE5CC2}" type="sibTrans" cxnId="{E1B6695D-A0B1-4153-A2D0-4E009903C8C0}">
      <dgm:prSet/>
      <dgm:spPr/>
      <dgm:t>
        <a:bodyPr/>
        <a:lstStyle/>
        <a:p>
          <a:endParaRPr lang="en-US"/>
        </a:p>
      </dgm:t>
    </dgm:pt>
    <dgm:pt modelId="{0316D9A1-3827-4B25-BE44-CB1C38BD0774}">
      <dgm:prSet/>
      <dgm:spPr/>
      <dgm:t>
        <a:bodyPr/>
        <a:lstStyle/>
        <a:p>
          <a:r>
            <a:rPr lang="en-US" dirty="0"/>
            <a:t>Ability to support new areas of research or education using campus-based computing infrastructure; </a:t>
          </a:r>
        </a:p>
      </dgm:t>
    </dgm:pt>
    <dgm:pt modelId="{99B45B0E-17EF-4A9E-B119-BBB650BAFB19}" type="parTrans" cxnId="{31699845-7B1A-4DFD-87E2-7CC6BAD90239}">
      <dgm:prSet/>
      <dgm:spPr/>
      <dgm:t>
        <a:bodyPr/>
        <a:lstStyle/>
        <a:p>
          <a:endParaRPr lang="en-US"/>
        </a:p>
      </dgm:t>
    </dgm:pt>
    <dgm:pt modelId="{DE0F25EC-579E-4882-88B6-91CBF24F3A82}" type="sibTrans" cxnId="{31699845-7B1A-4DFD-87E2-7CC6BAD90239}">
      <dgm:prSet/>
      <dgm:spPr/>
      <dgm:t>
        <a:bodyPr/>
        <a:lstStyle/>
        <a:p>
          <a:endParaRPr lang="en-US"/>
        </a:p>
      </dgm:t>
    </dgm:pt>
    <dgm:pt modelId="{27922644-1557-4ED5-BA87-AC4FAAE75778}">
      <dgm:prSet/>
      <dgm:spPr/>
      <dgm:t>
        <a:bodyPr/>
        <a:lstStyle/>
        <a:p>
          <a:r>
            <a:rPr lang="en-US"/>
            <a:t>Ability to attract</a:t>
          </a:r>
        </a:p>
      </dgm:t>
    </dgm:pt>
    <dgm:pt modelId="{5FF7501C-8A32-41F0-B288-0CA805C74DB2}" type="parTrans" cxnId="{6B29DEBE-F349-4B3F-BEEA-F17A0E346D87}">
      <dgm:prSet/>
      <dgm:spPr/>
      <dgm:t>
        <a:bodyPr/>
        <a:lstStyle/>
        <a:p>
          <a:endParaRPr lang="en-US"/>
        </a:p>
      </dgm:t>
    </dgm:pt>
    <dgm:pt modelId="{84E0992B-9A44-4316-854B-E6BAC8C53CB1}" type="sibTrans" cxnId="{6B29DEBE-F349-4B3F-BEEA-F17A0E346D87}">
      <dgm:prSet/>
      <dgm:spPr/>
      <dgm:t>
        <a:bodyPr/>
        <a:lstStyle/>
        <a:p>
          <a:endParaRPr lang="en-US"/>
        </a:p>
      </dgm:t>
    </dgm:pt>
    <dgm:pt modelId="{2D13C28D-242D-4126-8285-A89017958E37}">
      <dgm:prSet/>
      <dgm:spPr/>
      <dgm:t>
        <a:bodyPr/>
        <a:lstStyle/>
        <a:p>
          <a:r>
            <a:rPr lang="en-US"/>
            <a:t>New faculty due to better access to resources.</a:t>
          </a:r>
        </a:p>
      </dgm:t>
    </dgm:pt>
    <dgm:pt modelId="{F25D5A94-7440-4003-8216-19D38E61AEB8}" type="parTrans" cxnId="{5B1EB235-1667-4E1B-A6D5-14D31005FB40}">
      <dgm:prSet/>
      <dgm:spPr/>
      <dgm:t>
        <a:bodyPr/>
        <a:lstStyle/>
        <a:p>
          <a:endParaRPr lang="en-US"/>
        </a:p>
      </dgm:t>
    </dgm:pt>
    <dgm:pt modelId="{6CC5BC76-0976-412D-A7B9-DBF18BB66095}" type="sibTrans" cxnId="{5B1EB235-1667-4E1B-A6D5-14D31005FB40}">
      <dgm:prSet/>
      <dgm:spPr/>
      <dgm:t>
        <a:bodyPr/>
        <a:lstStyle/>
        <a:p>
          <a:endParaRPr lang="en-US"/>
        </a:p>
      </dgm:t>
    </dgm:pt>
    <dgm:pt modelId="{5DA881F7-4F6F-499C-A589-EDA33ABE0422}">
      <dgm:prSet/>
      <dgm:spPr/>
      <dgm:t>
        <a:bodyPr/>
        <a:lstStyle/>
        <a:p>
          <a:r>
            <a:rPr lang="en-US"/>
            <a:t>A diverse set of students.</a:t>
          </a:r>
        </a:p>
      </dgm:t>
    </dgm:pt>
    <dgm:pt modelId="{657BEBAC-2DAB-461C-977A-0C5DF1EBABF4}" type="parTrans" cxnId="{5883ADB1-5153-4CD7-BE3A-1506B85C7447}">
      <dgm:prSet/>
      <dgm:spPr/>
      <dgm:t>
        <a:bodyPr/>
        <a:lstStyle/>
        <a:p>
          <a:endParaRPr lang="en-US"/>
        </a:p>
      </dgm:t>
    </dgm:pt>
    <dgm:pt modelId="{896ED15D-9B87-4803-8503-E75E30FE29F3}" type="sibTrans" cxnId="{5883ADB1-5153-4CD7-BE3A-1506B85C7447}">
      <dgm:prSet/>
      <dgm:spPr/>
      <dgm:t>
        <a:bodyPr/>
        <a:lstStyle/>
        <a:p>
          <a:endParaRPr lang="en-US"/>
        </a:p>
      </dgm:t>
    </dgm:pt>
    <dgm:pt modelId="{D2015562-C602-47A0-B2E5-18223F68F76D}">
      <dgm:prSet/>
      <dgm:spPr/>
      <dgm:t>
        <a:bodyPr/>
        <a:lstStyle/>
        <a:p>
          <a:r>
            <a:rPr lang="en-US"/>
            <a:t>Always explain why. </a:t>
          </a:r>
        </a:p>
      </dgm:t>
    </dgm:pt>
    <dgm:pt modelId="{F1359C65-4145-47FD-8078-BE6792FA32E3}" type="parTrans" cxnId="{4C5B7CD5-FA9C-4526-9182-0D50E7A85837}">
      <dgm:prSet/>
      <dgm:spPr/>
      <dgm:t>
        <a:bodyPr/>
        <a:lstStyle/>
        <a:p>
          <a:endParaRPr lang="en-US"/>
        </a:p>
      </dgm:t>
    </dgm:pt>
    <dgm:pt modelId="{5A79D380-343F-4B2D-BF0E-1F199F53C8DD}" type="sibTrans" cxnId="{4C5B7CD5-FA9C-4526-9182-0D50E7A85837}">
      <dgm:prSet/>
      <dgm:spPr/>
      <dgm:t>
        <a:bodyPr/>
        <a:lstStyle/>
        <a:p>
          <a:endParaRPr lang="en-US"/>
        </a:p>
      </dgm:t>
    </dgm:pt>
    <dgm:pt modelId="{0C6A26C8-2062-384B-9187-E3B0AA1142A2}">
      <dgm:prSet/>
      <dgm:spPr/>
      <dgm:t>
        <a:bodyPr/>
        <a:lstStyle/>
        <a:p>
          <a:r>
            <a:rPr lang="en-US" dirty="0"/>
            <a:t>Access to cloud-based resources in addition to or instead of current resources. </a:t>
          </a:r>
        </a:p>
      </dgm:t>
    </dgm:pt>
    <dgm:pt modelId="{05B6FA71-55EA-7E4D-9395-51C1E9F4993C}" type="parTrans" cxnId="{A2D29A97-56B7-164F-8EC1-8F32AC844BDF}">
      <dgm:prSet/>
      <dgm:spPr/>
      <dgm:t>
        <a:bodyPr/>
        <a:lstStyle/>
        <a:p>
          <a:endParaRPr lang="en-US"/>
        </a:p>
      </dgm:t>
    </dgm:pt>
    <dgm:pt modelId="{1219B492-69FE-484B-B126-9AFB8DA1FD16}" type="sibTrans" cxnId="{A2D29A97-56B7-164F-8EC1-8F32AC844BDF}">
      <dgm:prSet/>
      <dgm:spPr/>
      <dgm:t>
        <a:bodyPr/>
        <a:lstStyle/>
        <a:p>
          <a:endParaRPr lang="en-US"/>
        </a:p>
      </dgm:t>
    </dgm:pt>
    <dgm:pt modelId="{E5FB1891-13ED-7847-95B8-2C94A3B9F379}" type="pres">
      <dgm:prSet presAssocID="{49E0640C-BD70-4873-ADA9-72C354249B63}" presName="linear" presStyleCnt="0">
        <dgm:presLayoutVars>
          <dgm:dir/>
          <dgm:animLvl val="lvl"/>
          <dgm:resizeHandles val="exact"/>
        </dgm:presLayoutVars>
      </dgm:prSet>
      <dgm:spPr/>
    </dgm:pt>
    <dgm:pt modelId="{15C33C35-BF01-CE4A-A4AE-EB769A9A77B2}" type="pres">
      <dgm:prSet presAssocID="{837AD6C0-F3A4-4969-92CD-468840FF9BDA}" presName="parentLin" presStyleCnt="0"/>
      <dgm:spPr/>
    </dgm:pt>
    <dgm:pt modelId="{D8621DBB-6F9D-9542-B879-F740205E62BD}" type="pres">
      <dgm:prSet presAssocID="{837AD6C0-F3A4-4969-92CD-468840FF9BDA}" presName="parentLeftMargin" presStyleLbl="node1" presStyleIdx="0" presStyleCnt="2"/>
      <dgm:spPr/>
    </dgm:pt>
    <dgm:pt modelId="{5F0D3F36-D150-F941-B595-52169F2CC6CA}" type="pres">
      <dgm:prSet presAssocID="{837AD6C0-F3A4-4969-92CD-468840FF9BDA}" presName="parentText" presStyleLbl="node1" presStyleIdx="0" presStyleCnt="2">
        <dgm:presLayoutVars>
          <dgm:chMax val="0"/>
          <dgm:bulletEnabled val="1"/>
        </dgm:presLayoutVars>
      </dgm:prSet>
      <dgm:spPr/>
    </dgm:pt>
    <dgm:pt modelId="{14981393-08A7-294A-943E-8DE46FDB3382}" type="pres">
      <dgm:prSet presAssocID="{837AD6C0-F3A4-4969-92CD-468840FF9BDA}" presName="negativeSpace" presStyleCnt="0"/>
      <dgm:spPr/>
    </dgm:pt>
    <dgm:pt modelId="{7B61DAC1-15EE-5944-9C56-109EFDC63143}" type="pres">
      <dgm:prSet presAssocID="{837AD6C0-F3A4-4969-92CD-468840FF9BDA}" presName="childText" presStyleLbl="conFgAcc1" presStyleIdx="0" presStyleCnt="2">
        <dgm:presLayoutVars>
          <dgm:bulletEnabled val="1"/>
        </dgm:presLayoutVars>
      </dgm:prSet>
      <dgm:spPr/>
    </dgm:pt>
    <dgm:pt modelId="{DF8DCD89-8812-A24D-B499-FF06E0FDE732}" type="pres">
      <dgm:prSet presAssocID="{7F66E03E-EE46-4444-B62E-7216BA5023BB}" presName="spaceBetweenRectangles" presStyleCnt="0"/>
      <dgm:spPr/>
    </dgm:pt>
    <dgm:pt modelId="{52CF72DF-03A8-3749-A911-CEE37D042200}" type="pres">
      <dgm:prSet presAssocID="{27922644-1557-4ED5-BA87-AC4FAAE75778}" presName="parentLin" presStyleCnt="0"/>
      <dgm:spPr/>
    </dgm:pt>
    <dgm:pt modelId="{48B1D219-5F5B-274A-9925-EFD6BCD41BB5}" type="pres">
      <dgm:prSet presAssocID="{27922644-1557-4ED5-BA87-AC4FAAE75778}" presName="parentLeftMargin" presStyleLbl="node1" presStyleIdx="0" presStyleCnt="2"/>
      <dgm:spPr/>
    </dgm:pt>
    <dgm:pt modelId="{E083A59D-CCFD-FC4A-A8F3-0B1639C04D22}" type="pres">
      <dgm:prSet presAssocID="{27922644-1557-4ED5-BA87-AC4FAAE75778}" presName="parentText" presStyleLbl="node1" presStyleIdx="1" presStyleCnt="2">
        <dgm:presLayoutVars>
          <dgm:chMax val="0"/>
          <dgm:bulletEnabled val="1"/>
        </dgm:presLayoutVars>
      </dgm:prSet>
      <dgm:spPr/>
    </dgm:pt>
    <dgm:pt modelId="{1C27F48D-9469-1F4B-AF5D-9EB9474D3DA3}" type="pres">
      <dgm:prSet presAssocID="{27922644-1557-4ED5-BA87-AC4FAAE75778}" presName="negativeSpace" presStyleCnt="0"/>
      <dgm:spPr/>
    </dgm:pt>
    <dgm:pt modelId="{495B0C42-C856-3D4F-BD23-58603A115E58}" type="pres">
      <dgm:prSet presAssocID="{27922644-1557-4ED5-BA87-AC4FAAE75778}" presName="childText" presStyleLbl="conFgAcc1" presStyleIdx="1" presStyleCnt="2">
        <dgm:presLayoutVars>
          <dgm:bulletEnabled val="1"/>
        </dgm:presLayoutVars>
      </dgm:prSet>
      <dgm:spPr/>
    </dgm:pt>
  </dgm:ptLst>
  <dgm:cxnLst>
    <dgm:cxn modelId="{2AD74800-2C78-0346-AC30-7745301F0BC2}" type="presOf" srcId="{837AD6C0-F3A4-4969-92CD-468840FF9BDA}" destId="{D8621DBB-6F9D-9542-B879-F740205E62BD}" srcOrd="0" destOrd="0" presId="urn:microsoft.com/office/officeart/2005/8/layout/list1"/>
    <dgm:cxn modelId="{581DCD03-2943-C641-BEF9-8FE10A84522E}" type="presOf" srcId="{BF492039-ACBE-458F-A578-FEF8084C6E21}" destId="{7B61DAC1-15EE-5944-9C56-109EFDC63143}" srcOrd="0" destOrd="0" presId="urn:microsoft.com/office/officeart/2005/8/layout/list1"/>
    <dgm:cxn modelId="{6DA41613-BA00-104D-A4EE-65D51603C73E}" type="presOf" srcId="{27922644-1557-4ED5-BA87-AC4FAAE75778}" destId="{E083A59D-CCFD-FC4A-A8F3-0B1639C04D22}" srcOrd="1" destOrd="0" presId="urn:microsoft.com/office/officeart/2005/8/layout/list1"/>
    <dgm:cxn modelId="{1FCEFA2C-7188-9B45-942D-A52B16541740}" type="presOf" srcId="{0C6A26C8-2062-384B-9187-E3B0AA1142A2}" destId="{7B61DAC1-15EE-5944-9C56-109EFDC63143}" srcOrd="0" destOrd="3" presId="urn:microsoft.com/office/officeart/2005/8/layout/list1"/>
    <dgm:cxn modelId="{51773A2F-1EF0-4AF9-B6BC-7DDB61A74C90}" srcId="{837AD6C0-F3A4-4969-92CD-468840FF9BDA}" destId="{BF492039-ACBE-458F-A578-FEF8084C6E21}" srcOrd="0" destOrd="0" parTransId="{FDD0C9AD-0E76-4B98-941F-631000316A37}" sibTransId="{3CDD2421-0A4C-4974-BC23-BBF5C9F6CF9A}"/>
    <dgm:cxn modelId="{5B1EB235-1667-4E1B-A6D5-14D31005FB40}" srcId="{27922644-1557-4ED5-BA87-AC4FAAE75778}" destId="{2D13C28D-242D-4126-8285-A89017958E37}" srcOrd="0" destOrd="0" parTransId="{F25D5A94-7440-4003-8216-19D38E61AEB8}" sibTransId="{6CC5BC76-0976-412D-A7B9-DBF18BB66095}"/>
    <dgm:cxn modelId="{F9F76D3A-E0EA-419E-AB38-3C23F9911A3D}" srcId="{49E0640C-BD70-4873-ADA9-72C354249B63}" destId="{837AD6C0-F3A4-4969-92CD-468840FF9BDA}" srcOrd="0" destOrd="0" parTransId="{BFF577B4-F3F2-452A-87BB-650EC70391E0}" sibTransId="{7F66E03E-EE46-4444-B62E-7216BA5023BB}"/>
    <dgm:cxn modelId="{E1B6695D-A0B1-4153-A2D0-4E009903C8C0}" srcId="{837AD6C0-F3A4-4969-92CD-468840FF9BDA}" destId="{EE3AA514-3511-46CC-9332-B073F5E8DCE3}" srcOrd="1" destOrd="0" parTransId="{45B72CEA-C6BA-40AB-BBB4-F3B394BE17C4}" sibTransId="{B6BA31FA-0940-442D-B66C-9FAA04EE5CC2}"/>
    <dgm:cxn modelId="{31699845-7B1A-4DFD-87E2-7CC6BAD90239}" srcId="{837AD6C0-F3A4-4969-92CD-468840FF9BDA}" destId="{0316D9A1-3827-4B25-BE44-CB1C38BD0774}" srcOrd="2" destOrd="0" parTransId="{99B45B0E-17EF-4A9E-B119-BBB650BAFB19}" sibTransId="{DE0F25EC-579E-4882-88B6-91CBF24F3A82}"/>
    <dgm:cxn modelId="{CD213A47-5839-684D-8504-5A81BD81F861}" type="presOf" srcId="{0316D9A1-3827-4B25-BE44-CB1C38BD0774}" destId="{7B61DAC1-15EE-5944-9C56-109EFDC63143}" srcOrd="0" destOrd="2" presId="urn:microsoft.com/office/officeart/2005/8/layout/list1"/>
    <dgm:cxn modelId="{61241983-4589-2843-8AFE-34C2B026D8EF}" type="presOf" srcId="{2D13C28D-242D-4126-8285-A89017958E37}" destId="{495B0C42-C856-3D4F-BD23-58603A115E58}" srcOrd="0" destOrd="0" presId="urn:microsoft.com/office/officeart/2005/8/layout/list1"/>
    <dgm:cxn modelId="{A2D29A97-56B7-164F-8EC1-8F32AC844BDF}" srcId="{837AD6C0-F3A4-4969-92CD-468840FF9BDA}" destId="{0C6A26C8-2062-384B-9187-E3B0AA1142A2}" srcOrd="3" destOrd="0" parTransId="{05B6FA71-55EA-7E4D-9395-51C1E9F4993C}" sibTransId="{1219B492-69FE-484B-B126-9AFB8DA1FD16}"/>
    <dgm:cxn modelId="{4454F8A7-381F-4F41-A86D-BFC3F28ECA31}" type="presOf" srcId="{D2015562-C602-47A0-B2E5-18223F68F76D}" destId="{495B0C42-C856-3D4F-BD23-58603A115E58}" srcOrd="0" destOrd="2" presId="urn:microsoft.com/office/officeart/2005/8/layout/list1"/>
    <dgm:cxn modelId="{FDD669AA-E55E-AF4C-AC17-7148D88FD10D}" type="presOf" srcId="{49E0640C-BD70-4873-ADA9-72C354249B63}" destId="{E5FB1891-13ED-7847-95B8-2C94A3B9F379}" srcOrd="0" destOrd="0" presId="urn:microsoft.com/office/officeart/2005/8/layout/list1"/>
    <dgm:cxn modelId="{7E8253AE-9479-3A44-9F66-E5C114A94715}" type="presOf" srcId="{837AD6C0-F3A4-4969-92CD-468840FF9BDA}" destId="{5F0D3F36-D150-F941-B595-52169F2CC6CA}" srcOrd="1" destOrd="0" presId="urn:microsoft.com/office/officeart/2005/8/layout/list1"/>
    <dgm:cxn modelId="{5883ADB1-5153-4CD7-BE3A-1506B85C7447}" srcId="{27922644-1557-4ED5-BA87-AC4FAAE75778}" destId="{5DA881F7-4F6F-499C-A589-EDA33ABE0422}" srcOrd="1" destOrd="0" parTransId="{657BEBAC-2DAB-461C-977A-0C5DF1EBABF4}" sibTransId="{896ED15D-9B87-4803-8503-E75E30FE29F3}"/>
    <dgm:cxn modelId="{6B29DEBE-F349-4B3F-BEEA-F17A0E346D87}" srcId="{49E0640C-BD70-4873-ADA9-72C354249B63}" destId="{27922644-1557-4ED5-BA87-AC4FAAE75778}" srcOrd="1" destOrd="0" parTransId="{5FF7501C-8A32-41F0-B288-0CA805C74DB2}" sibTransId="{84E0992B-9A44-4316-854B-E6BAC8C53CB1}"/>
    <dgm:cxn modelId="{4C5B7CD5-FA9C-4526-9182-0D50E7A85837}" srcId="{27922644-1557-4ED5-BA87-AC4FAAE75778}" destId="{D2015562-C602-47A0-B2E5-18223F68F76D}" srcOrd="2" destOrd="0" parTransId="{F1359C65-4145-47FD-8078-BE6792FA32E3}" sibTransId="{5A79D380-343F-4B2D-BF0E-1F199F53C8DD}"/>
    <dgm:cxn modelId="{2831D2DE-CE91-9241-8804-7D3E0C8DB550}" type="presOf" srcId="{5DA881F7-4F6F-499C-A589-EDA33ABE0422}" destId="{495B0C42-C856-3D4F-BD23-58603A115E58}" srcOrd="0" destOrd="1" presId="urn:microsoft.com/office/officeart/2005/8/layout/list1"/>
    <dgm:cxn modelId="{720DFBDF-AAFF-6947-B3D9-85D56A6C31B2}" type="presOf" srcId="{27922644-1557-4ED5-BA87-AC4FAAE75778}" destId="{48B1D219-5F5B-274A-9925-EFD6BCD41BB5}" srcOrd="0" destOrd="0" presId="urn:microsoft.com/office/officeart/2005/8/layout/list1"/>
    <dgm:cxn modelId="{200892ED-A14F-2441-A6EA-48D24007F792}" type="presOf" srcId="{EE3AA514-3511-46CC-9332-B073F5E8DCE3}" destId="{7B61DAC1-15EE-5944-9C56-109EFDC63143}" srcOrd="0" destOrd="1" presId="urn:microsoft.com/office/officeart/2005/8/layout/list1"/>
    <dgm:cxn modelId="{FC10C70B-77D1-AA46-AAAD-BD6EE4700516}" type="presParOf" srcId="{E5FB1891-13ED-7847-95B8-2C94A3B9F379}" destId="{15C33C35-BF01-CE4A-A4AE-EB769A9A77B2}" srcOrd="0" destOrd="0" presId="urn:microsoft.com/office/officeart/2005/8/layout/list1"/>
    <dgm:cxn modelId="{C1E77DC6-1AEF-FA42-A72F-5CBA604F61B8}" type="presParOf" srcId="{15C33C35-BF01-CE4A-A4AE-EB769A9A77B2}" destId="{D8621DBB-6F9D-9542-B879-F740205E62BD}" srcOrd="0" destOrd="0" presId="urn:microsoft.com/office/officeart/2005/8/layout/list1"/>
    <dgm:cxn modelId="{A633166B-0979-2C40-85EF-CF0B8ABC06C2}" type="presParOf" srcId="{15C33C35-BF01-CE4A-A4AE-EB769A9A77B2}" destId="{5F0D3F36-D150-F941-B595-52169F2CC6CA}" srcOrd="1" destOrd="0" presId="urn:microsoft.com/office/officeart/2005/8/layout/list1"/>
    <dgm:cxn modelId="{D5248720-DD33-0A44-A9CD-55E46AC12AA1}" type="presParOf" srcId="{E5FB1891-13ED-7847-95B8-2C94A3B9F379}" destId="{14981393-08A7-294A-943E-8DE46FDB3382}" srcOrd="1" destOrd="0" presId="urn:microsoft.com/office/officeart/2005/8/layout/list1"/>
    <dgm:cxn modelId="{3403E723-0039-5548-8565-87446DDB146C}" type="presParOf" srcId="{E5FB1891-13ED-7847-95B8-2C94A3B9F379}" destId="{7B61DAC1-15EE-5944-9C56-109EFDC63143}" srcOrd="2" destOrd="0" presId="urn:microsoft.com/office/officeart/2005/8/layout/list1"/>
    <dgm:cxn modelId="{76FEB1D6-9F1D-3F41-9257-7720E295548B}" type="presParOf" srcId="{E5FB1891-13ED-7847-95B8-2C94A3B9F379}" destId="{DF8DCD89-8812-A24D-B499-FF06E0FDE732}" srcOrd="3" destOrd="0" presId="urn:microsoft.com/office/officeart/2005/8/layout/list1"/>
    <dgm:cxn modelId="{016177AB-8F56-954C-B5F7-A10F2D33016E}" type="presParOf" srcId="{E5FB1891-13ED-7847-95B8-2C94A3B9F379}" destId="{52CF72DF-03A8-3749-A911-CEE37D042200}" srcOrd="4" destOrd="0" presId="urn:microsoft.com/office/officeart/2005/8/layout/list1"/>
    <dgm:cxn modelId="{EAA09CAF-784E-4547-B7AE-BD57E12F42F4}" type="presParOf" srcId="{52CF72DF-03A8-3749-A911-CEE37D042200}" destId="{48B1D219-5F5B-274A-9925-EFD6BCD41BB5}" srcOrd="0" destOrd="0" presId="urn:microsoft.com/office/officeart/2005/8/layout/list1"/>
    <dgm:cxn modelId="{125ABFFA-4981-4948-B881-3EB9AEEFA978}" type="presParOf" srcId="{52CF72DF-03A8-3749-A911-CEE37D042200}" destId="{E083A59D-CCFD-FC4A-A8F3-0B1639C04D22}" srcOrd="1" destOrd="0" presId="urn:microsoft.com/office/officeart/2005/8/layout/list1"/>
    <dgm:cxn modelId="{78F1619C-43AD-B849-B3C5-873E53B4BB81}" type="presParOf" srcId="{E5FB1891-13ED-7847-95B8-2C94A3B9F379}" destId="{1C27F48D-9469-1F4B-AF5D-9EB9474D3DA3}" srcOrd="5" destOrd="0" presId="urn:microsoft.com/office/officeart/2005/8/layout/list1"/>
    <dgm:cxn modelId="{B191F32A-9A65-7A4A-97B7-CE791E1EB2A7}" type="presParOf" srcId="{E5FB1891-13ED-7847-95B8-2C94A3B9F379}" destId="{495B0C42-C856-3D4F-BD23-58603A115E5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91F1-214D-5647-8812-2604E090CED7}">
      <dsp:nvSpPr>
        <dsp:cNvPr id="0" name=""/>
        <dsp:cNvSpPr/>
      </dsp:nvSpPr>
      <dsp:spPr>
        <a:xfrm>
          <a:off x="556344" y="2589"/>
          <a:ext cx="1836529" cy="11019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New and diverse research collaboration opportunities.</a:t>
          </a:r>
        </a:p>
      </dsp:txBody>
      <dsp:txXfrm>
        <a:off x="556344" y="2589"/>
        <a:ext cx="1836529" cy="1101917"/>
      </dsp:txXfrm>
    </dsp:sp>
    <dsp:sp modelId="{C7C88827-A550-4F4D-BB18-E5DF5C026D8C}">
      <dsp:nvSpPr>
        <dsp:cNvPr id="0" name=""/>
        <dsp:cNvSpPr/>
      </dsp:nvSpPr>
      <dsp:spPr>
        <a:xfrm>
          <a:off x="2576527" y="2589"/>
          <a:ext cx="1836529" cy="110191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Improved cloud access from the classroom.</a:t>
          </a:r>
        </a:p>
      </dsp:txBody>
      <dsp:txXfrm>
        <a:off x="2576527" y="2589"/>
        <a:ext cx="1836529" cy="1101917"/>
      </dsp:txXfrm>
    </dsp:sp>
    <dsp:sp modelId="{AC14D67E-5CC0-A44D-87E4-4E2D4092A1B8}">
      <dsp:nvSpPr>
        <dsp:cNvPr id="0" name=""/>
        <dsp:cNvSpPr/>
      </dsp:nvSpPr>
      <dsp:spPr>
        <a:xfrm>
          <a:off x="4596710" y="2589"/>
          <a:ext cx="1836529" cy="1101917"/>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Improved network connectivity and higher bandwidth.</a:t>
          </a:r>
        </a:p>
      </dsp:txBody>
      <dsp:txXfrm>
        <a:off x="4596710" y="2589"/>
        <a:ext cx="1836529" cy="1101917"/>
      </dsp:txXfrm>
    </dsp:sp>
    <dsp:sp modelId="{5D9A88A9-258C-8F44-AABF-F88B01383219}">
      <dsp:nvSpPr>
        <dsp:cNvPr id="0" name=""/>
        <dsp:cNvSpPr/>
      </dsp:nvSpPr>
      <dsp:spPr>
        <a:xfrm>
          <a:off x="6616892" y="2589"/>
          <a:ext cx="1836529" cy="1101917"/>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Connection to the research network.</a:t>
          </a:r>
        </a:p>
      </dsp:txBody>
      <dsp:txXfrm>
        <a:off x="6616892" y="2589"/>
        <a:ext cx="1836529" cy="1101917"/>
      </dsp:txXfrm>
    </dsp:sp>
    <dsp:sp modelId="{4C9E2D62-A1DD-9B46-9302-B436228B2813}">
      <dsp:nvSpPr>
        <dsp:cNvPr id="0" name=""/>
        <dsp:cNvSpPr/>
      </dsp:nvSpPr>
      <dsp:spPr>
        <a:xfrm>
          <a:off x="8637075" y="2589"/>
          <a:ext cx="1836529" cy="1101917"/>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Access to computing or supercomputing resources.</a:t>
          </a:r>
        </a:p>
      </dsp:txBody>
      <dsp:txXfrm>
        <a:off x="8637075" y="2589"/>
        <a:ext cx="1836529" cy="1101917"/>
      </dsp:txXfrm>
    </dsp:sp>
    <dsp:sp modelId="{30B170C9-5C7B-CF42-BBEC-7B2572967F8E}">
      <dsp:nvSpPr>
        <dsp:cNvPr id="0" name=""/>
        <dsp:cNvSpPr/>
      </dsp:nvSpPr>
      <dsp:spPr>
        <a:xfrm>
          <a:off x="556344" y="1288160"/>
          <a:ext cx="1836529" cy="11019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Augment current campus resources. </a:t>
          </a:r>
        </a:p>
      </dsp:txBody>
      <dsp:txXfrm>
        <a:off x="556344" y="1288160"/>
        <a:ext cx="1836529" cy="1101917"/>
      </dsp:txXfrm>
    </dsp:sp>
    <dsp:sp modelId="{7C7D1550-9CF0-E64C-BBC2-E5A1F3A5D6CB}">
      <dsp:nvSpPr>
        <dsp:cNvPr id="0" name=""/>
        <dsp:cNvSpPr/>
      </dsp:nvSpPr>
      <dsp:spPr>
        <a:xfrm>
          <a:off x="2576527" y="1288160"/>
          <a:ext cx="1836529" cy="110191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Access to data storage resources. </a:t>
          </a:r>
        </a:p>
      </dsp:txBody>
      <dsp:txXfrm>
        <a:off x="2576527" y="1288160"/>
        <a:ext cx="1836529" cy="1101917"/>
      </dsp:txXfrm>
    </dsp:sp>
    <dsp:sp modelId="{21625FF4-97D1-D042-9800-9870A3F6E224}">
      <dsp:nvSpPr>
        <dsp:cNvPr id="0" name=""/>
        <dsp:cNvSpPr/>
      </dsp:nvSpPr>
      <dsp:spPr>
        <a:xfrm>
          <a:off x="4596710" y="1288160"/>
          <a:ext cx="1836529" cy="1101917"/>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Increased data transfer capabilities.</a:t>
          </a:r>
        </a:p>
      </dsp:txBody>
      <dsp:txXfrm>
        <a:off x="4596710" y="1288160"/>
        <a:ext cx="1836529" cy="1101917"/>
      </dsp:txXfrm>
    </dsp:sp>
    <dsp:sp modelId="{6C4E74F3-E437-EE46-AD25-6088A9E45F48}">
      <dsp:nvSpPr>
        <dsp:cNvPr id="0" name=""/>
        <dsp:cNvSpPr/>
      </dsp:nvSpPr>
      <dsp:spPr>
        <a:xfrm>
          <a:off x="6616892" y="1288160"/>
          <a:ext cx="1836529" cy="1101917"/>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Expanded cyberinfrastructure opportunities.</a:t>
          </a:r>
        </a:p>
      </dsp:txBody>
      <dsp:txXfrm>
        <a:off x="6616892" y="1288160"/>
        <a:ext cx="1836529" cy="1101917"/>
      </dsp:txXfrm>
    </dsp:sp>
    <dsp:sp modelId="{EFD104D9-8C55-D449-934B-2211EEE6586F}">
      <dsp:nvSpPr>
        <dsp:cNvPr id="0" name=""/>
        <dsp:cNvSpPr/>
      </dsp:nvSpPr>
      <dsp:spPr>
        <a:xfrm>
          <a:off x="8637075" y="1288160"/>
          <a:ext cx="1836529" cy="1101917"/>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Exposure to leading researcher and cyberinfrastructure practitioners.</a:t>
          </a:r>
        </a:p>
      </dsp:txBody>
      <dsp:txXfrm>
        <a:off x="8637075" y="1288160"/>
        <a:ext cx="1836529" cy="1101917"/>
      </dsp:txXfrm>
    </dsp:sp>
    <dsp:sp modelId="{B664D046-ABE3-7E45-BD4B-CDB148739379}">
      <dsp:nvSpPr>
        <dsp:cNvPr id="0" name=""/>
        <dsp:cNvSpPr/>
      </dsp:nvSpPr>
      <dsp:spPr>
        <a:xfrm>
          <a:off x="4596710" y="2573730"/>
          <a:ext cx="1836529" cy="110191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Ability to recruit faculty and students with research interests that require cyberinfrastructure support</a:t>
          </a:r>
        </a:p>
      </dsp:txBody>
      <dsp:txXfrm>
        <a:off x="4596710" y="2573730"/>
        <a:ext cx="1836529" cy="1101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AA078-E8F6-4A4D-8639-B7EC8B2395A3}">
      <dsp:nvSpPr>
        <dsp:cNvPr id="0" name=""/>
        <dsp:cNvSpPr/>
      </dsp:nvSpPr>
      <dsp:spPr>
        <a:xfrm>
          <a:off x="0" y="389944"/>
          <a:ext cx="11029950" cy="18522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37388" rIns="85604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What is limiting a project’s capabilities? </a:t>
          </a:r>
        </a:p>
        <a:p>
          <a:pPr marL="228600" lvl="1" indent="-228600" algn="l" defTabSz="933450">
            <a:lnSpc>
              <a:spcPct val="90000"/>
            </a:lnSpc>
            <a:spcBef>
              <a:spcPct val="0"/>
            </a:spcBef>
            <a:spcAft>
              <a:spcPct val="15000"/>
            </a:spcAft>
            <a:buChar char="•"/>
          </a:pPr>
          <a:r>
            <a:rPr lang="en-US" sz="2100" kern="1200" dirty="0"/>
            <a:t>What could you do if you had better campus resources</a:t>
          </a:r>
        </a:p>
        <a:p>
          <a:pPr marL="457200" lvl="2" indent="-228600" algn="l" defTabSz="933450">
            <a:lnSpc>
              <a:spcPct val="90000"/>
            </a:lnSpc>
            <a:spcBef>
              <a:spcPct val="0"/>
            </a:spcBef>
            <a:spcAft>
              <a:spcPct val="15000"/>
            </a:spcAft>
            <a:buChar char="•"/>
          </a:pPr>
          <a:r>
            <a:rPr lang="en-US" sz="2100" kern="1200" dirty="0"/>
            <a:t>More network bandwidth; more computational power; campus-based storage. </a:t>
          </a:r>
        </a:p>
        <a:p>
          <a:pPr marL="228600" lvl="1" indent="-228600" algn="l" defTabSz="933450">
            <a:lnSpc>
              <a:spcPct val="90000"/>
            </a:lnSpc>
            <a:spcBef>
              <a:spcPct val="0"/>
            </a:spcBef>
            <a:spcAft>
              <a:spcPct val="15000"/>
            </a:spcAft>
            <a:buChar char="•"/>
          </a:pPr>
          <a:r>
            <a:rPr lang="en-US" sz="2100" kern="1200" dirty="0"/>
            <a:t>What could you do if you had better access to external, network-based resources? </a:t>
          </a:r>
        </a:p>
      </dsp:txBody>
      <dsp:txXfrm>
        <a:off x="0" y="389944"/>
        <a:ext cx="11029950" cy="1852200"/>
      </dsp:txXfrm>
    </dsp:sp>
    <dsp:sp modelId="{C2B5D366-E6A0-0746-83D7-49CDB8613D4F}">
      <dsp:nvSpPr>
        <dsp:cNvPr id="0" name=""/>
        <dsp:cNvSpPr/>
      </dsp:nvSpPr>
      <dsp:spPr>
        <a:xfrm>
          <a:off x="551497" y="79984"/>
          <a:ext cx="7720965" cy="61992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933450">
            <a:lnSpc>
              <a:spcPct val="90000"/>
            </a:lnSpc>
            <a:spcBef>
              <a:spcPct val="0"/>
            </a:spcBef>
            <a:spcAft>
              <a:spcPct val="35000"/>
            </a:spcAft>
            <a:buNone/>
          </a:pPr>
          <a:r>
            <a:rPr lang="en-US" sz="2100" kern="1200"/>
            <a:t>Questions to ask:</a:t>
          </a:r>
        </a:p>
      </dsp:txBody>
      <dsp:txXfrm>
        <a:off x="581759" y="110246"/>
        <a:ext cx="7660441" cy="559396"/>
      </dsp:txXfrm>
    </dsp:sp>
    <dsp:sp modelId="{6F66B757-12D4-484A-A6AC-2F55A96725E1}">
      <dsp:nvSpPr>
        <dsp:cNvPr id="0" name=""/>
        <dsp:cNvSpPr/>
      </dsp:nvSpPr>
      <dsp:spPr>
        <a:xfrm>
          <a:off x="0" y="2665504"/>
          <a:ext cx="11029950" cy="1488374"/>
        </a:xfrm>
        <a:prstGeom prst="rect">
          <a:avLst/>
        </a:prstGeom>
        <a:solidFill>
          <a:schemeClr val="lt1">
            <a:alpha val="90000"/>
            <a:hueOff val="0"/>
            <a:satOff val="0"/>
            <a:lumOff val="0"/>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37388" rIns="85604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Requested infrastructure will increase the bandwidth available for the application.</a:t>
          </a:r>
        </a:p>
        <a:p>
          <a:pPr marL="228600" lvl="1" indent="-228600" algn="l" defTabSz="933450">
            <a:lnSpc>
              <a:spcPct val="90000"/>
            </a:lnSpc>
            <a:spcBef>
              <a:spcPct val="0"/>
            </a:spcBef>
            <a:spcAft>
              <a:spcPct val="15000"/>
            </a:spcAft>
            <a:buChar char="•"/>
          </a:pPr>
          <a:r>
            <a:rPr lang="en-US" sz="2100" kern="1200"/>
            <a:t>Project will now have access to specific computing resources not available previously due to infrastructure limitations. </a:t>
          </a:r>
        </a:p>
      </dsp:txBody>
      <dsp:txXfrm>
        <a:off x="0" y="2665504"/>
        <a:ext cx="11029950" cy="1488374"/>
      </dsp:txXfrm>
    </dsp:sp>
    <dsp:sp modelId="{A50F3D83-4B60-4543-9142-7552682ECFBC}">
      <dsp:nvSpPr>
        <dsp:cNvPr id="0" name=""/>
        <dsp:cNvSpPr/>
      </dsp:nvSpPr>
      <dsp:spPr>
        <a:xfrm>
          <a:off x="551497" y="2355543"/>
          <a:ext cx="7720965" cy="619920"/>
        </a:xfrm>
        <a:prstGeom prst="roundRec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933450">
            <a:lnSpc>
              <a:spcPct val="90000"/>
            </a:lnSpc>
            <a:spcBef>
              <a:spcPct val="0"/>
            </a:spcBef>
            <a:spcAft>
              <a:spcPct val="35000"/>
            </a:spcAft>
            <a:buNone/>
          </a:pPr>
          <a:r>
            <a:rPr lang="en-US" sz="2100" kern="1200" dirty="0"/>
            <a:t>Answer the questions in the proposal.</a:t>
          </a:r>
        </a:p>
      </dsp:txBody>
      <dsp:txXfrm>
        <a:off x="581759" y="2385805"/>
        <a:ext cx="7660441"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1DAC1-15EE-5944-9C56-109EFDC63143}">
      <dsp:nvSpPr>
        <dsp:cNvPr id="0" name=""/>
        <dsp:cNvSpPr/>
      </dsp:nvSpPr>
      <dsp:spPr>
        <a:xfrm>
          <a:off x="0" y="346968"/>
          <a:ext cx="11029950" cy="197505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395732" rIns="85604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Esports programs with a curriculum component.</a:t>
          </a:r>
        </a:p>
        <a:p>
          <a:pPr marL="171450" lvl="1" indent="-171450" algn="l" defTabSz="844550">
            <a:lnSpc>
              <a:spcPct val="90000"/>
            </a:lnSpc>
            <a:spcBef>
              <a:spcPct val="0"/>
            </a:spcBef>
            <a:spcAft>
              <a:spcPct val="15000"/>
            </a:spcAft>
            <a:buChar char="•"/>
          </a:pPr>
          <a:r>
            <a:rPr lang="en-US" sz="1900" kern="1200"/>
            <a:t>Improved connectivity for a new campus building which houses science activities. </a:t>
          </a:r>
        </a:p>
        <a:p>
          <a:pPr marL="171450" lvl="1" indent="-171450" algn="l" defTabSz="844550">
            <a:lnSpc>
              <a:spcPct val="90000"/>
            </a:lnSpc>
            <a:spcBef>
              <a:spcPct val="0"/>
            </a:spcBef>
            <a:spcAft>
              <a:spcPct val="15000"/>
            </a:spcAft>
            <a:buChar char="•"/>
          </a:pPr>
          <a:r>
            <a:rPr lang="en-US" sz="1900" kern="1200" dirty="0"/>
            <a:t>Ability to support new areas of research or education using campus-based computing infrastructure; </a:t>
          </a:r>
        </a:p>
        <a:p>
          <a:pPr marL="171450" lvl="1" indent="-171450" algn="l" defTabSz="844550">
            <a:lnSpc>
              <a:spcPct val="90000"/>
            </a:lnSpc>
            <a:spcBef>
              <a:spcPct val="0"/>
            </a:spcBef>
            <a:spcAft>
              <a:spcPct val="15000"/>
            </a:spcAft>
            <a:buChar char="•"/>
          </a:pPr>
          <a:r>
            <a:rPr lang="en-US" sz="1900" kern="1200" dirty="0"/>
            <a:t>Access to cloud-based resources in addition to or instead of current resources. </a:t>
          </a:r>
        </a:p>
      </dsp:txBody>
      <dsp:txXfrm>
        <a:off x="0" y="346968"/>
        <a:ext cx="11029950" cy="1975050"/>
      </dsp:txXfrm>
    </dsp:sp>
    <dsp:sp modelId="{5F0D3F36-D150-F941-B595-52169F2CC6CA}">
      <dsp:nvSpPr>
        <dsp:cNvPr id="0" name=""/>
        <dsp:cNvSpPr/>
      </dsp:nvSpPr>
      <dsp:spPr>
        <a:xfrm>
          <a:off x="551497" y="66528"/>
          <a:ext cx="7720965"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844550">
            <a:lnSpc>
              <a:spcPct val="90000"/>
            </a:lnSpc>
            <a:spcBef>
              <a:spcPct val="0"/>
            </a:spcBef>
            <a:spcAft>
              <a:spcPct val="35000"/>
            </a:spcAft>
            <a:buNone/>
          </a:pPr>
          <a:r>
            <a:rPr lang="en-US" sz="1900" kern="1200"/>
            <a:t>Ability to support new areas of research, curriculum or other science-based activities. </a:t>
          </a:r>
        </a:p>
      </dsp:txBody>
      <dsp:txXfrm>
        <a:off x="578877" y="93908"/>
        <a:ext cx="7666205" cy="506120"/>
      </dsp:txXfrm>
    </dsp:sp>
    <dsp:sp modelId="{495B0C42-C856-3D4F-BD23-58603A115E58}">
      <dsp:nvSpPr>
        <dsp:cNvPr id="0" name=""/>
        <dsp:cNvSpPr/>
      </dsp:nvSpPr>
      <dsp:spPr>
        <a:xfrm>
          <a:off x="0" y="2705059"/>
          <a:ext cx="11029950" cy="1376550"/>
        </a:xfrm>
        <a:prstGeom prst="rect">
          <a:avLst/>
        </a:prstGeom>
        <a:solidFill>
          <a:schemeClr val="lt1">
            <a:alpha val="90000"/>
            <a:hueOff val="0"/>
            <a:satOff val="0"/>
            <a:lumOff val="0"/>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395732" rIns="85604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New faculty due to better access to resources.</a:t>
          </a:r>
        </a:p>
        <a:p>
          <a:pPr marL="171450" lvl="1" indent="-171450" algn="l" defTabSz="844550">
            <a:lnSpc>
              <a:spcPct val="90000"/>
            </a:lnSpc>
            <a:spcBef>
              <a:spcPct val="0"/>
            </a:spcBef>
            <a:spcAft>
              <a:spcPct val="15000"/>
            </a:spcAft>
            <a:buChar char="•"/>
          </a:pPr>
          <a:r>
            <a:rPr lang="en-US" sz="1900" kern="1200"/>
            <a:t>A diverse set of students.</a:t>
          </a:r>
        </a:p>
        <a:p>
          <a:pPr marL="171450" lvl="1" indent="-171450" algn="l" defTabSz="844550">
            <a:lnSpc>
              <a:spcPct val="90000"/>
            </a:lnSpc>
            <a:spcBef>
              <a:spcPct val="0"/>
            </a:spcBef>
            <a:spcAft>
              <a:spcPct val="15000"/>
            </a:spcAft>
            <a:buChar char="•"/>
          </a:pPr>
          <a:r>
            <a:rPr lang="en-US" sz="1900" kern="1200"/>
            <a:t>Always explain why. </a:t>
          </a:r>
        </a:p>
      </dsp:txBody>
      <dsp:txXfrm>
        <a:off x="0" y="2705059"/>
        <a:ext cx="11029950" cy="1376550"/>
      </dsp:txXfrm>
    </dsp:sp>
    <dsp:sp modelId="{E083A59D-CCFD-FC4A-A8F3-0B1639C04D22}">
      <dsp:nvSpPr>
        <dsp:cNvPr id="0" name=""/>
        <dsp:cNvSpPr/>
      </dsp:nvSpPr>
      <dsp:spPr>
        <a:xfrm>
          <a:off x="551497" y="2424619"/>
          <a:ext cx="7720965" cy="560880"/>
        </a:xfrm>
        <a:prstGeom prst="roundRec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844550">
            <a:lnSpc>
              <a:spcPct val="90000"/>
            </a:lnSpc>
            <a:spcBef>
              <a:spcPct val="0"/>
            </a:spcBef>
            <a:spcAft>
              <a:spcPct val="35000"/>
            </a:spcAft>
            <a:buNone/>
          </a:pPr>
          <a:r>
            <a:rPr lang="en-US" sz="1900" kern="1200"/>
            <a:t>Ability to attract</a:t>
          </a:r>
        </a:p>
      </dsp:txBody>
      <dsp:txXfrm>
        <a:off x="578877" y="2451999"/>
        <a:ext cx="7666205"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9/29/2022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12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283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9/29/2022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487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227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9/29/2022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77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954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653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02859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058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9/29/2022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442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964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9/29/2022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04611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ccess-ci.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nsf.gov/awardsearch/advancedSearch.js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jen@thequilt.net" TargetMode="External"/><Relationship Id="rId2" Type="http://schemas.openxmlformats.org/officeDocument/2006/relationships/hyperlink" Target="https://www.thequilt.net/campus-cyberinfrastructure-program-resourc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nsf.gov/pubs/2021/nsf21528/nsf21528.ht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hyperlink" Target="https://www.nsf.gov/pubs/policydocs/pappg22_1/index.jsp"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s://fasterdata.es.net/nsf-docs/campu" TargetMode="External"/><Relationship Id="rId3" Type="http://schemas.openxmlformats.org/officeDocument/2006/relationships/hyperlink" Target="https://drive.google.com/drive/folders/1sVNvvUWREaoB12JIJ8CRnjSSTICA53Wa" TargetMode="External"/><Relationship Id="rId7" Type="http://schemas.openxmlformats.org/officeDocument/2006/relationships/hyperlink" Target="https://fasterdata.es.net/" TargetMode="External"/><Relationship Id="rId2" Type="http://schemas.openxmlformats.org/officeDocument/2006/relationships/hyperlink" Target="https://www.nsf.gov/nsb/publications/2020/nsb202015.pdf" TargetMode="External"/><Relationship Id="rId1" Type="http://schemas.openxmlformats.org/officeDocument/2006/relationships/slideLayout" Target="../slideLayouts/slideLayout2.xml"/><Relationship Id="rId6" Type="http://schemas.openxmlformats.org/officeDocument/2006/relationships/hyperlink" Target="https://epoc.global/" TargetMode="External"/><Relationship Id="rId5" Type="http://schemas.openxmlformats.org/officeDocument/2006/relationships/hyperlink" Target="https://www.rti.org/publication/missing-millions/fulltext.pdf" TargetMode="External"/><Relationship Id="rId4" Type="http://schemas.openxmlformats.org/officeDocument/2006/relationships/hyperlink" Target="https://www.nsf.gov/pubs/policydocs/pappg22_1/index.jsp" TargetMode="External"/><Relationship Id="rId9" Type="http://schemas.openxmlformats.org/officeDocument/2006/relationships/hyperlink" Target="https://fasterdata.es.net/home/requirements-and-expectations"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7211-13A5-284D-B377-A717F62B97F4}"/>
              </a:ext>
            </a:extLst>
          </p:cNvPr>
          <p:cNvSpPr>
            <a:spLocks noGrp="1"/>
          </p:cNvSpPr>
          <p:nvPr>
            <p:ph type="ctrTitle"/>
          </p:nvPr>
        </p:nvSpPr>
        <p:spPr/>
        <p:txBody>
          <a:bodyPr>
            <a:normAutofit fontScale="90000"/>
          </a:bodyPr>
          <a:lstStyle/>
          <a:p>
            <a:pPr algn="ctr"/>
            <a:r>
              <a:rPr lang="en-US" b="1" dirty="0"/>
              <a:t>Submitting a Successful NSF Campus Cyberinfrastructure Proposal </a:t>
            </a:r>
            <a:br>
              <a:rPr lang="en-US" dirty="0"/>
            </a:br>
            <a:endParaRPr lang="en-US" dirty="0"/>
          </a:p>
        </p:txBody>
      </p:sp>
      <p:sp>
        <p:nvSpPr>
          <p:cNvPr id="3" name="Subtitle 2">
            <a:extLst>
              <a:ext uri="{FF2B5EF4-FFF2-40B4-BE49-F238E27FC236}">
                <a16:creationId xmlns:a16="http://schemas.microsoft.com/office/drawing/2014/main" id="{67F9E2E6-CBDE-8F46-B4FA-C7911A198A79}"/>
              </a:ext>
            </a:extLst>
          </p:cNvPr>
          <p:cNvSpPr>
            <a:spLocks noGrp="1"/>
          </p:cNvSpPr>
          <p:nvPr>
            <p:ph type="subTitle" idx="1"/>
          </p:nvPr>
        </p:nvSpPr>
        <p:spPr/>
        <p:txBody>
          <a:bodyPr/>
          <a:lstStyle/>
          <a:p>
            <a:pPr algn="ctr"/>
            <a:r>
              <a:rPr lang="en-US" dirty="0"/>
              <a:t>Gwendolyn </a:t>
            </a:r>
            <a:r>
              <a:rPr lang="en-US" dirty="0" err="1"/>
              <a:t>Huntoon</a:t>
            </a:r>
            <a:r>
              <a:rPr lang="en-US" dirty="0"/>
              <a:t> - Consultant</a:t>
            </a:r>
          </a:p>
        </p:txBody>
      </p:sp>
      <p:sp>
        <p:nvSpPr>
          <p:cNvPr id="4" name="TextBox 3">
            <a:extLst>
              <a:ext uri="{FF2B5EF4-FFF2-40B4-BE49-F238E27FC236}">
                <a16:creationId xmlns:a16="http://schemas.microsoft.com/office/drawing/2014/main" id="{6E28AF29-1A27-7D45-8665-8030063811FE}"/>
              </a:ext>
            </a:extLst>
          </p:cNvPr>
          <p:cNvSpPr txBox="1"/>
          <p:nvPr/>
        </p:nvSpPr>
        <p:spPr>
          <a:xfrm>
            <a:off x="3461657" y="4158343"/>
            <a:ext cx="4926477" cy="923330"/>
          </a:xfrm>
          <a:prstGeom prst="rect">
            <a:avLst/>
          </a:prstGeom>
          <a:noFill/>
        </p:spPr>
        <p:txBody>
          <a:bodyPr wrap="none" rtlCol="0">
            <a:spAutoFit/>
          </a:bodyPr>
          <a:lstStyle/>
          <a:p>
            <a:pPr algn="ctr"/>
            <a:r>
              <a:rPr lang="en-US" dirty="0">
                <a:solidFill>
                  <a:schemeClr val="bg1"/>
                </a:solidFill>
              </a:rPr>
              <a:t>2022 CC* PI Workshop and The Quilt Fall Meeting</a:t>
            </a:r>
          </a:p>
          <a:p>
            <a:pPr algn="ctr"/>
            <a:r>
              <a:rPr lang="en-US" dirty="0">
                <a:solidFill>
                  <a:schemeClr val="bg1"/>
                </a:solidFill>
              </a:rPr>
              <a:t>September 19, 2022</a:t>
            </a:r>
          </a:p>
          <a:p>
            <a:pPr algn="ctr"/>
            <a:r>
              <a:rPr lang="en-US" dirty="0">
                <a:solidFill>
                  <a:schemeClr val="bg1"/>
                </a:solidFill>
              </a:rPr>
              <a:t>Minneapolis, MN</a:t>
            </a:r>
          </a:p>
        </p:txBody>
      </p:sp>
    </p:spTree>
    <p:extLst>
      <p:ext uri="{BB962C8B-B14F-4D97-AF65-F5344CB8AC3E}">
        <p14:creationId xmlns:p14="http://schemas.microsoft.com/office/powerpoint/2010/main" val="56296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7E97C7-6B7A-A44E-BE21-3915D3C2B587}"/>
              </a:ext>
            </a:extLst>
          </p:cNvPr>
          <p:cNvSpPr>
            <a:spLocks noGrp="1"/>
          </p:cNvSpPr>
          <p:nvPr>
            <p:ph type="title"/>
          </p:nvPr>
        </p:nvSpPr>
        <p:spPr/>
        <p:txBody>
          <a:bodyPr/>
          <a:lstStyle/>
          <a:p>
            <a:pPr algn="ctr"/>
            <a:r>
              <a:rPr lang="en-US" dirty="0"/>
              <a:t>Vision 2030 and CC* Program </a:t>
            </a:r>
          </a:p>
        </p:txBody>
      </p:sp>
      <p:pic>
        <p:nvPicPr>
          <p:cNvPr id="5" name="Content Placeholder 4">
            <a:extLst>
              <a:ext uri="{FF2B5EF4-FFF2-40B4-BE49-F238E27FC236}">
                <a16:creationId xmlns:a16="http://schemas.microsoft.com/office/drawing/2014/main" id="{3433DE2A-02C3-C848-8F69-D88F57AE4165}"/>
              </a:ext>
            </a:extLst>
          </p:cNvPr>
          <p:cNvPicPr>
            <a:picLocks noGrp="1" noChangeAspect="1"/>
          </p:cNvPicPr>
          <p:nvPr>
            <p:ph sz="half" idx="1"/>
          </p:nvPr>
        </p:nvPicPr>
        <p:blipFill>
          <a:blip r:embed="rId2"/>
          <a:stretch>
            <a:fillRect/>
          </a:stretch>
        </p:blipFill>
        <p:spPr>
          <a:xfrm>
            <a:off x="5843587" y="1932944"/>
            <a:ext cx="6096257" cy="4710744"/>
          </a:xfrm>
        </p:spPr>
      </p:pic>
      <p:sp>
        <p:nvSpPr>
          <p:cNvPr id="7" name="Content Placeholder 6">
            <a:extLst>
              <a:ext uri="{FF2B5EF4-FFF2-40B4-BE49-F238E27FC236}">
                <a16:creationId xmlns:a16="http://schemas.microsoft.com/office/drawing/2014/main" id="{26899085-6413-7F46-BDD9-1AA75CF93534}"/>
              </a:ext>
            </a:extLst>
          </p:cNvPr>
          <p:cNvSpPr>
            <a:spLocks noGrp="1"/>
          </p:cNvSpPr>
          <p:nvPr>
            <p:ph sz="half" idx="2"/>
          </p:nvPr>
        </p:nvSpPr>
        <p:spPr>
          <a:xfrm>
            <a:off x="430555" y="2127990"/>
            <a:ext cx="4841533" cy="4515698"/>
          </a:xfrm>
        </p:spPr>
        <p:txBody>
          <a:bodyPr/>
          <a:lstStyle/>
          <a:p>
            <a:r>
              <a:rPr lang="en-US" dirty="0"/>
              <a:t>From Kevin Thompson’s (NSF) Lunch &amp; Learn presentation April 2022.</a:t>
            </a:r>
          </a:p>
          <a:p>
            <a:r>
              <a:rPr lang="en-US" dirty="0"/>
              <a:t>CC* Program is an important component of NSB Vision 2030 goals through its investment in critical regional infrastructure. </a:t>
            </a:r>
          </a:p>
          <a:p>
            <a:r>
              <a:rPr lang="en-US" dirty="0"/>
              <a:t>“More regional, integrated suites of midscale research infrastructure – including cyberinfrastructure – would catalyze research across a range of institutional types, diversify the S&amp;E enterprise, and lay the groundwork for greater geographic distribution of S&amp;E-based industries. “ (Vision 2030) </a:t>
            </a:r>
          </a:p>
          <a:p>
            <a:endParaRPr lang="en-US" dirty="0"/>
          </a:p>
        </p:txBody>
      </p:sp>
    </p:spTree>
    <p:extLst>
      <p:ext uri="{BB962C8B-B14F-4D97-AF65-F5344CB8AC3E}">
        <p14:creationId xmlns:p14="http://schemas.microsoft.com/office/powerpoint/2010/main" val="181715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0EE8-17C0-CC41-854B-14A943A9EEE7}"/>
              </a:ext>
            </a:extLst>
          </p:cNvPr>
          <p:cNvSpPr>
            <a:spLocks noGrp="1"/>
          </p:cNvSpPr>
          <p:nvPr>
            <p:ph type="title"/>
          </p:nvPr>
        </p:nvSpPr>
        <p:spPr/>
        <p:txBody>
          <a:bodyPr/>
          <a:lstStyle/>
          <a:p>
            <a:pPr algn="ctr"/>
            <a:r>
              <a:rPr lang="en-US" dirty="0"/>
              <a:t>Missing Millions Report</a:t>
            </a:r>
          </a:p>
        </p:txBody>
      </p:sp>
      <p:sp>
        <p:nvSpPr>
          <p:cNvPr id="3" name="Content Placeholder 2">
            <a:extLst>
              <a:ext uri="{FF2B5EF4-FFF2-40B4-BE49-F238E27FC236}">
                <a16:creationId xmlns:a16="http://schemas.microsoft.com/office/drawing/2014/main" id="{816695AD-F736-3545-B097-FC0CCDDD70FE}"/>
              </a:ext>
            </a:extLst>
          </p:cNvPr>
          <p:cNvSpPr>
            <a:spLocks noGrp="1"/>
          </p:cNvSpPr>
          <p:nvPr>
            <p:ph idx="1"/>
          </p:nvPr>
        </p:nvSpPr>
        <p:spPr/>
        <p:txBody>
          <a:bodyPr/>
          <a:lstStyle/>
          <a:p>
            <a:r>
              <a:rPr lang="en-US" dirty="0"/>
              <a:t>In the context of the cyberinfrastructure for science, addressing the </a:t>
            </a:r>
            <a:r>
              <a:rPr lang="en-US" b="1" dirty="0"/>
              <a:t>missing millions </a:t>
            </a:r>
            <a:r>
              <a:rPr lang="en-US" dirty="0"/>
              <a:t>includes racial and gender diversity as well as diversity in fields and disciplines served, inclusion of tribal communities, expanded access for citizen scientists, and applications of the cyberinfrastructure in ways that more extensively address broader impacts in society.  All of this will take a concerted effort—democratizing computation and bridging digital divides. </a:t>
            </a:r>
          </a:p>
          <a:p>
            <a:r>
              <a:rPr lang="en-US" dirty="0"/>
              <a:t>Computing and data infrastructure—part of what the NSF terms cyberinfrastructure—is relevant to virtually all fields and disciplines and is essential for 21st-century science and research. Thus, progress (or lack of progress) in this domain is integral, impactful, and informative to any efforts to address the missing millions across the science, technology, engineering, and mathematics (STEM) workforce. </a:t>
            </a:r>
          </a:p>
          <a:p>
            <a:pPr lvl="1"/>
            <a:r>
              <a:rPr lang="en-US" sz="1800" dirty="0"/>
              <a:t>Focus group participants observed that advances in the </a:t>
            </a:r>
            <a:r>
              <a:rPr lang="en-US" sz="1800" b="1" dirty="0"/>
              <a:t>cyberinfrastructure</a:t>
            </a:r>
            <a:r>
              <a:rPr lang="en-US" sz="1800" dirty="0"/>
              <a:t> and </a:t>
            </a:r>
            <a:r>
              <a:rPr lang="en-US" sz="1800" b="1" dirty="0"/>
              <a:t>funding infrastructures </a:t>
            </a:r>
            <a:r>
              <a:rPr lang="en-US" sz="1800" dirty="0"/>
              <a:t>so that they better support and engage minority-serving institutions will serve to democratize computation and broadens the research agenda. </a:t>
            </a:r>
          </a:p>
          <a:p>
            <a:pPr lvl="1"/>
            <a:endParaRPr lang="en-US" dirty="0"/>
          </a:p>
        </p:txBody>
      </p:sp>
    </p:spTree>
    <p:extLst>
      <p:ext uri="{BB962C8B-B14F-4D97-AF65-F5344CB8AC3E}">
        <p14:creationId xmlns:p14="http://schemas.microsoft.com/office/powerpoint/2010/main" val="208293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011DB-DF57-D84B-AFAC-67D40C1705C2}"/>
              </a:ext>
            </a:extLst>
          </p:cNvPr>
          <p:cNvSpPr>
            <a:spLocks noGrp="1"/>
          </p:cNvSpPr>
          <p:nvPr>
            <p:ph type="title"/>
          </p:nvPr>
        </p:nvSpPr>
        <p:spPr/>
        <p:txBody>
          <a:bodyPr/>
          <a:lstStyle/>
          <a:p>
            <a:r>
              <a:rPr lang="en-US" dirty="0"/>
              <a:t>Campus  cyberinfrastructure program</a:t>
            </a:r>
          </a:p>
        </p:txBody>
      </p:sp>
      <p:sp>
        <p:nvSpPr>
          <p:cNvPr id="4" name="Text Placeholder 3">
            <a:extLst>
              <a:ext uri="{FF2B5EF4-FFF2-40B4-BE49-F238E27FC236}">
                <a16:creationId xmlns:a16="http://schemas.microsoft.com/office/drawing/2014/main" id="{B3F1EE62-4DF2-8147-A881-4DBB72315F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5780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E824-FAB4-7F44-BEEB-55CD93A7EB34}"/>
              </a:ext>
            </a:extLst>
          </p:cNvPr>
          <p:cNvSpPr>
            <a:spLocks noGrp="1"/>
          </p:cNvSpPr>
          <p:nvPr>
            <p:ph type="title"/>
          </p:nvPr>
        </p:nvSpPr>
        <p:spPr/>
        <p:txBody>
          <a:bodyPr/>
          <a:lstStyle/>
          <a:p>
            <a:pPr algn="ctr"/>
            <a:r>
              <a:rPr lang="en-US" dirty="0"/>
              <a:t>CC* Program Overview</a:t>
            </a:r>
          </a:p>
        </p:txBody>
      </p:sp>
      <p:sp>
        <p:nvSpPr>
          <p:cNvPr id="3" name="Content Placeholder 2">
            <a:extLst>
              <a:ext uri="{FF2B5EF4-FFF2-40B4-BE49-F238E27FC236}">
                <a16:creationId xmlns:a16="http://schemas.microsoft.com/office/drawing/2014/main" id="{5059F083-1CDC-0C4A-9517-588CB5014E53}"/>
              </a:ext>
            </a:extLst>
          </p:cNvPr>
          <p:cNvSpPr>
            <a:spLocks noGrp="1"/>
          </p:cNvSpPr>
          <p:nvPr>
            <p:ph sz="half" idx="1"/>
          </p:nvPr>
        </p:nvSpPr>
        <p:spPr>
          <a:xfrm>
            <a:off x="581193" y="2228003"/>
            <a:ext cx="5422390" cy="4074127"/>
          </a:xfrm>
        </p:spPr>
        <p:txBody>
          <a:bodyPr>
            <a:normAutofit fontScale="77500" lnSpcReduction="20000"/>
          </a:bodyPr>
          <a:lstStyle/>
          <a:p>
            <a:r>
              <a:rPr lang="en-US" sz="2400" dirty="0"/>
              <a:t>Supports coordinated campus-level networking and cyberinfrastructure improvements for science applications and distributed research projects.</a:t>
            </a:r>
          </a:p>
          <a:p>
            <a:r>
              <a:rPr lang="en-US" sz="2400" dirty="0"/>
              <a:t>Since program’s inception in 2012:</a:t>
            </a:r>
          </a:p>
          <a:p>
            <a:pPr lvl="1"/>
            <a:r>
              <a:rPr lang="en-US" sz="2200" dirty="0"/>
              <a:t> Over 380 awards </a:t>
            </a:r>
          </a:p>
          <a:p>
            <a:pPr lvl="1"/>
            <a:r>
              <a:rPr lang="en-US" sz="2200" dirty="0"/>
              <a:t>More than $100M in funding </a:t>
            </a:r>
          </a:p>
          <a:p>
            <a:pPr lvl="1"/>
            <a:r>
              <a:rPr lang="en-US" sz="2200" dirty="0"/>
              <a:t>To 200+ organizations </a:t>
            </a:r>
          </a:p>
          <a:p>
            <a:pPr lvl="1"/>
            <a:r>
              <a:rPr lang="en-US" sz="2200" dirty="0"/>
              <a:t>In 50+ states and territories</a:t>
            </a:r>
          </a:p>
          <a:p>
            <a:pPr lvl="2"/>
            <a:r>
              <a:rPr lang="en-US" sz="2000" dirty="0"/>
              <a:t>Not all states have at least one organization that has received an award. </a:t>
            </a:r>
          </a:p>
          <a:p>
            <a:r>
              <a:rPr lang="en-US" sz="2400" b="1" dirty="0"/>
              <a:t>Multi-area</a:t>
            </a:r>
            <a:r>
              <a:rPr lang="en-US" sz="2400" dirty="0"/>
              <a:t> solicitation, with areas vary from year to year. </a:t>
            </a:r>
          </a:p>
          <a:p>
            <a:endParaRPr lang="en-US" sz="2400" dirty="0"/>
          </a:p>
          <a:p>
            <a:endParaRPr lang="en-US" dirty="0"/>
          </a:p>
        </p:txBody>
      </p:sp>
      <p:pic>
        <p:nvPicPr>
          <p:cNvPr id="5" name="Content Placeholder 5">
            <a:extLst>
              <a:ext uri="{FF2B5EF4-FFF2-40B4-BE49-F238E27FC236}">
                <a16:creationId xmlns:a16="http://schemas.microsoft.com/office/drawing/2014/main" id="{4ED0EDEC-25F5-4D4B-9035-CBB4E458DDB5}"/>
              </a:ext>
            </a:extLst>
          </p:cNvPr>
          <p:cNvPicPr>
            <a:picLocks noGrp="1" noChangeAspect="1"/>
          </p:cNvPicPr>
          <p:nvPr>
            <p:ph sz="half" idx="2"/>
          </p:nvPr>
        </p:nvPicPr>
        <p:blipFill>
          <a:blip r:embed="rId2"/>
          <a:stretch>
            <a:fillRect/>
          </a:stretch>
        </p:blipFill>
        <p:spPr>
          <a:xfrm>
            <a:off x="6188075" y="2528402"/>
            <a:ext cx="5422900" cy="3031509"/>
          </a:xfrm>
        </p:spPr>
      </p:pic>
      <p:sp>
        <p:nvSpPr>
          <p:cNvPr id="4" name="TextBox 3">
            <a:extLst>
              <a:ext uri="{FF2B5EF4-FFF2-40B4-BE49-F238E27FC236}">
                <a16:creationId xmlns:a16="http://schemas.microsoft.com/office/drawing/2014/main" id="{A700C854-C16D-0B4F-9908-7B2E6409D8D3}"/>
              </a:ext>
            </a:extLst>
          </p:cNvPr>
          <p:cNvSpPr txBox="1"/>
          <p:nvPr/>
        </p:nvSpPr>
        <p:spPr>
          <a:xfrm>
            <a:off x="105104" y="6302130"/>
            <a:ext cx="12086835" cy="369332"/>
          </a:xfrm>
          <a:prstGeom prst="rect">
            <a:avLst/>
          </a:prstGeom>
          <a:noFill/>
        </p:spPr>
        <p:txBody>
          <a:bodyPr wrap="none" rtlCol="0">
            <a:spAutoFit/>
          </a:bodyPr>
          <a:lstStyle/>
          <a:p>
            <a:r>
              <a:rPr lang="en-US" dirty="0"/>
              <a:t>Note: statistics include grants before summer 2022 awards; not all grants may be included based on the search criteria used. </a:t>
            </a:r>
          </a:p>
        </p:txBody>
      </p:sp>
    </p:spTree>
    <p:extLst>
      <p:ext uri="{BB962C8B-B14F-4D97-AF65-F5344CB8AC3E}">
        <p14:creationId xmlns:p14="http://schemas.microsoft.com/office/powerpoint/2010/main" val="116876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68DD-D28A-FE4D-B5D4-691861131C43}"/>
              </a:ext>
            </a:extLst>
          </p:cNvPr>
          <p:cNvSpPr>
            <a:spLocks noGrp="1"/>
          </p:cNvSpPr>
          <p:nvPr>
            <p:ph type="title"/>
          </p:nvPr>
        </p:nvSpPr>
        <p:spPr/>
        <p:txBody>
          <a:bodyPr>
            <a:normAutofit/>
          </a:bodyPr>
          <a:lstStyle/>
          <a:p>
            <a:pPr algn="ctr"/>
            <a:r>
              <a:rPr lang="en-US" dirty="0"/>
              <a:t>CC* Program Summary Stats – Areas Funded</a:t>
            </a:r>
            <a:br>
              <a:rPr lang="en-US" dirty="0"/>
            </a:br>
            <a:endParaRPr lang="en-US" dirty="0"/>
          </a:p>
        </p:txBody>
      </p:sp>
      <p:sp>
        <p:nvSpPr>
          <p:cNvPr id="3" name="Content Placeholder 2">
            <a:extLst>
              <a:ext uri="{FF2B5EF4-FFF2-40B4-BE49-F238E27FC236}">
                <a16:creationId xmlns:a16="http://schemas.microsoft.com/office/drawing/2014/main" id="{EA0650E0-6AD8-3E49-8934-F065D6BB8E2B}"/>
              </a:ext>
            </a:extLst>
          </p:cNvPr>
          <p:cNvSpPr>
            <a:spLocks noGrp="1"/>
          </p:cNvSpPr>
          <p:nvPr>
            <p:ph sz="half" idx="1"/>
          </p:nvPr>
        </p:nvSpPr>
        <p:spPr/>
        <p:txBody>
          <a:bodyPr>
            <a:normAutofit/>
          </a:bodyPr>
          <a:lstStyle/>
          <a:p>
            <a:pPr lvl="1"/>
            <a:endParaRPr lang="en-US" dirty="0"/>
          </a:p>
          <a:p>
            <a:pPr lvl="1"/>
            <a:endParaRPr lang="en-US" dirty="0"/>
          </a:p>
        </p:txBody>
      </p:sp>
      <p:graphicFrame>
        <p:nvGraphicFramePr>
          <p:cNvPr id="5" name="Content Placeholder 4">
            <a:extLst>
              <a:ext uri="{FF2B5EF4-FFF2-40B4-BE49-F238E27FC236}">
                <a16:creationId xmlns:a16="http://schemas.microsoft.com/office/drawing/2014/main" id="{B9092199-1729-A348-88E7-1901E517E5F9}"/>
              </a:ext>
            </a:extLst>
          </p:cNvPr>
          <p:cNvGraphicFramePr>
            <a:graphicFrameLocks noGrp="1"/>
          </p:cNvGraphicFramePr>
          <p:nvPr>
            <p:ph sz="half" idx="2"/>
            <p:extLst>
              <p:ext uri="{D42A27DB-BD31-4B8C-83A1-F6EECF244321}">
                <p14:modId xmlns:p14="http://schemas.microsoft.com/office/powerpoint/2010/main" val="3233886234"/>
              </p:ext>
            </p:extLst>
          </p:nvPr>
        </p:nvGraphicFramePr>
        <p:xfrm>
          <a:off x="6188075" y="2227263"/>
          <a:ext cx="5422899" cy="4229941"/>
        </p:xfrm>
        <a:graphic>
          <a:graphicData uri="http://schemas.openxmlformats.org/drawingml/2006/table">
            <a:tbl>
              <a:tblPr firstRow="1">
                <a:tableStyleId>{5C22544A-7EE6-4342-B048-85BDC9FD1C3A}</a:tableStyleId>
              </a:tblPr>
              <a:tblGrid>
                <a:gridCol w="3582359">
                  <a:extLst>
                    <a:ext uri="{9D8B030D-6E8A-4147-A177-3AD203B41FA5}">
                      <a16:colId xmlns:a16="http://schemas.microsoft.com/office/drawing/2014/main" val="1224451806"/>
                    </a:ext>
                  </a:extLst>
                </a:gridCol>
                <a:gridCol w="1840540">
                  <a:extLst>
                    <a:ext uri="{9D8B030D-6E8A-4147-A177-3AD203B41FA5}">
                      <a16:colId xmlns:a16="http://schemas.microsoft.com/office/drawing/2014/main" val="418210256"/>
                    </a:ext>
                  </a:extLst>
                </a:gridCol>
              </a:tblGrid>
              <a:tr h="253973">
                <a:tc>
                  <a:txBody>
                    <a:bodyPr/>
                    <a:lstStyle/>
                    <a:p>
                      <a:pPr algn="ctr" fontAlgn="b"/>
                      <a:r>
                        <a:rPr lang="en-US" sz="1600" b="1" u="none" strike="noStrike" dirty="0">
                          <a:effectLst/>
                        </a:rPr>
                        <a:t>Area</a:t>
                      </a:r>
                      <a:endParaRPr lang="en-US" sz="16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fontAlgn="b"/>
                      <a:r>
                        <a:rPr lang="en-US" sz="1600" b="1" u="none" strike="noStrike" dirty="0">
                          <a:effectLst/>
                        </a:rPr>
                        <a:t>Total</a:t>
                      </a:r>
                      <a:endParaRPr lang="en-US" sz="1600" b="1" i="0" u="none" strike="noStrike" dirty="0">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20878271"/>
                  </a:ext>
                </a:extLst>
              </a:tr>
              <a:tr h="420346">
                <a:tc>
                  <a:txBody>
                    <a:bodyPr/>
                    <a:lstStyle/>
                    <a:p>
                      <a:pPr algn="ctr" fontAlgn="b"/>
                      <a:r>
                        <a:rPr lang="en-US" sz="1600" u="none" strike="noStrike" dirty="0">
                          <a:effectLst/>
                        </a:rPr>
                        <a:t>Networking Infrastructure</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136</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79071005"/>
                  </a:ext>
                </a:extLst>
              </a:tr>
              <a:tr h="253973">
                <a:tc>
                  <a:txBody>
                    <a:bodyPr/>
                    <a:lstStyle/>
                    <a:p>
                      <a:pPr algn="ctr" fontAlgn="b"/>
                      <a:r>
                        <a:rPr lang="en-US" sz="1600" u="none" strike="noStrike" dirty="0">
                          <a:effectLst/>
                        </a:rPr>
                        <a:t>Network Integration </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74</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54699143"/>
                  </a:ext>
                </a:extLst>
              </a:tr>
              <a:tr h="253973">
                <a:tc>
                  <a:txBody>
                    <a:bodyPr/>
                    <a:lstStyle/>
                    <a:p>
                      <a:pPr algn="ctr" fontAlgn="b"/>
                      <a:r>
                        <a:rPr lang="en-US" sz="1600" u="none" strike="noStrike" dirty="0">
                          <a:effectLst/>
                        </a:rPr>
                        <a:t>Compute</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49</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41420939"/>
                  </a:ext>
                </a:extLst>
              </a:tr>
              <a:tr h="253973">
                <a:tc>
                  <a:txBody>
                    <a:bodyPr/>
                    <a:lstStyle/>
                    <a:p>
                      <a:pPr algn="ctr" fontAlgn="b"/>
                      <a:r>
                        <a:rPr lang="en-US" sz="1600" u="none" strike="noStrike" dirty="0">
                          <a:effectLst/>
                        </a:rPr>
                        <a:t>Campus/Network Design</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31</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843575"/>
                  </a:ext>
                </a:extLst>
              </a:tr>
              <a:tr h="253973">
                <a:tc>
                  <a:txBody>
                    <a:bodyPr/>
                    <a:lstStyle/>
                    <a:p>
                      <a:pPr algn="ctr" fontAlgn="b"/>
                      <a:r>
                        <a:rPr lang="en-US" sz="1600" u="none" strike="noStrike" dirty="0">
                          <a:effectLst/>
                        </a:rPr>
                        <a:t>Engineer</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22</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6651953"/>
                  </a:ext>
                </a:extLst>
              </a:tr>
              <a:tr h="253973">
                <a:tc>
                  <a:txBody>
                    <a:bodyPr/>
                    <a:lstStyle/>
                    <a:p>
                      <a:pPr algn="ctr" fontAlgn="b"/>
                      <a:r>
                        <a:rPr lang="en-US" sz="1600" u="none" strike="noStrike" dirty="0">
                          <a:effectLst/>
                        </a:rPr>
                        <a:t>Regional</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22</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96186347"/>
                  </a:ext>
                </a:extLst>
              </a:tr>
              <a:tr h="253973">
                <a:tc>
                  <a:txBody>
                    <a:bodyPr/>
                    <a:lstStyle/>
                    <a:p>
                      <a:pPr algn="ctr" fontAlgn="b"/>
                      <a:r>
                        <a:rPr lang="en-US" sz="1600" u="none" strike="noStrike" dirty="0">
                          <a:effectLst/>
                        </a:rPr>
                        <a:t>Planning</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13</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44784912"/>
                  </a:ext>
                </a:extLst>
              </a:tr>
              <a:tr h="253973">
                <a:tc>
                  <a:txBody>
                    <a:bodyPr/>
                    <a:lstStyle/>
                    <a:p>
                      <a:pPr algn="ctr" fontAlgn="b"/>
                      <a:r>
                        <a:rPr lang="en-US" sz="1600" u="none" strike="noStrike" dirty="0">
                          <a:effectLst/>
                        </a:rPr>
                        <a:t>Team</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11</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22926002"/>
                  </a:ext>
                </a:extLst>
              </a:tr>
              <a:tr h="253973">
                <a:tc>
                  <a:txBody>
                    <a:bodyPr/>
                    <a:lstStyle/>
                    <a:p>
                      <a:pPr algn="ctr" fontAlgn="b"/>
                      <a:r>
                        <a:rPr lang="en-US" sz="1600" u="none" strike="noStrike" dirty="0">
                          <a:effectLst/>
                        </a:rPr>
                        <a:t>CIRA</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01315672"/>
                  </a:ext>
                </a:extLst>
              </a:tr>
              <a:tr h="253973">
                <a:tc>
                  <a:txBody>
                    <a:bodyPr/>
                    <a:lstStyle/>
                    <a:p>
                      <a:pPr algn="ctr" fontAlgn="b"/>
                      <a:r>
                        <a:rPr lang="en-US" sz="1600" u="none" strike="noStrike" dirty="0">
                          <a:effectLst/>
                        </a:rPr>
                        <a:t>DIBBs</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5</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90038295"/>
                  </a:ext>
                </a:extLst>
              </a:tr>
              <a:tr h="253973">
                <a:tc>
                  <a:txBody>
                    <a:bodyPr/>
                    <a:lstStyle/>
                    <a:p>
                      <a:pPr algn="ctr" fontAlgn="b"/>
                      <a:r>
                        <a:rPr lang="en-US" sz="1600" u="none" strike="noStrike" dirty="0">
                          <a:effectLst/>
                        </a:rPr>
                        <a:t>IAM</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4</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68530971"/>
                  </a:ext>
                </a:extLst>
              </a:tr>
              <a:tr h="253973">
                <a:tc>
                  <a:txBody>
                    <a:bodyPr/>
                    <a:lstStyle/>
                    <a:p>
                      <a:pPr algn="ctr" fontAlgn="b"/>
                      <a:r>
                        <a:rPr lang="en-US" sz="1600" u="none" strike="noStrike" dirty="0">
                          <a:effectLst/>
                        </a:rPr>
                        <a:t>Storage</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45215544"/>
                  </a:ext>
                </a:extLst>
              </a:tr>
              <a:tr h="253973">
                <a:tc>
                  <a:txBody>
                    <a:bodyPr/>
                    <a:lstStyle/>
                    <a:p>
                      <a:pPr algn="ctr" fontAlgn="b"/>
                      <a:r>
                        <a:rPr lang="en-US" sz="1600" u="none" strike="noStrike" dirty="0">
                          <a:effectLst/>
                        </a:rPr>
                        <a:t>Data</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52130249"/>
                  </a:ext>
                </a:extLst>
              </a:tr>
              <a:tr h="253973">
                <a:tc>
                  <a:txBody>
                    <a:bodyPr/>
                    <a:lstStyle/>
                    <a:p>
                      <a:pPr algn="ctr" fontAlgn="b"/>
                      <a:r>
                        <a:rPr lang="en-US" sz="1600" u="none" strike="noStrike" dirty="0">
                          <a:effectLst/>
                        </a:rPr>
                        <a:t>Instrument</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78347642"/>
                  </a:ext>
                </a:extLst>
              </a:tr>
              <a:tr h="253973">
                <a:tc>
                  <a:txBody>
                    <a:bodyPr/>
                    <a:lstStyle/>
                    <a:p>
                      <a:pPr algn="ctr" fontAlgn="b"/>
                      <a:r>
                        <a:rPr lang="en-US" sz="1600" u="none" strike="noStrike" dirty="0">
                          <a:effectLst/>
                        </a:rPr>
                        <a:t>NPEO</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91288713"/>
                  </a:ext>
                </a:extLst>
              </a:tr>
            </a:tbl>
          </a:graphicData>
        </a:graphic>
      </p:graphicFrame>
      <p:sp>
        <p:nvSpPr>
          <p:cNvPr id="12" name="TextBox 11">
            <a:extLst>
              <a:ext uri="{FF2B5EF4-FFF2-40B4-BE49-F238E27FC236}">
                <a16:creationId xmlns:a16="http://schemas.microsoft.com/office/drawing/2014/main" id="{D3B243A9-83A9-844B-8F1B-05D7BD6C17C1}"/>
              </a:ext>
            </a:extLst>
          </p:cNvPr>
          <p:cNvSpPr txBox="1"/>
          <p:nvPr/>
        </p:nvSpPr>
        <p:spPr>
          <a:xfrm>
            <a:off x="581026" y="1997812"/>
            <a:ext cx="5340803" cy="4708981"/>
          </a:xfrm>
          <a:prstGeom prst="rect">
            <a:avLst/>
          </a:prstGeom>
          <a:noFill/>
        </p:spPr>
        <p:txBody>
          <a:bodyPr wrap="square">
            <a:spAutoFit/>
          </a:bodyPr>
          <a:lstStyle/>
          <a:p>
            <a:pPr marL="342900" indent="-342900">
              <a:buFont typeface="Arial" panose="020B0604020202020204" pitchFamily="34" charset="0"/>
              <a:buChar char="•"/>
            </a:pPr>
            <a:r>
              <a:rPr lang="en-US" sz="2000" b="1" dirty="0"/>
              <a:t>Network Infrastructure </a:t>
            </a:r>
            <a:r>
              <a:rPr lang="en-US" sz="2000" dirty="0"/>
              <a:t>has been in every solicitation to date. </a:t>
            </a:r>
          </a:p>
          <a:p>
            <a:pPr marL="800100" lvl="1" indent="-342900">
              <a:buFont typeface="Arial" panose="020B0604020202020204" pitchFamily="34" charset="0"/>
              <a:buChar char="•"/>
            </a:pPr>
            <a:r>
              <a:rPr lang="en-US" sz="2000" dirty="0"/>
              <a:t>Majority of grants funded (136).</a:t>
            </a:r>
          </a:p>
          <a:p>
            <a:pPr marL="800100" lvl="1" indent="-342900">
              <a:buFont typeface="Arial" panose="020B0604020202020204" pitchFamily="34" charset="0"/>
              <a:buChar char="•"/>
            </a:pPr>
            <a:r>
              <a:rPr lang="en-US" sz="2000" dirty="0"/>
              <a:t>Campus specific – can only receive one.</a:t>
            </a:r>
          </a:p>
          <a:p>
            <a:pPr marL="342900" indent="-342900">
              <a:buFont typeface="Arial" panose="020B0604020202020204" pitchFamily="34" charset="0"/>
              <a:buChar char="•"/>
            </a:pPr>
            <a:r>
              <a:rPr lang="en-US" sz="2000" dirty="0"/>
              <a:t>Areas focused on cyberinfrastructure for under-resourced campuses and/or regions.</a:t>
            </a:r>
          </a:p>
          <a:p>
            <a:pPr marL="800100" lvl="1" indent="-342900">
              <a:buFont typeface="Arial" panose="020B0604020202020204" pitchFamily="34" charset="0"/>
              <a:buChar char="•"/>
            </a:pPr>
            <a:r>
              <a:rPr lang="en-US" sz="2000" dirty="0"/>
              <a:t>Names have varied, but with similar intent: Campus Design/Network Design and Regional. </a:t>
            </a:r>
          </a:p>
          <a:p>
            <a:pPr marL="342900" indent="-342900">
              <a:buFont typeface="Arial" panose="020B0604020202020204" pitchFamily="34" charset="0"/>
              <a:buChar char="•"/>
            </a:pPr>
            <a:r>
              <a:rPr lang="en-US" sz="2000" dirty="0"/>
              <a:t>Campus Compute – relatively new area with the 3rd highest number of awards (49). </a:t>
            </a:r>
          </a:p>
          <a:p>
            <a:pPr marL="800100" lvl="1" indent="-342900">
              <a:buFont typeface="Arial" panose="020B0604020202020204" pitchFamily="34" charset="0"/>
              <a:buChar char="•"/>
            </a:pPr>
            <a:r>
              <a:rPr lang="en-US" sz="2000" dirty="0"/>
              <a:t>Focused on shared computing resources, not network specific resources. </a:t>
            </a:r>
          </a:p>
          <a:p>
            <a:pPr marL="342900" indent="-342900">
              <a:buFont typeface="Arial" panose="020B0604020202020204" pitchFamily="34" charset="0"/>
              <a:buChar char="•"/>
            </a:pPr>
            <a:r>
              <a:rPr lang="en-US" sz="2000" dirty="0"/>
              <a:t>Two new areas in 2022</a:t>
            </a:r>
          </a:p>
          <a:p>
            <a:pPr marL="800100" lvl="1" indent="-342900">
              <a:buFont typeface="Arial" panose="020B0604020202020204" pitchFamily="34" charset="0"/>
              <a:buChar char="•"/>
            </a:pPr>
            <a:r>
              <a:rPr lang="en-US" sz="2000" dirty="0"/>
              <a:t>Regional Compute and Campus Storage</a:t>
            </a:r>
          </a:p>
        </p:txBody>
      </p:sp>
    </p:spTree>
    <p:extLst>
      <p:ext uri="{BB962C8B-B14F-4D97-AF65-F5344CB8AC3E}">
        <p14:creationId xmlns:p14="http://schemas.microsoft.com/office/powerpoint/2010/main" val="120487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3">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5">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7">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9">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9" name="Rectangle 21">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3AD32A2-D0AC-A94A-8CBC-12C31F4AC85C}"/>
              </a:ext>
            </a:extLst>
          </p:cNvPr>
          <p:cNvSpPr>
            <a:spLocks noGrp="1"/>
          </p:cNvSpPr>
          <p:nvPr>
            <p:ph type="title"/>
          </p:nvPr>
        </p:nvSpPr>
        <p:spPr>
          <a:xfrm>
            <a:off x="601255" y="702156"/>
            <a:ext cx="3409783" cy="1163758"/>
          </a:xfrm>
        </p:spPr>
        <p:txBody>
          <a:bodyPr vert="horz" lIns="91440" tIns="45720" rIns="91440" bIns="45720" rtlCol="0" anchor="b">
            <a:normAutofit fontScale="90000"/>
          </a:bodyPr>
          <a:lstStyle/>
          <a:p>
            <a:r>
              <a:rPr lang="en-US" dirty="0"/>
              <a:t>CC* Program Funding in Summer</a:t>
            </a:r>
            <a:br>
              <a:rPr lang="en-US" dirty="0"/>
            </a:br>
            <a:r>
              <a:rPr lang="en-US" dirty="0"/>
              <a:t>2022 (nsf22582)</a:t>
            </a:r>
          </a:p>
        </p:txBody>
      </p:sp>
      <p:sp>
        <p:nvSpPr>
          <p:cNvPr id="9" name="Content Placeholder 8">
            <a:extLst>
              <a:ext uri="{FF2B5EF4-FFF2-40B4-BE49-F238E27FC236}">
                <a16:creationId xmlns:a16="http://schemas.microsoft.com/office/drawing/2014/main" id="{5DE7E2BA-1B95-E946-9A74-084C003D9119}"/>
              </a:ext>
            </a:extLst>
          </p:cNvPr>
          <p:cNvSpPr>
            <a:spLocks noGrp="1"/>
          </p:cNvSpPr>
          <p:nvPr>
            <p:ph sz="half" idx="2"/>
          </p:nvPr>
        </p:nvSpPr>
        <p:spPr>
          <a:xfrm>
            <a:off x="601255" y="1964168"/>
            <a:ext cx="3409782" cy="4036582"/>
          </a:xfrm>
        </p:spPr>
        <p:txBody>
          <a:bodyPr vert="horz" lIns="91440" tIns="45720" rIns="91440" bIns="45720" rtlCol="0" anchor="ctr">
            <a:normAutofit/>
          </a:bodyPr>
          <a:lstStyle/>
          <a:p>
            <a:r>
              <a:rPr lang="en-US" sz="2400" dirty="0">
                <a:solidFill>
                  <a:schemeClr val="bg1"/>
                </a:solidFill>
              </a:rPr>
              <a:t>14 grants funded</a:t>
            </a:r>
          </a:p>
          <a:p>
            <a:r>
              <a:rPr lang="en-US" sz="2400" dirty="0">
                <a:solidFill>
                  <a:schemeClr val="bg1"/>
                </a:solidFill>
              </a:rPr>
              <a:t>9 Data Storage</a:t>
            </a:r>
          </a:p>
          <a:p>
            <a:r>
              <a:rPr lang="en-US" sz="2400" dirty="0">
                <a:solidFill>
                  <a:schemeClr val="bg1"/>
                </a:solidFill>
              </a:rPr>
              <a:t>5 Regional Computing</a:t>
            </a:r>
          </a:p>
        </p:txBody>
      </p:sp>
      <p:graphicFrame>
        <p:nvGraphicFramePr>
          <p:cNvPr id="6" name="Content Placeholder 5">
            <a:extLst>
              <a:ext uri="{FF2B5EF4-FFF2-40B4-BE49-F238E27FC236}">
                <a16:creationId xmlns:a16="http://schemas.microsoft.com/office/drawing/2014/main" id="{240A3F7E-86A1-A04E-81B0-A219C9800FF5}"/>
              </a:ext>
            </a:extLst>
          </p:cNvPr>
          <p:cNvGraphicFramePr>
            <a:graphicFrameLocks noGrp="1"/>
          </p:cNvGraphicFramePr>
          <p:nvPr>
            <p:ph sz="half" idx="1"/>
            <p:extLst>
              <p:ext uri="{D42A27DB-BD31-4B8C-83A1-F6EECF244321}">
                <p14:modId xmlns:p14="http://schemas.microsoft.com/office/powerpoint/2010/main" val="4189891057"/>
              </p:ext>
            </p:extLst>
          </p:nvPr>
        </p:nvGraphicFramePr>
        <p:xfrm>
          <a:off x="4791522" y="1167372"/>
          <a:ext cx="6489820" cy="4543898"/>
        </p:xfrm>
        <a:graphic>
          <a:graphicData uri="http://schemas.openxmlformats.org/drawingml/2006/table">
            <a:tbl>
              <a:tblPr firstRow="1" bandRow="1">
                <a:tableStyleId>{5C22544A-7EE6-4342-B048-85BDC9FD1C3A}</a:tableStyleId>
              </a:tblPr>
              <a:tblGrid>
                <a:gridCol w="3832999">
                  <a:extLst>
                    <a:ext uri="{9D8B030D-6E8A-4147-A177-3AD203B41FA5}">
                      <a16:colId xmlns:a16="http://schemas.microsoft.com/office/drawing/2014/main" val="1713625272"/>
                    </a:ext>
                  </a:extLst>
                </a:gridCol>
                <a:gridCol w="1489659">
                  <a:extLst>
                    <a:ext uri="{9D8B030D-6E8A-4147-A177-3AD203B41FA5}">
                      <a16:colId xmlns:a16="http://schemas.microsoft.com/office/drawing/2014/main" val="4147235840"/>
                    </a:ext>
                  </a:extLst>
                </a:gridCol>
                <a:gridCol w="1167162">
                  <a:extLst>
                    <a:ext uri="{9D8B030D-6E8A-4147-A177-3AD203B41FA5}">
                      <a16:colId xmlns:a16="http://schemas.microsoft.com/office/drawing/2014/main" val="2362921177"/>
                    </a:ext>
                  </a:extLst>
                </a:gridCol>
              </a:tblGrid>
              <a:tr h="459901">
                <a:tc>
                  <a:txBody>
                    <a:bodyPr/>
                    <a:lstStyle/>
                    <a:p>
                      <a:pPr algn="l" fontAlgn="b"/>
                      <a:r>
                        <a:rPr lang="en-US" sz="1300" u="none" strike="noStrike">
                          <a:effectLst/>
                        </a:rPr>
                        <a:t>Organization</a:t>
                      </a:r>
                      <a:endParaRPr lang="en-US" sz="1300" b="0" i="0" u="none" strike="noStrike">
                        <a:effectLst/>
                        <a:latin typeface="Arial" panose="020B0604020202020204" pitchFamily="34" charset="0"/>
                      </a:endParaRPr>
                    </a:p>
                  </a:txBody>
                  <a:tcPr marL="9577" marR="9577" marT="9577" marB="0" anchor="b"/>
                </a:tc>
                <a:tc>
                  <a:txBody>
                    <a:bodyPr/>
                    <a:lstStyle/>
                    <a:p>
                      <a:pPr algn="l" fontAlgn="b"/>
                      <a:r>
                        <a:rPr lang="en-US" sz="1300" u="none" strike="noStrike">
                          <a:effectLst/>
                        </a:rPr>
                        <a:t>CC* Data Storage</a:t>
                      </a:r>
                      <a:endParaRPr lang="en-US" sz="1300" b="0" i="0" u="none" strike="noStrike">
                        <a:effectLst/>
                        <a:latin typeface="Arial" panose="020B0604020202020204" pitchFamily="34" charset="0"/>
                      </a:endParaRPr>
                    </a:p>
                  </a:txBody>
                  <a:tcPr marL="9577" marR="9577" marT="9577" marB="0" anchor="b"/>
                </a:tc>
                <a:tc>
                  <a:txBody>
                    <a:bodyPr/>
                    <a:lstStyle/>
                    <a:p>
                      <a:pPr algn="l" fontAlgn="b"/>
                      <a:r>
                        <a:rPr lang="en-US" sz="1300" u="none" strike="noStrike">
                          <a:effectLst/>
                        </a:rPr>
                        <a:t>CC* Regional Computing</a:t>
                      </a:r>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191275027"/>
                  </a:ext>
                </a:extLst>
              </a:tr>
              <a:tr h="258864">
                <a:tc>
                  <a:txBody>
                    <a:bodyPr/>
                    <a:lstStyle/>
                    <a:p>
                      <a:pPr algn="l" fontAlgn="b"/>
                      <a:r>
                        <a:rPr lang="en-US" sz="1300" u="none" strike="noStrike">
                          <a:effectLst/>
                        </a:rPr>
                        <a:t>American Museum Natural History</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r>
                        <a:rPr lang="en-US" sz="1300" u="none" strike="noStrike">
                          <a:effectLst/>
                        </a:rPr>
                        <a:t> </a:t>
                      </a:r>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570243563"/>
                  </a:ext>
                </a:extLst>
              </a:tr>
              <a:tr h="258864">
                <a:tc>
                  <a:txBody>
                    <a:bodyPr/>
                    <a:lstStyle/>
                    <a:p>
                      <a:pPr algn="l" fontAlgn="b"/>
                      <a:r>
                        <a:rPr lang="en-US" sz="1300" u="none" strike="noStrike">
                          <a:effectLst/>
                        </a:rPr>
                        <a:t>Duke University</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134766694"/>
                  </a:ext>
                </a:extLst>
              </a:tr>
              <a:tr h="459901">
                <a:tc>
                  <a:txBody>
                    <a:bodyPr/>
                    <a:lstStyle/>
                    <a:p>
                      <a:pPr algn="l" fontAlgn="b"/>
                      <a:r>
                        <a:rPr lang="en-US" sz="1300" u="none" strike="noStrike">
                          <a:effectLst/>
                        </a:rPr>
                        <a:t>Kennesaw State University Research and Service Foundation</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1462760951"/>
                  </a:ext>
                </a:extLst>
              </a:tr>
              <a:tr h="258864">
                <a:tc>
                  <a:txBody>
                    <a:bodyPr/>
                    <a:lstStyle/>
                    <a:p>
                      <a:pPr algn="l" fontAlgn="b"/>
                      <a:r>
                        <a:rPr lang="en-US" sz="1300" u="none" strike="noStrike">
                          <a:effectLst/>
                        </a:rPr>
                        <a:t>New York University</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1236233651"/>
                  </a:ext>
                </a:extLst>
              </a:tr>
              <a:tr h="258864">
                <a:tc>
                  <a:txBody>
                    <a:bodyPr/>
                    <a:lstStyle/>
                    <a:p>
                      <a:pPr algn="l" fontAlgn="b"/>
                      <a:r>
                        <a:rPr lang="en-US" sz="1300" u="none" strike="noStrike">
                          <a:effectLst/>
                        </a:rPr>
                        <a:t>Purdue University</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774352429"/>
                  </a:ext>
                </a:extLst>
              </a:tr>
              <a:tr h="258864">
                <a:tc>
                  <a:txBody>
                    <a:bodyPr/>
                    <a:lstStyle/>
                    <a:p>
                      <a:pPr algn="l" fontAlgn="b"/>
                      <a:r>
                        <a:rPr lang="en-US" sz="1300" u="none" strike="noStrike">
                          <a:effectLst/>
                        </a:rPr>
                        <a:t>Regents of the University of Michigan - Ann Arbor</a:t>
                      </a:r>
                      <a:endParaRPr lang="en-US" sz="1300" b="0" i="0" u="none" strike="noStrike">
                        <a:effectLst/>
                        <a:latin typeface="Arial" panose="020B0604020202020204" pitchFamily="34" charset="0"/>
                      </a:endParaRPr>
                    </a:p>
                  </a:txBody>
                  <a:tcPr marL="9577" marR="9577" marT="9577" marB="0" anchor="b"/>
                </a:tc>
                <a:tc>
                  <a:txBody>
                    <a:bodyPr/>
                    <a:lstStyle/>
                    <a:p>
                      <a:pPr algn="l" fontAlgn="b"/>
                      <a:r>
                        <a:rPr lang="en-US" sz="1300" u="none" strike="noStrike">
                          <a:effectLst/>
                        </a:rPr>
                        <a:t> </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8485618"/>
                  </a:ext>
                </a:extLst>
              </a:tr>
              <a:tr h="258864">
                <a:tc>
                  <a:txBody>
                    <a:bodyPr/>
                    <a:lstStyle/>
                    <a:p>
                      <a:pPr algn="l" fontAlgn="b"/>
                      <a:r>
                        <a:rPr lang="en-US" sz="1300" u="none" strike="noStrike">
                          <a:effectLst/>
                        </a:rPr>
                        <a:t>Texas A&amp;M University</a:t>
                      </a:r>
                      <a:endParaRPr lang="en-US" sz="1300" b="0" i="0" u="none" strike="noStrike">
                        <a:effectLst/>
                        <a:latin typeface="Arial" panose="020B0604020202020204" pitchFamily="34" charset="0"/>
                      </a:endParaRPr>
                    </a:p>
                  </a:txBody>
                  <a:tcPr marL="9577" marR="9577" marT="9577" marB="0" anchor="b"/>
                </a:tc>
                <a:tc>
                  <a:txBody>
                    <a:bodyPr/>
                    <a:lstStyle/>
                    <a:p>
                      <a:pPr algn="l" fontAlgn="b"/>
                      <a:r>
                        <a:rPr lang="en-US" sz="1300" u="none" strike="noStrike">
                          <a:effectLst/>
                        </a:rPr>
                        <a:t> </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1158584191"/>
                  </a:ext>
                </a:extLst>
              </a:tr>
              <a:tr h="258864">
                <a:tc>
                  <a:txBody>
                    <a:bodyPr/>
                    <a:lstStyle/>
                    <a:p>
                      <a:pPr algn="l" fontAlgn="b"/>
                      <a:r>
                        <a:rPr lang="en-US" sz="1300" u="none" strike="noStrike">
                          <a:effectLst/>
                        </a:rPr>
                        <a:t>University of Alabama in Huntsville</a:t>
                      </a:r>
                      <a:endParaRPr lang="en-US" sz="1300" b="0" i="0" u="none" strike="noStrike">
                        <a:effectLst/>
                        <a:latin typeface="Arial" panose="020B0604020202020204" pitchFamily="34" charset="0"/>
                      </a:endParaRPr>
                    </a:p>
                  </a:txBody>
                  <a:tcPr marL="9577" marR="9577" marT="9577" marB="0" anchor="b"/>
                </a:tc>
                <a:tc>
                  <a:txBody>
                    <a:bodyPr/>
                    <a:lstStyle/>
                    <a:p>
                      <a:pPr algn="l" fontAlgn="b"/>
                      <a:r>
                        <a:rPr lang="en-US" sz="1300" u="none" strike="noStrike">
                          <a:effectLst/>
                        </a:rPr>
                        <a:t> </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4050379961"/>
                  </a:ext>
                </a:extLst>
              </a:tr>
              <a:tr h="258864">
                <a:tc>
                  <a:txBody>
                    <a:bodyPr/>
                    <a:lstStyle/>
                    <a:p>
                      <a:pPr algn="l" fontAlgn="b"/>
                      <a:r>
                        <a:rPr lang="en-US" sz="1300" u="none" strike="noStrike">
                          <a:effectLst/>
                        </a:rPr>
                        <a:t>University of Hawaii</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4185125142"/>
                  </a:ext>
                </a:extLst>
              </a:tr>
              <a:tr h="258864">
                <a:tc>
                  <a:txBody>
                    <a:bodyPr/>
                    <a:lstStyle/>
                    <a:p>
                      <a:pPr algn="l" fontAlgn="b"/>
                      <a:r>
                        <a:rPr lang="en-US" sz="1300" u="none" strike="noStrike">
                          <a:effectLst/>
                        </a:rPr>
                        <a:t>University of Illinois at Urbana-Champaign</a:t>
                      </a:r>
                      <a:endParaRPr lang="en-US" sz="1300" b="0" i="0" u="none" strike="noStrike">
                        <a:effectLst/>
                        <a:latin typeface="Arial" panose="020B0604020202020204" pitchFamily="34" charset="0"/>
                      </a:endParaRPr>
                    </a:p>
                  </a:txBody>
                  <a:tcPr marL="9577" marR="9577" marT="9577" marB="0" anchor="b"/>
                </a:tc>
                <a:tc>
                  <a:txBody>
                    <a:bodyPr/>
                    <a:lstStyle/>
                    <a:p>
                      <a:pPr algn="l" fontAlgn="b"/>
                      <a:r>
                        <a:rPr lang="en-US" sz="1300" u="none" strike="noStrike">
                          <a:effectLst/>
                        </a:rPr>
                        <a:t> </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155505997"/>
                  </a:ext>
                </a:extLst>
              </a:tr>
              <a:tr h="258864">
                <a:tc>
                  <a:txBody>
                    <a:bodyPr/>
                    <a:lstStyle/>
                    <a:p>
                      <a:pPr algn="l" fontAlgn="b"/>
                      <a:r>
                        <a:rPr lang="en-US" sz="1300" u="none" strike="noStrike">
                          <a:effectLst/>
                        </a:rPr>
                        <a:t>University of Nebraska-Lincoln</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1947414970"/>
                  </a:ext>
                </a:extLst>
              </a:tr>
              <a:tr h="258864">
                <a:tc>
                  <a:txBody>
                    <a:bodyPr/>
                    <a:lstStyle/>
                    <a:p>
                      <a:pPr algn="l" fontAlgn="b"/>
                      <a:r>
                        <a:rPr lang="en-US" sz="1300" u="none" strike="noStrike">
                          <a:effectLst/>
                        </a:rPr>
                        <a:t>University of Notre Dame</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1322719223"/>
                  </a:ext>
                </a:extLst>
              </a:tr>
              <a:tr h="258864">
                <a:tc>
                  <a:txBody>
                    <a:bodyPr/>
                    <a:lstStyle/>
                    <a:p>
                      <a:pPr algn="l" fontAlgn="b"/>
                      <a:r>
                        <a:rPr lang="en-US" sz="1300" u="none" strike="noStrike">
                          <a:effectLst/>
                        </a:rPr>
                        <a:t>University of Southern California</a:t>
                      </a:r>
                      <a:endParaRPr lang="en-US" sz="1300" b="0" i="0" u="none" strike="noStrike">
                        <a:effectLst/>
                        <a:latin typeface="Arial" panose="020B0604020202020204" pitchFamily="34" charset="0"/>
                      </a:endParaRPr>
                    </a:p>
                  </a:txBody>
                  <a:tcPr marL="9577" marR="9577" marT="9577" marB="0" anchor="b"/>
                </a:tc>
                <a:tc>
                  <a:txBody>
                    <a:bodyPr/>
                    <a:lstStyle/>
                    <a:p>
                      <a:pPr algn="l" fontAlgn="b"/>
                      <a:r>
                        <a:rPr lang="en-US" sz="1300" u="none" strike="noStrike">
                          <a:effectLst/>
                        </a:rPr>
                        <a:t> </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68457388"/>
                  </a:ext>
                </a:extLst>
              </a:tr>
              <a:tr h="258864">
                <a:tc>
                  <a:txBody>
                    <a:bodyPr/>
                    <a:lstStyle/>
                    <a:p>
                      <a:pPr algn="l" fontAlgn="b"/>
                      <a:r>
                        <a:rPr lang="en-US" sz="1300" u="none" strike="noStrike">
                          <a:effectLst/>
                        </a:rPr>
                        <a:t>University of Washington</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1</a:t>
                      </a:r>
                      <a:endParaRPr lang="en-US" sz="1300" b="0" i="0" u="none" strike="noStrike">
                        <a:effectLst/>
                        <a:latin typeface="Arial" panose="020B0604020202020204" pitchFamily="34" charset="0"/>
                      </a:endParaRPr>
                    </a:p>
                  </a:txBody>
                  <a:tcPr marL="9577" marR="9577" marT="9577" marB="0" anchor="b"/>
                </a:tc>
                <a:tc>
                  <a:txBody>
                    <a:bodyPr/>
                    <a:lstStyle/>
                    <a:p>
                      <a:pPr algn="l" fontAlgn="b"/>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4014512569"/>
                  </a:ext>
                </a:extLst>
              </a:tr>
              <a:tr h="258864">
                <a:tc>
                  <a:txBody>
                    <a:bodyPr/>
                    <a:lstStyle/>
                    <a:p>
                      <a:pPr algn="l" fontAlgn="b"/>
                      <a:r>
                        <a:rPr lang="en-US" sz="1300" u="none" strike="noStrike">
                          <a:effectLst/>
                        </a:rPr>
                        <a:t>Grand Total</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9</a:t>
                      </a:r>
                      <a:endParaRPr lang="en-US" sz="1300" b="0" i="0" u="none" strike="noStrike">
                        <a:effectLst/>
                        <a:latin typeface="Arial" panose="020B0604020202020204" pitchFamily="34" charset="0"/>
                      </a:endParaRPr>
                    </a:p>
                  </a:txBody>
                  <a:tcPr marL="9577" marR="9577" marT="9577" marB="0" anchor="b"/>
                </a:tc>
                <a:tc>
                  <a:txBody>
                    <a:bodyPr/>
                    <a:lstStyle/>
                    <a:p>
                      <a:pPr algn="r" fontAlgn="b"/>
                      <a:r>
                        <a:rPr lang="en-US" sz="1300" u="none" strike="noStrike">
                          <a:effectLst/>
                        </a:rPr>
                        <a:t>5</a:t>
                      </a:r>
                      <a:endParaRPr lang="en-US" sz="1300" b="0" i="0" u="none" strike="noStrike">
                        <a:effectLst/>
                        <a:latin typeface="Arial" panose="020B0604020202020204" pitchFamily="34" charset="0"/>
                      </a:endParaRPr>
                    </a:p>
                  </a:txBody>
                  <a:tcPr marL="9577" marR="9577" marT="9577" marB="0" anchor="b"/>
                </a:tc>
                <a:extLst>
                  <a:ext uri="{0D108BD9-81ED-4DB2-BD59-A6C34878D82A}">
                    <a16:rowId xmlns:a16="http://schemas.microsoft.com/office/drawing/2014/main" val="322538511"/>
                  </a:ext>
                </a:extLst>
              </a:tr>
            </a:tbl>
          </a:graphicData>
        </a:graphic>
      </p:graphicFrame>
    </p:spTree>
    <p:extLst>
      <p:ext uri="{BB962C8B-B14F-4D97-AF65-F5344CB8AC3E}">
        <p14:creationId xmlns:p14="http://schemas.microsoft.com/office/powerpoint/2010/main" val="203778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C1E6-1500-8549-8A4B-20422C27BC8B}"/>
              </a:ext>
            </a:extLst>
          </p:cNvPr>
          <p:cNvSpPr>
            <a:spLocks noGrp="1"/>
          </p:cNvSpPr>
          <p:nvPr>
            <p:ph type="title"/>
          </p:nvPr>
        </p:nvSpPr>
        <p:spPr/>
        <p:txBody>
          <a:bodyPr vert="horz" lIns="91440" tIns="45720" rIns="91440" bIns="45720" rtlCol="0" anchor="b">
            <a:normAutofit/>
          </a:bodyPr>
          <a:lstStyle/>
          <a:p>
            <a:pPr algn="ctr"/>
            <a:r>
              <a:rPr lang="en-US" dirty="0"/>
              <a:t>CC* Program Funding by state and Organization</a:t>
            </a:r>
          </a:p>
        </p:txBody>
      </p:sp>
      <p:graphicFrame>
        <p:nvGraphicFramePr>
          <p:cNvPr id="37" name="Content Placeholder 36">
            <a:extLst>
              <a:ext uri="{FF2B5EF4-FFF2-40B4-BE49-F238E27FC236}">
                <a16:creationId xmlns:a16="http://schemas.microsoft.com/office/drawing/2014/main" id="{87AFD763-31DA-1041-8A64-71D0C49F5EB1}"/>
              </a:ext>
            </a:extLst>
          </p:cNvPr>
          <p:cNvGraphicFramePr>
            <a:graphicFrameLocks noGrp="1"/>
          </p:cNvGraphicFramePr>
          <p:nvPr>
            <p:ph sz="half" idx="2"/>
            <p:extLst>
              <p:ext uri="{D42A27DB-BD31-4B8C-83A1-F6EECF244321}">
                <p14:modId xmlns:p14="http://schemas.microsoft.com/office/powerpoint/2010/main" val="4004782824"/>
              </p:ext>
            </p:extLst>
          </p:nvPr>
        </p:nvGraphicFramePr>
        <p:xfrm>
          <a:off x="658476" y="2308905"/>
          <a:ext cx="2361961" cy="3633790"/>
        </p:xfrm>
        <a:graphic>
          <a:graphicData uri="http://schemas.openxmlformats.org/drawingml/2006/table">
            <a:tbl>
              <a:tblPr firstRow="1">
                <a:tableStyleId>{5C22544A-7EE6-4342-B048-85BDC9FD1C3A}</a:tableStyleId>
              </a:tblPr>
              <a:tblGrid>
                <a:gridCol w="528067">
                  <a:extLst>
                    <a:ext uri="{9D8B030D-6E8A-4147-A177-3AD203B41FA5}">
                      <a16:colId xmlns:a16="http://schemas.microsoft.com/office/drawing/2014/main" val="340904521"/>
                    </a:ext>
                  </a:extLst>
                </a:gridCol>
                <a:gridCol w="914092">
                  <a:extLst>
                    <a:ext uri="{9D8B030D-6E8A-4147-A177-3AD203B41FA5}">
                      <a16:colId xmlns:a16="http://schemas.microsoft.com/office/drawing/2014/main" val="1184496051"/>
                    </a:ext>
                  </a:extLst>
                </a:gridCol>
                <a:gridCol w="919802">
                  <a:extLst>
                    <a:ext uri="{9D8B030D-6E8A-4147-A177-3AD203B41FA5}">
                      <a16:colId xmlns:a16="http://schemas.microsoft.com/office/drawing/2014/main" val="859755680"/>
                    </a:ext>
                  </a:extLst>
                </a:gridCol>
              </a:tblGrid>
              <a:tr h="726757">
                <a:tc>
                  <a:txBody>
                    <a:bodyPr/>
                    <a:lstStyle/>
                    <a:p>
                      <a:pPr algn="ctr" fontAlgn="b"/>
                      <a:r>
                        <a:rPr lang="en-US" sz="1000" u="none" strike="noStrike" dirty="0">
                          <a:effectLst/>
                        </a:rPr>
                        <a:t>State</a:t>
                      </a:r>
                      <a:endParaRPr lang="en-US" sz="10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dirty="0">
                          <a:effectLst/>
                        </a:rPr>
                        <a:t>Number of Distinct Organizations</a:t>
                      </a:r>
                      <a:endParaRPr lang="en-US" sz="10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dirty="0">
                          <a:effectLst/>
                        </a:rPr>
                        <a:t>Number of Funded Projects</a:t>
                      </a:r>
                      <a:endParaRPr lang="en-US" sz="1000" b="1" i="0" u="none" strike="noStrike" dirty="0">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896363253"/>
                  </a:ext>
                </a:extLst>
              </a:tr>
              <a:tr h="170334">
                <a:tc>
                  <a:txBody>
                    <a:bodyPr/>
                    <a:lstStyle/>
                    <a:p>
                      <a:pPr algn="ctr" fontAlgn="b"/>
                      <a:r>
                        <a:rPr lang="en-US" sz="1000" u="none" strike="noStrike">
                          <a:effectLst/>
                        </a:rPr>
                        <a:t>AL</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2014969482"/>
                  </a:ext>
                </a:extLst>
              </a:tr>
              <a:tr h="170334">
                <a:tc>
                  <a:txBody>
                    <a:bodyPr/>
                    <a:lstStyle/>
                    <a:p>
                      <a:pPr algn="ctr" fontAlgn="b"/>
                      <a:r>
                        <a:rPr lang="en-US" sz="1000" u="none" strike="noStrike">
                          <a:effectLst/>
                        </a:rPr>
                        <a:t>AR</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2834488190"/>
                  </a:ext>
                </a:extLst>
              </a:tr>
              <a:tr h="170334">
                <a:tc>
                  <a:txBody>
                    <a:bodyPr/>
                    <a:lstStyle/>
                    <a:p>
                      <a:pPr algn="ctr" fontAlgn="b"/>
                      <a:r>
                        <a:rPr lang="en-US" sz="1000" u="none" strike="noStrike">
                          <a:effectLst/>
                        </a:rPr>
                        <a:t>AZ</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911309377"/>
                  </a:ext>
                </a:extLst>
              </a:tr>
              <a:tr h="170334">
                <a:tc>
                  <a:txBody>
                    <a:bodyPr/>
                    <a:lstStyle/>
                    <a:p>
                      <a:pPr algn="ctr" fontAlgn="b"/>
                      <a:r>
                        <a:rPr lang="en-US" sz="1000" u="none" strike="noStrike">
                          <a:effectLst/>
                        </a:rPr>
                        <a:t>CA</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863615048"/>
                  </a:ext>
                </a:extLst>
              </a:tr>
              <a:tr h="170334">
                <a:tc>
                  <a:txBody>
                    <a:bodyPr/>
                    <a:lstStyle/>
                    <a:p>
                      <a:pPr algn="ctr" fontAlgn="b"/>
                      <a:r>
                        <a:rPr lang="en-US" sz="1000" u="none" strike="noStrike">
                          <a:effectLst/>
                        </a:rPr>
                        <a:t>CO</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2702904835"/>
                  </a:ext>
                </a:extLst>
              </a:tr>
              <a:tr h="170334">
                <a:tc>
                  <a:txBody>
                    <a:bodyPr/>
                    <a:lstStyle/>
                    <a:p>
                      <a:pPr algn="ctr" fontAlgn="b"/>
                      <a:r>
                        <a:rPr lang="en-US" sz="1000" u="none" strike="noStrike">
                          <a:effectLst/>
                        </a:rPr>
                        <a:t>CT</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4227109690"/>
                  </a:ext>
                </a:extLst>
              </a:tr>
              <a:tr h="170334">
                <a:tc>
                  <a:txBody>
                    <a:bodyPr/>
                    <a:lstStyle/>
                    <a:p>
                      <a:pPr algn="ctr" fontAlgn="b"/>
                      <a:r>
                        <a:rPr lang="en-US" sz="1000" u="none" strike="noStrike">
                          <a:effectLst/>
                        </a:rPr>
                        <a:t>DC</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54491032"/>
                  </a:ext>
                </a:extLst>
              </a:tr>
              <a:tr h="170334">
                <a:tc>
                  <a:txBody>
                    <a:bodyPr/>
                    <a:lstStyle/>
                    <a:p>
                      <a:pPr algn="ctr" fontAlgn="b"/>
                      <a:r>
                        <a:rPr lang="en-US" sz="1000" u="none" strike="noStrike">
                          <a:effectLst/>
                        </a:rPr>
                        <a:t>DE</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3151969425"/>
                  </a:ext>
                </a:extLst>
              </a:tr>
              <a:tr h="170334">
                <a:tc>
                  <a:txBody>
                    <a:bodyPr/>
                    <a:lstStyle/>
                    <a:p>
                      <a:pPr algn="ctr" fontAlgn="b"/>
                      <a:r>
                        <a:rPr lang="en-US" sz="1000" u="none" strike="noStrike">
                          <a:effectLst/>
                        </a:rPr>
                        <a:t>FL</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3086394274"/>
                  </a:ext>
                </a:extLst>
              </a:tr>
              <a:tr h="170334">
                <a:tc>
                  <a:txBody>
                    <a:bodyPr/>
                    <a:lstStyle/>
                    <a:p>
                      <a:pPr algn="ctr" fontAlgn="b"/>
                      <a:r>
                        <a:rPr lang="en-US" sz="1000" u="none" strike="noStrike">
                          <a:effectLst/>
                        </a:rPr>
                        <a:t>GA</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4031925089"/>
                  </a:ext>
                </a:extLst>
              </a:tr>
              <a:tr h="170334">
                <a:tc>
                  <a:txBody>
                    <a:bodyPr/>
                    <a:lstStyle/>
                    <a:p>
                      <a:pPr algn="ctr" fontAlgn="b"/>
                      <a:r>
                        <a:rPr lang="en-US" sz="1000" u="none" strike="noStrike">
                          <a:effectLst/>
                        </a:rPr>
                        <a:t>GU</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431276258"/>
                  </a:ext>
                </a:extLst>
              </a:tr>
              <a:tr h="170334">
                <a:tc>
                  <a:txBody>
                    <a:bodyPr/>
                    <a:lstStyle/>
                    <a:p>
                      <a:pPr algn="ctr" fontAlgn="b"/>
                      <a:r>
                        <a:rPr lang="en-US" sz="1000" u="none" strike="noStrike">
                          <a:effectLst/>
                        </a:rPr>
                        <a:t>HI</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417765531"/>
                  </a:ext>
                </a:extLst>
              </a:tr>
              <a:tr h="170334">
                <a:tc>
                  <a:txBody>
                    <a:bodyPr/>
                    <a:lstStyle/>
                    <a:p>
                      <a:pPr algn="ctr" fontAlgn="b"/>
                      <a:r>
                        <a:rPr lang="en-US" sz="1000" u="none" strike="noStrike">
                          <a:effectLst/>
                        </a:rPr>
                        <a:t>IA</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2136073721"/>
                  </a:ext>
                </a:extLst>
              </a:tr>
              <a:tr h="170334">
                <a:tc>
                  <a:txBody>
                    <a:bodyPr/>
                    <a:lstStyle/>
                    <a:p>
                      <a:pPr algn="ctr" fontAlgn="b"/>
                      <a:r>
                        <a:rPr lang="en-US" sz="1000" u="none" strike="noStrike">
                          <a:effectLst/>
                        </a:rPr>
                        <a:t>ID</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920719430"/>
                  </a:ext>
                </a:extLst>
              </a:tr>
              <a:tr h="170334">
                <a:tc>
                  <a:txBody>
                    <a:bodyPr/>
                    <a:lstStyle/>
                    <a:p>
                      <a:pPr algn="ctr" fontAlgn="b"/>
                      <a:r>
                        <a:rPr lang="en-US" sz="1000" u="none" strike="noStrike">
                          <a:effectLst/>
                        </a:rPr>
                        <a:t>IL</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873776542"/>
                  </a:ext>
                </a:extLst>
              </a:tr>
              <a:tr h="170334">
                <a:tc>
                  <a:txBody>
                    <a:bodyPr/>
                    <a:lstStyle/>
                    <a:p>
                      <a:pPr algn="ctr" fontAlgn="b"/>
                      <a:r>
                        <a:rPr lang="en-US" sz="1000" u="none" strike="noStrike">
                          <a:effectLst/>
                        </a:rPr>
                        <a:t>IN</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2507056865"/>
                  </a:ext>
                </a:extLst>
              </a:tr>
              <a:tr h="181689">
                <a:tc>
                  <a:txBody>
                    <a:bodyPr/>
                    <a:lstStyle/>
                    <a:p>
                      <a:pPr algn="ctr" fontAlgn="b"/>
                      <a:r>
                        <a:rPr lang="en-US" sz="1000" u="none" strike="noStrike">
                          <a:effectLst/>
                        </a:rPr>
                        <a:t>KS</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4087733243"/>
                  </a:ext>
                </a:extLst>
              </a:tr>
            </a:tbl>
          </a:graphicData>
        </a:graphic>
      </p:graphicFrame>
      <p:graphicFrame>
        <p:nvGraphicFramePr>
          <p:cNvPr id="38" name="Table 37">
            <a:extLst>
              <a:ext uri="{FF2B5EF4-FFF2-40B4-BE49-F238E27FC236}">
                <a16:creationId xmlns:a16="http://schemas.microsoft.com/office/drawing/2014/main" id="{A37A4742-C702-4640-9813-B01D26929289}"/>
              </a:ext>
            </a:extLst>
          </p:cNvPr>
          <p:cNvGraphicFramePr>
            <a:graphicFrameLocks noGrp="1"/>
          </p:cNvGraphicFramePr>
          <p:nvPr>
            <p:extLst>
              <p:ext uri="{D42A27DB-BD31-4B8C-83A1-F6EECF244321}">
                <p14:modId xmlns:p14="http://schemas.microsoft.com/office/powerpoint/2010/main" val="3868014984"/>
              </p:ext>
            </p:extLst>
          </p:nvPr>
        </p:nvGraphicFramePr>
        <p:xfrm>
          <a:off x="3309256" y="2308903"/>
          <a:ext cx="2361961" cy="3633792"/>
        </p:xfrm>
        <a:graphic>
          <a:graphicData uri="http://schemas.openxmlformats.org/drawingml/2006/table">
            <a:tbl>
              <a:tblPr firstRow="1">
                <a:tableStyleId>{5C22544A-7EE6-4342-B048-85BDC9FD1C3A}</a:tableStyleId>
              </a:tblPr>
              <a:tblGrid>
                <a:gridCol w="639655">
                  <a:extLst>
                    <a:ext uri="{9D8B030D-6E8A-4147-A177-3AD203B41FA5}">
                      <a16:colId xmlns:a16="http://schemas.microsoft.com/office/drawing/2014/main" val="15554563"/>
                    </a:ext>
                  </a:extLst>
                </a:gridCol>
                <a:gridCol w="936095">
                  <a:extLst>
                    <a:ext uri="{9D8B030D-6E8A-4147-A177-3AD203B41FA5}">
                      <a16:colId xmlns:a16="http://schemas.microsoft.com/office/drawing/2014/main" val="2672422570"/>
                    </a:ext>
                  </a:extLst>
                </a:gridCol>
                <a:gridCol w="786211">
                  <a:extLst>
                    <a:ext uri="{9D8B030D-6E8A-4147-A177-3AD203B41FA5}">
                      <a16:colId xmlns:a16="http://schemas.microsoft.com/office/drawing/2014/main" val="3526212772"/>
                    </a:ext>
                  </a:extLst>
                </a:gridCol>
              </a:tblGrid>
              <a:tr h="726759">
                <a:tc>
                  <a:txBody>
                    <a:bodyPr/>
                    <a:lstStyle/>
                    <a:p>
                      <a:pPr algn="ctr" fontAlgn="b"/>
                      <a:r>
                        <a:rPr lang="en-US" sz="1000" u="none" strike="noStrike" dirty="0">
                          <a:effectLst/>
                        </a:rPr>
                        <a:t>State</a:t>
                      </a:r>
                      <a:endParaRPr lang="en-US" sz="1000" b="1" i="0" u="none" strike="noStrike" dirty="0">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Number of Distinct Organizations</a:t>
                      </a:r>
                      <a:endParaRPr lang="en-US" sz="1000" b="1"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Number of Funded Projects</a:t>
                      </a:r>
                      <a:endParaRPr lang="en-US" sz="1000" b="1"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793246718"/>
                  </a:ext>
                </a:extLst>
              </a:tr>
              <a:tr h="170334">
                <a:tc>
                  <a:txBody>
                    <a:bodyPr/>
                    <a:lstStyle/>
                    <a:p>
                      <a:pPr algn="ctr" fontAlgn="b"/>
                      <a:r>
                        <a:rPr lang="en-US" sz="1000" u="none" strike="noStrike">
                          <a:effectLst/>
                        </a:rPr>
                        <a:t>KY</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839383523"/>
                  </a:ext>
                </a:extLst>
              </a:tr>
              <a:tr h="170334">
                <a:tc>
                  <a:txBody>
                    <a:bodyPr/>
                    <a:lstStyle/>
                    <a:p>
                      <a:pPr algn="ctr" fontAlgn="b"/>
                      <a:r>
                        <a:rPr lang="en-US" sz="1000" u="none" strike="noStrike">
                          <a:effectLst/>
                        </a:rPr>
                        <a:t>LA</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1936724550"/>
                  </a:ext>
                </a:extLst>
              </a:tr>
              <a:tr h="170334">
                <a:tc>
                  <a:txBody>
                    <a:bodyPr/>
                    <a:lstStyle/>
                    <a:p>
                      <a:pPr algn="ctr" fontAlgn="b"/>
                      <a:r>
                        <a:rPr lang="en-US" sz="1000" u="none" strike="noStrike">
                          <a:effectLst/>
                        </a:rPr>
                        <a:t>MA</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511109434"/>
                  </a:ext>
                </a:extLst>
              </a:tr>
              <a:tr h="170334">
                <a:tc>
                  <a:txBody>
                    <a:bodyPr/>
                    <a:lstStyle/>
                    <a:p>
                      <a:pPr algn="ctr" fontAlgn="b"/>
                      <a:r>
                        <a:rPr lang="en-US" sz="1000" u="none" strike="noStrike">
                          <a:effectLst/>
                        </a:rPr>
                        <a:t>MD</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632233800"/>
                  </a:ext>
                </a:extLst>
              </a:tr>
              <a:tr h="170334">
                <a:tc>
                  <a:txBody>
                    <a:bodyPr/>
                    <a:lstStyle/>
                    <a:p>
                      <a:pPr algn="ctr" fontAlgn="b"/>
                      <a:r>
                        <a:rPr lang="en-US" sz="1000" u="none" strike="noStrike">
                          <a:effectLst/>
                        </a:rPr>
                        <a:t>ME</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4001353309"/>
                  </a:ext>
                </a:extLst>
              </a:tr>
              <a:tr h="170334">
                <a:tc>
                  <a:txBody>
                    <a:bodyPr/>
                    <a:lstStyle/>
                    <a:p>
                      <a:pPr algn="ctr" fontAlgn="b"/>
                      <a:r>
                        <a:rPr lang="en-US" sz="1000" u="none" strike="noStrike">
                          <a:effectLst/>
                        </a:rPr>
                        <a:t>MI</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1118787068"/>
                  </a:ext>
                </a:extLst>
              </a:tr>
              <a:tr h="170334">
                <a:tc>
                  <a:txBody>
                    <a:bodyPr/>
                    <a:lstStyle/>
                    <a:p>
                      <a:pPr algn="ctr" fontAlgn="b"/>
                      <a:r>
                        <a:rPr lang="en-US" sz="1000" u="none" strike="noStrike">
                          <a:effectLst/>
                        </a:rPr>
                        <a:t>MN</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853316649"/>
                  </a:ext>
                </a:extLst>
              </a:tr>
              <a:tr h="170334">
                <a:tc>
                  <a:txBody>
                    <a:bodyPr/>
                    <a:lstStyle/>
                    <a:p>
                      <a:pPr algn="ctr" fontAlgn="b"/>
                      <a:r>
                        <a:rPr lang="en-US" sz="1000" u="none" strike="noStrike">
                          <a:effectLst/>
                        </a:rPr>
                        <a:t>MO</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819520571"/>
                  </a:ext>
                </a:extLst>
              </a:tr>
              <a:tr h="170334">
                <a:tc>
                  <a:txBody>
                    <a:bodyPr/>
                    <a:lstStyle/>
                    <a:p>
                      <a:pPr algn="ctr" fontAlgn="b"/>
                      <a:r>
                        <a:rPr lang="en-US" sz="1000" u="none" strike="noStrike">
                          <a:effectLst/>
                        </a:rPr>
                        <a:t>MS</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944347041"/>
                  </a:ext>
                </a:extLst>
              </a:tr>
              <a:tr h="170334">
                <a:tc>
                  <a:txBody>
                    <a:bodyPr/>
                    <a:lstStyle/>
                    <a:p>
                      <a:pPr algn="ctr" fontAlgn="b"/>
                      <a:r>
                        <a:rPr lang="en-US" sz="1000" u="none" strike="noStrike">
                          <a:effectLst/>
                        </a:rPr>
                        <a:t>MT</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100298566"/>
                  </a:ext>
                </a:extLst>
              </a:tr>
              <a:tr h="170334">
                <a:tc>
                  <a:txBody>
                    <a:bodyPr/>
                    <a:lstStyle/>
                    <a:p>
                      <a:pPr algn="ctr" fontAlgn="b"/>
                      <a:r>
                        <a:rPr lang="en-US" sz="1000" u="none" strike="noStrike">
                          <a:effectLst/>
                        </a:rPr>
                        <a:t>NC</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938517520"/>
                  </a:ext>
                </a:extLst>
              </a:tr>
              <a:tr h="170334">
                <a:tc>
                  <a:txBody>
                    <a:bodyPr/>
                    <a:lstStyle/>
                    <a:p>
                      <a:pPr algn="ctr" fontAlgn="b"/>
                      <a:r>
                        <a:rPr lang="en-US" sz="1000" u="none" strike="noStrike">
                          <a:effectLst/>
                        </a:rPr>
                        <a:t>ND</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048836439"/>
                  </a:ext>
                </a:extLst>
              </a:tr>
              <a:tr h="170334">
                <a:tc>
                  <a:txBody>
                    <a:bodyPr/>
                    <a:lstStyle/>
                    <a:p>
                      <a:pPr algn="ctr" fontAlgn="b"/>
                      <a:r>
                        <a:rPr lang="en-US" sz="1000" u="none" strike="noStrike">
                          <a:effectLst/>
                        </a:rPr>
                        <a:t>NE</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706113856"/>
                  </a:ext>
                </a:extLst>
              </a:tr>
              <a:tr h="170334">
                <a:tc>
                  <a:txBody>
                    <a:bodyPr/>
                    <a:lstStyle/>
                    <a:p>
                      <a:pPr algn="ctr" fontAlgn="b"/>
                      <a:r>
                        <a:rPr lang="en-US" sz="1000" u="none" strike="noStrike">
                          <a:effectLst/>
                        </a:rPr>
                        <a:t>NH</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544056713"/>
                  </a:ext>
                </a:extLst>
              </a:tr>
              <a:tr h="170334">
                <a:tc>
                  <a:txBody>
                    <a:bodyPr/>
                    <a:lstStyle/>
                    <a:p>
                      <a:pPr algn="ctr" fontAlgn="b"/>
                      <a:r>
                        <a:rPr lang="en-US" sz="1000" u="none" strike="noStrike">
                          <a:effectLst/>
                        </a:rPr>
                        <a:t>NJ</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32382717"/>
                  </a:ext>
                </a:extLst>
              </a:tr>
              <a:tr h="170334">
                <a:tc>
                  <a:txBody>
                    <a:bodyPr/>
                    <a:lstStyle/>
                    <a:p>
                      <a:pPr algn="ctr" fontAlgn="b"/>
                      <a:r>
                        <a:rPr lang="en-US" sz="1000" u="none" strike="noStrike">
                          <a:effectLst/>
                        </a:rPr>
                        <a:t>NM</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609128862"/>
                  </a:ext>
                </a:extLst>
              </a:tr>
              <a:tr h="181689">
                <a:tc>
                  <a:txBody>
                    <a:bodyPr/>
                    <a:lstStyle/>
                    <a:p>
                      <a:pPr algn="ctr" fontAlgn="b"/>
                      <a:r>
                        <a:rPr lang="en-US" sz="1000" u="none" strike="noStrike">
                          <a:effectLst/>
                        </a:rPr>
                        <a:t>NV</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495949606"/>
                  </a:ext>
                </a:extLst>
              </a:tr>
            </a:tbl>
          </a:graphicData>
        </a:graphic>
      </p:graphicFrame>
      <p:graphicFrame>
        <p:nvGraphicFramePr>
          <p:cNvPr id="39" name="Table 38">
            <a:extLst>
              <a:ext uri="{FF2B5EF4-FFF2-40B4-BE49-F238E27FC236}">
                <a16:creationId xmlns:a16="http://schemas.microsoft.com/office/drawing/2014/main" id="{61858984-8B3F-2446-BCF5-455E1A4838FB}"/>
              </a:ext>
            </a:extLst>
          </p:cNvPr>
          <p:cNvGraphicFramePr>
            <a:graphicFrameLocks noGrp="1"/>
          </p:cNvGraphicFramePr>
          <p:nvPr>
            <p:extLst>
              <p:ext uri="{D42A27DB-BD31-4B8C-83A1-F6EECF244321}">
                <p14:modId xmlns:p14="http://schemas.microsoft.com/office/powerpoint/2010/main" val="927932993"/>
              </p:ext>
            </p:extLst>
          </p:nvPr>
        </p:nvGraphicFramePr>
        <p:xfrm>
          <a:off x="6095999" y="2308903"/>
          <a:ext cx="2471058" cy="3633792"/>
        </p:xfrm>
        <a:graphic>
          <a:graphicData uri="http://schemas.openxmlformats.org/drawingml/2006/table">
            <a:tbl>
              <a:tblPr firstRow="1">
                <a:tableStyleId>{5C22544A-7EE6-4342-B048-85BDC9FD1C3A}</a:tableStyleId>
              </a:tblPr>
              <a:tblGrid>
                <a:gridCol w="663796">
                  <a:extLst>
                    <a:ext uri="{9D8B030D-6E8A-4147-A177-3AD203B41FA5}">
                      <a16:colId xmlns:a16="http://schemas.microsoft.com/office/drawing/2014/main" val="1085339789"/>
                    </a:ext>
                  </a:extLst>
                </a:gridCol>
                <a:gridCol w="979457">
                  <a:extLst>
                    <a:ext uri="{9D8B030D-6E8A-4147-A177-3AD203B41FA5}">
                      <a16:colId xmlns:a16="http://schemas.microsoft.com/office/drawing/2014/main" val="2184241750"/>
                    </a:ext>
                  </a:extLst>
                </a:gridCol>
                <a:gridCol w="827805">
                  <a:extLst>
                    <a:ext uri="{9D8B030D-6E8A-4147-A177-3AD203B41FA5}">
                      <a16:colId xmlns:a16="http://schemas.microsoft.com/office/drawing/2014/main" val="385230385"/>
                    </a:ext>
                  </a:extLst>
                </a:gridCol>
              </a:tblGrid>
              <a:tr h="726759">
                <a:tc>
                  <a:txBody>
                    <a:bodyPr/>
                    <a:lstStyle/>
                    <a:p>
                      <a:pPr algn="ctr" fontAlgn="b"/>
                      <a:r>
                        <a:rPr lang="en-US" sz="1000" u="none" strike="noStrike" dirty="0">
                          <a:effectLst/>
                        </a:rPr>
                        <a:t>State</a:t>
                      </a:r>
                      <a:endParaRPr lang="en-US" sz="1000" b="1" i="0" u="none" strike="noStrike" dirty="0">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dirty="0">
                          <a:effectLst/>
                        </a:rPr>
                        <a:t>Number of Distinct Organizations</a:t>
                      </a:r>
                      <a:endParaRPr lang="en-US" sz="1000" b="1" i="0" u="none" strike="noStrike" dirty="0">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dirty="0">
                          <a:effectLst/>
                        </a:rPr>
                        <a:t>Number of Funded Projects</a:t>
                      </a:r>
                      <a:endParaRPr lang="en-US" sz="1000" b="1" i="0" u="none" strike="noStrike" dirty="0">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736448022"/>
                  </a:ext>
                </a:extLst>
              </a:tr>
              <a:tr h="170334">
                <a:tc>
                  <a:txBody>
                    <a:bodyPr/>
                    <a:lstStyle/>
                    <a:p>
                      <a:pPr algn="ctr" fontAlgn="b"/>
                      <a:r>
                        <a:rPr lang="en-US" sz="1000" u="none" strike="noStrike">
                          <a:effectLst/>
                        </a:rPr>
                        <a:t>NY</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1769546021"/>
                  </a:ext>
                </a:extLst>
              </a:tr>
              <a:tr h="170334">
                <a:tc>
                  <a:txBody>
                    <a:bodyPr/>
                    <a:lstStyle/>
                    <a:p>
                      <a:pPr algn="ctr" fontAlgn="b"/>
                      <a:r>
                        <a:rPr lang="en-US" sz="1000" u="none" strike="noStrike">
                          <a:effectLst/>
                        </a:rPr>
                        <a:t>OH</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2664267"/>
                  </a:ext>
                </a:extLst>
              </a:tr>
              <a:tr h="170334">
                <a:tc>
                  <a:txBody>
                    <a:bodyPr/>
                    <a:lstStyle/>
                    <a:p>
                      <a:pPr algn="ctr" fontAlgn="b"/>
                      <a:r>
                        <a:rPr lang="en-US" sz="1000" u="none" strike="noStrike">
                          <a:effectLst/>
                        </a:rPr>
                        <a:t>OK</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686040173"/>
                  </a:ext>
                </a:extLst>
              </a:tr>
              <a:tr h="170334">
                <a:tc>
                  <a:txBody>
                    <a:bodyPr/>
                    <a:lstStyle/>
                    <a:p>
                      <a:pPr algn="ctr" fontAlgn="b"/>
                      <a:r>
                        <a:rPr lang="en-US" sz="1000" u="none" strike="noStrike">
                          <a:effectLst/>
                        </a:rPr>
                        <a:t>OR</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559286609"/>
                  </a:ext>
                </a:extLst>
              </a:tr>
              <a:tr h="170334">
                <a:tc>
                  <a:txBody>
                    <a:bodyPr/>
                    <a:lstStyle/>
                    <a:p>
                      <a:pPr algn="ctr" fontAlgn="b"/>
                      <a:r>
                        <a:rPr lang="en-US" sz="1000" u="none" strike="noStrike">
                          <a:effectLst/>
                        </a:rPr>
                        <a:t>PA</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1551135851"/>
                  </a:ext>
                </a:extLst>
              </a:tr>
              <a:tr h="170334">
                <a:tc>
                  <a:txBody>
                    <a:bodyPr/>
                    <a:lstStyle/>
                    <a:p>
                      <a:pPr algn="ctr" fontAlgn="b"/>
                      <a:r>
                        <a:rPr lang="en-US" sz="1000" u="none" strike="noStrike">
                          <a:effectLst/>
                        </a:rPr>
                        <a:t>PR</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4182310513"/>
                  </a:ext>
                </a:extLst>
              </a:tr>
              <a:tr h="170334">
                <a:tc>
                  <a:txBody>
                    <a:bodyPr/>
                    <a:lstStyle/>
                    <a:p>
                      <a:pPr algn="ctr" fontAlgn="b"/>
                      <a:r>
                        <a:rPr lang="en-US" sz="1000" u="none" strike="noStrike">
                          <a:effectLst/>
                        </a:rPr>
                        <a:t>SC</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4223318499"/>
                  </a:ext>
                </a:extLst>
              </a:tr>
              <a:tr h="170334">
                <a:tc>
                  <a:txBody>
                    <a:bodyPr/>
                    <a:lstStyle/>
                    <a:p>
                      <a:pPr algn="ctr" fontAlgn="b"/>
                      <a:r>
                        <a:rPr lang="en-US" sz="1000" u="none" strike="noStrike">
                          <a:effectLst/>
                        </a:rPr>
                        <a:t>SD</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217404060"/>
                  </a:ext>
                </a:extLst>
              </a:tr>
              <a:tr h="170334">
                <a:tc>
                  <a:txBody>
                    <a:bodyPr/>
                    <a:lstStyle/>
                    <a:p>
                      <a:pPr algn="ctr" fontAlgn="b"/>
                      <a:r>
                        <a:rPr lang="en-US" sz="1000" u="none" strike="noStrike">
                          <a:effectLst/>
                        </a:rPr>
                        <a:t>TN</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282723090"/>
                  </a:ext>
                </a:extLst>
              </a:tr>
              <a:tr h="170334">
                <a:tc>
                  <a:txBody>
                    <a:bodyPr/>
                    <a:lstStyle/>
                    <a:p>
                      <a:pPr algn="ctr" fontAlgn="b"/>
                      <a:r>
                        <a:rPr lang="en-US" sz="1000" u="none" strike="noStrike">
                          <a:effectLst/>
                        </a:rPr>
                        <a:t>TX</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3020040257"/>
                  </a:ext>
                </a:extLst>
              </a:tr>
              <a:tr h="170334">
                <a:tc>
                  <a:txBody>
                    <a:bodyPr/>
                    <a:lstStyle/>
                    <a:p>
                      <a:pPr algn="ctr" fontAlgn="b"/>
                      <a:r>
                        <a:rPr lang="en-US" sz="1000" u="none" strike="noStrike">
                          <a:effectLst/>
                        </a:rPr>
                        <a:t>UT</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1039514143"/>
                  </a:ext>
                </a:extLst>
              </a:tr>
              <a:tr h="170334">
                <a:tc>
                  <a:txBody>
                    <a:bodyPr/>
                    <a:lstStyle/>
                    <a:p>
                      <a:pPr algn="ctr" fontAlgn="b"/>
                      <a:r>
                        <a:rPr lang="en-US" sz="1000" u="none" strike="noStrike">
                          <a:effectLst/>
                        </a:rPr>
                        <a:t>VA</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768134033"/>
                  </a:ext>
                </a:extLst>
              </a:tr>
              <a:tr h="170334">
                <a:tc>
                  <a:txBody>
                    <a:bodyPr/>
                    <a:lstStyle/>
                    <a:p>
                      <a:pPr algn="ctr" fontAlgn="b"/>
                      <a:r>
                        <a:rPr lang="en-US" sz="1000" u="none" strike="noStrike">
                          <a:effectLst/>
                        </a:rPr>
                        <a:t>VI</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459659170"/>
                  </a:ext>
                </a:extLst>
              </a:tr>
              <a:tr h="170334">
                <a:tc>
                  <a:txBody>
                    <a:bodyPr/>
                    <a:lstStyle/>
                    <a:p>
                      <a:pPr algn="ctr" fontAlgn="b"/>
                      <a:r>
                        <a:rPr lang="en-US" sz="1000" u="none" strike="noStrike">
                          <a:effectLst/>
                        </a:rPr>
                        <a:t>WA</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4170807881"/>
                  </a:ext>
                </a:extLst>
              </a:tr>
              <a:tr h="170334">
                <a:tc>
                  <a:txBody>
                    <a:bodyPr/>
                    <a:lstStyle/>
                    <a:p>
                      <a:pPr algn="ctr" fontAlgn="b"/>
                      <a:r>
                        <a:rPr lang="en-US" sz="1000" u="none" strike="noStrike">
                          <a:effectLst/>
                        </a:rPr>
                        <a:t>WI</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101430734"/>
                  </a:ext>
                </a:extLst>
              </a:tr>
              <a:tr h="170334">
                <a:tc>
                  <a:txBody>
                    <a:bodyPr/>
                    <a:lstStyle/>
                    <a:p>
                      <a:pPr algn="ctr" fontAlgn="b"/>
                      <a:r>
                        <a:rPr lang="en-US" sz="1000" u="none" strike="noStrike">
                          <a:effectLst/>
                        </a:rPr>
                        <a:t>WV</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1926441580"/>
                  </a:ext>
                </a:extLst>
              </a:tr>
              <a:tr h="181689">
                <a:tc>
                  <a:txBody>
                    <a:bodyPr/>
                    <a:lstStyle/>
                    <a:p>
                      <a:pPr algn="ctr" fontAlgn="b"/>
                      <a:r>
                        <a:rPr lang="en-US" sz="1000" u="none" strike="noStrike">
                          <a:effectLst/>
                        </a:rPr>
                        <a:t>WY</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260" marR="8260" marT="8260"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val="2308808136"/>
                  </a:ext>
                </a:extLst>
              </a:tr>
            </a:tbl>
          </a:graphicData>
        </a:graphic>
      </p:graphicFrame>
      <p:sp>
        <p:nvSpPr>
          <p:cNvPr id="41" name="TextBox 40">
            <a:extLst>
              <a:ext uri="{FF2B5EF4-FFF2-40B4-BE49-F238E27FC236}">
                <a16:creationId xmlns:a16="http://schemas.microsoft.com/office/drawing/2014/main" id="{A264F2FD-2C8E-BC47-B6DB-C6B85857C007}"/>
              </a:ext>
            </a:extLst>
          </p:cNvPr>
          <p:cNvSpPr txBox="1"/>
          <p:nvPr/>
        </p:nvSpPr>
        <p:spPr>
          <a:xfrm>
            <a:off x="8991839" y="2109205"/>
            <a:ext cx="285157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States and all US Territories eligible for funding.</a:t>
            </a:r>
          </a:p>
          <a:p>
            <a:pPr marL="285750" indent="-285750">
              <a:buFont typeface="Arial" panose="020B0604020202020204" pitchFamily="34" charset="0"/>
              <a:buChar char="•"/>
            </a:pPr>
            <a:r>
              <a:rPr lang="en-US" dirty="0"/>
              <a:t>Guam, Virgin Islands examples of territories which have received funding. </a:t>
            </a:r>
          </a:p>
          <a:p>
            <a:pPr marL="285750" indent="-285750">
              <a:buFont typeface="Arial" panose="020B0604020202020204" pitchFamily="34" charset="0"/>
              <a:buChar char="•"/>
            </a:pPr>
            <a:r>
              <a:rPr lang="en-US" dirty="0"/>
              <a:t>TX (16), PA (14) and CA (13) have the highest number of individual organizations that have been funded. </a:t>
            </a:r>
          </a:p>
          <a:p>
            <a:pPr marL="285750" indent="-285750">
              <a:buFont typeface="Arial" panose="020B0604020202020204" pitchFamily="34" charset="0"/>
              <a:buChar char="•"/>
            </a:pPr>
            <a:r>
              <a:rPr lang="en-US" dirty="0"/>
              <a:t>Does not include proposals funded after June 1, 2022. </a:t>
            </a:r>
          </a:p>
        </p:txBody>
      </p:sp>
    </p:spTree>
    <p:extLst>
      <p:ext uri="{BB962C8B-B14F-4D97-AF65-F5344CB8AC3E}">
        <p14:creationId xmlns:p14="http://schemas.microsoft.com/office/powerpoint/2010/main" val="390277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76D7-0B87-A943-BACB-152745313692}"/>
              </a:ext>
            </a:extLst>
          </p:cNvPr>
          <p:cNvSpPr>
            <a:spLocks noGrp="1"/>
          </p:cNvSpPr>
          <p:nvPr>
            <p:ph type="title"/>
          </p:nvPr>
        </p:nvSpPr>
        <p:spPr/>
        <p:txBody>
          <a:bodyPr/>
          <a:lstStyle/>
          <a:p>
            <a:pPr algn="ctr"/>
            <a:r>
              <a:rPr lang="en-US" dirty="0"/>
              <a:t>Organizations with Multiple awards</a:t>
            </a:r>
          </a:p>
        </p:txBody>
      </p:sp>
      <p:sp>
        <p:nvSpPr>
          <p:cNvPr id="3" name="Content Placeholder 2">
            <a:extLst>
              <a:ext uri="{FF2B5EF4-FFF2-40B4-BE49-F238E27FC236}">
                <a16:creationId xmlns:a16="http://schemas.microsoft.com/office/drawing/2014/main" id="{AA495EBF-7238-924A-A45F-60221282248B}"/>
              </a:ext>
            </a:extLst>
          </p:cNvPr>
          <p:cNvSpPr>
            <a:spLocks noGrp="1"/>
          </p:cNvSpPr>
          <p:nvPr>
            <p:ph sz="half" idx="1"/>
          </p:nvPr>
        </p:nvSpPr>
        <p:spPr>
          <a:xfrm>
            <a:off x="682483" y="1930443"/>
            <a:ext cx="10348064" cy="2369414"/>
          </a:xfrm>
        </p:spPr>
        <p:txBody>
          <a:bodyPr/>
          <a:lstStyle/>
          <a:p>
            <a:r>
              <a:rPr lang="en-US" dirty="0"/>
              <a:t>At least 10 organizations have received 5 or more grants through the program. </a:t>
            </a:r>
          </a:p>
          <a:p>
            <a:r>
              <a:rPr lang="en-US" dirty="0"/>
              <a:t>Way to build a cyberinfrastructure program within your campus or region.</a:t>
            </a:r>
          </a:p>
          <a:p>
            <a:pPr lvl="1"/>
            <a:r>
              <a:rPr lang="en-US" dirty="0"/>
              <a:t>Networking Infrastructure – often the first grant received by an organization. One award per institution allowed in this area. </a:t>
            </a:r>
          </a:p>
          <a:p>
            <a:pPr lvl="1"/>
            <a:r>
              <a:rPr lang="en-US" dirty="0"/>
              <a:t>Build on the network infrastructure; compute, integration or even regional grant follows. </a:t>
            </a:r>
          </a:p>
          <a:p>
            <a:endParaRPr lang="en-US" dirty="0"/>
          </a:p>
        </p:txBody>
      </p:sp>
      <p:graphicFrame>
        <p:nvGraphicFramePr>
          <p:cNvPr id="5" name="Content Placeholder 4">
            <a:extLst>
              <a:ext uri="{FF2B5EF4-FFF2-40B4-BE49-F238E27FC236}">
                <a16:creationId xmlns:a16="http://schemas.microsoft.com/office/drawing/2014/main" id="{3282ABE8-9498-6F4A-9C8E-EA849992CDEF}"/>
              </a:ext>
            </a:extLst>
          </p:cNvPr>
          <p:cNvGraphicFramePr>
            <a:graphicFrameLocks noGrp="1"/>
          </p:cNvGraphicFramePr>
          <p:nvPr>
            <p:ph sz="half" idx="2"/>
            <p:extLst>
              <p:ext uri="{D42A27DB-BD31-4B8C-83A1-F6EECF244321}">
                <p14:modId xmlns:p14="http://schemas.microsoft.com/office/powerpoint/2010/main" val="2375327346"/>
              </p:ext>
            </p:extLst>
          </p:nvPr>
        </p:nvGraphicFramePr>
        <p:xfrm>
          <a:off x="885061" y="3903889"/>
          <a:ext cx="5072742" cy="2451735"/>
        </p:xfrm>
        <a:graphic>
          <a:graphicData uri="http://schemas.openxmlformats.org/drawingml/2006/table">
            <a:tbl>
              <a:tblPr firstRow="1">
                <a:tableStyleId>{5C22544A-7EE6-4342-B048-85BDC9FD1C3A}</a:tableStyleId>
              </a:tblPr>
              <a:tblGrid>
                <a:gridCol w="3951513">
                  <a:extLst>
                    <a:ext uri="{9D8B030D-6E8A-4147-A177-3AD203B41FA5}">
                      <a16:colId xmlns:a16="http://schemas.microsoft.com/office/drawing/2014/main" val="3817419120"/>
                    </a:ext>
                  </a:extLst>
                </a:gridCol>
                <a:gridCol w="1121229">
                  <a:extLst>
                    <a:ext uri="{9D8B030D-6E8A-4147-A177-3AD203B41FA5}">
                      <a16:colId xmlns:a16="http://schemas.microsoft.com/office/drawing/2014/main" val="1561880076"/>
                    </a:ext>
                  </a:extLst>
                </a:gridCol>
              </a:tblGrid>
              <a:tr h="0">
                <a:tc>
                  <a:txBody>
                    <a:bodyPr/>
                    <a:lstStyle/>
                    <a:p>
                      <a:pPr algn="ctr" fontAlgn="b"/>
                      <a:r>
                        <a:rPr lang="en-US" sz="1400" u="none" strike="noStrike" dirty="0">
                          <a:effectLst/>
                        </a:rPr>
                        <a:t>Organization</a:t>
                      </a:r>
                      <a:endParaRPr lang="en-US" sz="1400" b="1"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a:effectLst/>
                        </a:rPr>
                        <a:t>Total</a:t>
                      </a:r>
                      <a:endParaRPr lang="en-US" sz="14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290751387"/>
                  </a:ext>
                </a:extLst>
              </a:tr>
              <a:tr h="165100">
                <a:tc>
                  <a:txBody>
                    <a:bodyPr/>
                    <a:lstStyle/>
                    <a:p>
                      <a:pPr algn="ctr" fontAlgn="b"/>
                      <a:r>
                        <a:rPr lang="en-US" sz="1400" u="none" strike="noStrike" dirty="0">
                          <a:effectLst/>
                        </a:rPr>
                        <a:t>Duke University </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a:effectLst/>
                        </a:rPr>
                        <a:t>8</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63969736"/>
                  </a:ext>
                </a:extLst>
              </a:tr>
              <a:tr h="16510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Indiana University</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b="0" i="0" u="none" strike="noStrike" dirty="0">
                          <a:effectLst/>
                          <a:latin typeface="Arial" panose="020B0604020202020204" pitchFamily="34" charset="0"/>
                        </a:rPr>
                        <a:t>8</a:t>
                      </a:r>
                    </a:p>
                  </a:txBody>
                  <a:tcPr marL="9525" marR="9525" marT="9525" marB="0" anchor="b"/>
                </a:tc>
                <a:extLst>
                  <a:ext uri="{0D108BD9-81ED-4DB2-BD59-A6C34878D82A}">
                    <a16:rowId xmlns:a16="http://schemas.microsoft.com/office/drawing/2014/main" val="3481287102"/>
                  </a:ext>
                </a:extLst>
              </a:tr>
              <a:tr h="165100">
                <a:tc>
                  <a:txBody>
                    <a:bodyPr/>
                    <a:lstStyle/>
                    <a:p>
                      <a:pPr algn="ctr" fontAlgn="b"/>
                      <a:r>
                        <a:rPr lang="en-US" sz="1400" u="none" strike="noStrike" dirty="0">
                          <a:effectLst/>
                        </a:rPr>
                        <a:t>Arizona State University</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92486980"/>
                  </a:ext>
                </a:extLst>
              </a:tr>
              <a:tr h="165100">
                <a:tc>
                  <a:txBody>
                    <a:bodyPr/>
                    <a:lstStyle/>
                    <a:p>
                      <a:pPr algn="ctr" fontAlgn="b"/>
                      <a:r>
                        <a:rPr lang="en-US" sz="1400" u="none" strike="noStrike" dirty="0">
                          <a:effectLst/>
                        </a:rPr>
                        <a:t>Florida International University</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199886709"/>
                  </a:ext>
                </a:extLst>
              </a:tr>
              <a:tr h="165100">
                <a:tc>
                  <a:txBody>
                    <a:bodyPr/>
                    <a:lstStyle/>
                    <a:p>
                      <a:pPr algn="ctr" fontAlgn="b"/>
                      <a:r>
                        <a:rPr lang="en-US" sz="1400" u="none" strike="noStrike" dirty="0">
                          <a:effectLst/>
                        </a:rPr>
                        <a:t>University of California-San Diego</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420816682"/>
                  </a:ext>
                </a:extLst>
              </a:tr>
              <a:tr h="165100">
                <a:tc>
                  <a:txBody>
                    <a:bodyPr/>
                    <a:lstStyle/>
                    <a:p>
                      <a:pPr algn="ctr" fontAlgn="b"/>
                      <a:r>
                        <a:rPr lang="en-US" sz="1400" u="none" strike="noStrike" dirty="0">
                          <a:effectLst/>
                        </a:rPr>
                        <a:t>University of Missouri-Columbia</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6109630"/>
                  </a:ext>
                </a:extLst>
              </a:tr>
              <a:tr h="165100">
                <a:tc>
                  <a:txBody>
                    <a:bodyPr/>
                    <a:lstStyle/>
                    <a:p>
                      <a:pPr algn="ctr" fontAlgn="b"/>
                      <a:r>
                        <a:rPr lang="en-US" sz="1400" u="none" strike="noStrike" dirty="0">
                          <a:effectLst/>
                        </a:rPr>
                        <a:t>Clemson University</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980217729"/>
                  </a:ext>
                </a:extLst>
              </a:tr>
              <a:tr h="165100">
                <a:tc>
                  <a:txBody>
                    <a:bodyPr/>
                    <a:lstStyle/>
                    <a:p>
                      <a:pPr algn="ctr" fontAlgn="b"/>
                      <a:r>
                        <a:rPr lang="en-US" sz="1400" u="none" strike="noStrike" dirty="0">
                          <a:effectLst/>
                        </a:rPr>
                        <a:t>University of Chicago</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4001672371"/>
                  </a:ext>
                </a:extLst>
              </a:tr>
              <a:tr h="165100">
                <a:tc>
                  <a:txBody>
                    <a:bodyPr/>
                    <a:lstStyle/>
                    <a:p>
                      <a:pPr algn="ctr" fontAlgn="b"/>
                      <a:r>
                        <a:rPr lang="en-US" sz="1400" u="none" strike="noStrike" dirty="0">
                          <a:effectLst/>
                        </a:rPr>
                        <a:t>University of Illinois at Urbana-Champaign</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922359654"/>
                  </a:ext>
                </a:extLst>
              </a:tr>
              <a:tr h="165100">
                <a:tc>
                  <a:txBody>
                    <a:bodyPr/>
                    <a:lstStyle/>
                    <a:p>
                      <a:pPr algn="ctr" fontAlgn="b"/>
                      <a:r>
                        <a:rPr lang="en-US" sz="1400" u="none" strike="noStrike">
                          <a:effectLst/>
                        </a:rPr>
                        <a:t>University of North Carolina at Chapel Hill</a:t>
                      </a:r>
                      <a:endParaRPr lang="en-US" sz="1400" b="0" i="0" u="none" strike="noStrike">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781062048"/>
                  </a:ext>
                </a:extLst>
              </a:tr>
            </a:tbl>
          </a:graphicData>
        </a:graphic>
      </p:graphicFrame>
      <p:graphicFrame>
        <p:nvGraphicFramePr>
          <p:cNvPr id="6" name="Table 5">
            <a:extLst>
              <a:ext uri="{FF2B5EF4-FFF2-40B4-BE49-F238E27FC236}">
                <a16:creationId xmlns:a16="http://schemas.microsoft.com/office/drawing/2014/main" id="{E8DB51A4-C11E-1145-AD36-B18F28A30D27}"/>
              </a:ext>
            </a:extLst>
          </p:cNvPr>
          <p:cNvGraphicFramePr>
            <a:graphicFrameLocks noGrp="1"/>
          </p:cNvGraphicFramePr>
          <p:nvPr>
            <p:extLst>
              <p:ext uri="{D42A27DB-BD31-4B8C-83A1-F6EECF244321}">
                <p14:modId xmlns:p14="http://schemas.microsoft.com/office/powerpoint/2010/main" val="1681290366"/>
              </p:ext>
            </p:extLst>
          </p:nvPr>
        </p:nvGraphicFramePr>
        <p:xfrm>
          <a:off x="6538065" y="3809296"/>
          <a:ext cx="5072744" cy="2849880"/>
        </p:xfrm>
        <a:graphic>
          <a:graphicData uri="http://schemas.openxmlformats.org/drawingml/2006/table">
            <a:tbl>
              <a:tblPr firstRow="1">
                <a:tableStyleId>{5C22544A-7EE6-4342-B048-85BDC9FD1C3A}</a:tableStyleId>
              </a:tblPr>
              <a:tblGrid>
                <a:gridCol w="1288764">
                  <a:extLst>
                    <a:ext uri="{9D8B030D-6E8A-4147-A177-3AD203B41FA5}">
                      <a16:colId xmlns:a16="http://schemas.microsoft.com/office/drawing/2014/main" val="3270381870"/>
                    </a:ext>
                  </a:extLst>
                </a:gridCol>
                <a:gridCol w="1034142">
                  <a:extLst>
                    <a:ext uri="{9D8B030D-6E8A-4147-A177-3AD203B41FA5}">
                      <a16:colId xmlns:a16="http://schemas.microsoft.com/office/drawing/2014/main" val="711406148"/>
                    </a:ext>
                  </a:extLst>
                </a:gridCol>
                <a:gridCol w="1186543">
                  <a:extLst>
                    <a:ext uri="{9D8B030D-6E8A-4147-A177-3AD203B41FA5}">
                      <a16:colId xmlns:a16="http://schemas.microsoft.com/office/drawing/2014/main" val="1823321649"/>
                    </a:ext>
                  </a:extLst>
                </a:gridCol>
                <a:gridCol w="1563295">
                  <a:extLst>
                    <a:ext uri="{9D8B030D-6E8A-4147-A177-3AD203B41FA5}">
                      <a16:colId xmlns:a16="http://schemas.microsoft.com/office/drawing/2014/main" val="363959006"/>
                    </a:ext>
                  </a:extLst>
                </a:gridCol>
              </a:tblGrid>
              <a:tr h="251686">
                <a:tc>
                  <a:txBody>
                    <a:bodyPr/>
                    <a:lstStyle/>
                    <a:p>
                      <a:pPr algn="ctr" fontAlgn="b"/>
                      <a:r>
                        <a:rPr lang="en-US" sz="1400" u="none" strike="noStrike" dirty="0">
                          <a:effectLst/>
                        </a:rPr>
                        <a:t>Arizona State University</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Clemson University</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Duke University</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a:effectLst/>
                        </a:rPr>
                        <a:t>Tennessee Technological University</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022327945"/>
                  </a:ext>
                </a:extLst>
              </a:tr>
              <a:tr h="165100">
                <a:tc>
                  <a:txBody>
                    <a:bodyPr/>
                    <a:lstStyle/>
                    <a:p>
                      <a:pPr algn="ctr" fontAlgn="b"/>
                      <a:r>
                        <a:rPr lang="en-US" sz="1400" u="none" strike="noStrike">
                          <a:effectLst/>
                        </a:rPr>
                        <a:t>CIRA</a:t>
                      </a:r>
                      <a:endParaRPr lang="en-US" sz="1400" b="0" i="0" u="none" strike="noStrike">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Data</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Compute</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a:effectLst/>
                        </a:rPr>
                        <a:t>Compute</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634222596"/>
                  </a:ext>
                </a:extLst>
              </a:tr>
              <a:tr h="165100">
                <a:tc>
                  <a:txBody>
                    <a:bodyPr/>
                    <a:lstStyle/>
                    <a:p>
                      <a:pPr algn="ctr" fontAlgn="b"/>
                      <a:r>
                        <a:rPr lang="en-US" sz="1400" u="none" strike="noStrike">
                          <a:effectLst/>
                        </a:rPr>
                        <a:t>Compute</a:t>
                      </a:r>
                      <a:endParaRPr lang="en-US" sz="1400" b="0" i="0" u="none" strike="noStrike">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IAM</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IAM</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a:effectLst/>
                        </a:rPr>
                        <a:t>Integration</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554030936"/>
                  </a:ext>
                </a:extLst>
              </a:tr>
              <a:tr h="165100">
                <a:tc>
                  <a:txBody>
                    <a:bodyPr/>
                    <a:lstStyle/>
                    <a:p>
                      <a:pPr algn="ctr" fontAlgn="b"/>
                      <a:r>
                        <a:rPr lang="en-US" sz="1400" u="none" strike="noStrike">
                          <a:effectLst/>
                        </a:rPr>
                        <a:t>Engineer</a:t>
                      </a:r>
                      <a:endParaRPr lang="en-US" sz="1400" b="0" i="0" u="none" strike="noStrike">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Integration</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Integration</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Networking Infrastructure</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189419293"/>
                  </a:ext>
                </a:extLst>
              </a:tr>
              <a:tr h="165100">
                <a:tc>
                  <a:txBody>
                    <a:bodyPr/>
                    <a:lstStyle/>
                    <a:p>
                      <a:pPr algn="ctr" fontAlgn="b"/>
                      <a:r>
                        <a:rPr lang="en-US" sz="1400" u="none" strike="noStrike">
                          <a:effectLst/>
                        </a:rPr>
                        <a:t>Integration</a:t>
                      </a:r>
                      <a:endParaRPr lang="en-US" sz="1400" b="0" i="0" u="none" strike="noStrike">
                        <a:effectLst/>
                        <a:latin typeface="Arial" panose="020B0604020202020204" pitchFamily="34" charset="0"/>
                      </a:endParaRPr>
                    </a:p>
                  </a:txBody>
                  <a:tcPr marL="9525" marR="9525" marT="9525" marB="0" anchor="b"/>
                </a:tc>
                <a:tc>
                  <a:txBody>
                    <a:bodyPr/>
                    <a:lstStyle/>
                    <a:p>
                      <a:pPr algn="ctr" fontAlgn="b"/>
                      <a:r>
                        <a:rPr lang="en-US" sz="1400" u="none" strike="noStrike">
                          <a:effectLst/>
                        </a:rPr>
                        <a:t>Regional</a:t>
                      </a:r>
                      <a:endParaRPr lang="en-US" sz="1400" b="0" i="0" u="none" strike="noStrike">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Networking Infrastructure</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302937201"/>
                  </a:ext>
                </a:extLst>
              </a:tr>
              <a:tr h="165100">
                <a:tc>
                  <a:txBody>
                    <a:bodyPr/>
                    <a:lstStyle/>
                    <a:p>
                      <a:pPr algn="ctr" fontAlgn="b"/>
                      <a:r>
                        <a:rPr lang="en-US" sz="1400" u="none" strike="noStrike">
                          <a:effectLst/>
                        </a:rPr>
                        <a:t>Networking Infrastructure</a:t>
                      </a:r>
                      <a:endParaRPr lang="en-US" sz="1400" b="0" i="0" u="none" strike="noStrike">
                        <a:effectLst/>
                        <a:latin typeface="Arial" panose="020B0604020202020204" pitchFamily="34" charset="0"/>
                      </a:endParaRPr>
                    </a:p>
                  </a:txBody>
                  <a:tcPr marL="9525" marR="9525" marT="9525" marB="0" anchor="b"/>
                </a:tc>
                <a:tc>
                  <a:txBody>
                    <a:bodyPr/>
                    <a:lstStyle/>
                    <a:p>
                      <a:pPr algn="ctr" fontAlgn="b"/>
                      <a:r>
                        <a:rPr lang="en-US" sz="1400" u="none" strike="noStrike">
                          <a:effectLst/>
                        </a:rPr>
                        <a:t>Team</a:t>
                      </a:r>
                      <a:endParaRPr lang="en-US" sz="1400" b="0" i="0" u="none" strike="noStrike">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Planning</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589307803"/>
                  </a:ext>
                </a:extLst>
              </a:tr>
              <a:tr h="165100">
                <a:tc>
                  <a:txBody>
                    <a:bodyPr/>
                    <a:lstStyle/>
                    <a:p>
                      <a:pPr algn="ctr" fontAlgn="b"/>
                      <a:r>
                        <a:rPr lang="en-US" sz="1400" u="none" strike="noStrike" dirty="0">
                          <a:effectLst/>
                        </a:rPr>
                        <a:t>Planning</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Regional</a:t>
                      </a:r>
                      <a:endParaRPr lang="en-US" sz="1400" b="0" i="0" u="none" strike="noStrike" dirty="0">
                        <a:effectLst/>
                        <a:latin typeface="Arial" panose="020B0604020202020204" pitchFamily="34" charset="0"/>
                      </a:endParaRPr>
                    </a:p>
                  </a:txBody>
                  <a:tcPr marL="9525" marR="9525" marT="9525" marB="0" anchor="b"/>
                </a:tc>
                <a:tc>
                  <a:txBody>
                    <a:bodyPr/>
                    <a:lstStyle/>
                    <a:p>
                      <a:pPr algn="ctr" fontAlgn="b"/>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194264350"/>
                  </a:ext>
                </a:extLst>
              </a:tr>
              <a:tr h="165100">
                <a:tc>
                  <a:txBody>
                    <a:bodyPr/>
                    <a:lstStyle/>
                    <a:p>
                      <a:pPr algn="ctr" fontAlgn="b"/>
                      <a:endParaRPr lang="en-US" sz="1400" b="0" i="0" u="none" strike="noStrike" dirty="0">
                        <a:effectLst/>
                        <a:latin typeface="Arial" panose="020B0604020202020204" pitchFamily="34" charset="0"/>
                      </a:endParaRPr>
                    </a:p>
                  </a:txBody>
                  <a:tcPr marL="9525" marR="9525" marT="9525" marB="0" anchor="b"/>
                </a:tc>
                <a:tc>
                  <a:txBody>
                    <a:bodyPr/>
                    <a:lstStyle/>
                    <a:p>
                      <a:pPr algn="ctr" fontAlgn="b"/>
                      <a:endParaRPr lang="en-US" sz="1400" b="0" i="0" u="none" strike="noStrike" dirty="0">
                        <a:effectLst/>
                        <a:latin typeface="Arial" panose="020B0604020202020204" pitchFamily="34" charset="0"/>
                      </a:endParaRPr>
                    </a:p>
                  </a:txBody>
                  <a:tcPr marL="9525" marR="9525" marT="9525" marB="0" anchor="b"/>
                </a:tc>
                <a:tc>
                  <a:txBody>
                    <a:bodyPr/>
                    <a:lstStyle/>
                    <a:p>
                      <a:pPr algn="ctr" fontAlgn="b"/>
                      <a:r>
                        <a:rPr lang="en-US" sz="1400" b="0" i="0" u="none" strike="noStrike" dirty="0">
                          <a:effectLst/>
                          <a:latin typeface="+mn-lt"/>
                        </a:rPr>
                        <a:t>Data Storage</a:t>
                      </a:r>
                    </a:p>
                  </a:txBody>
                  <a:tcPr marL="9525" marR="9525" marT="9525" marB="0" anchor="b"/>
                </a:tc>
                <a:tc>
                  <a:txBody>
                    <a:bodyPr/>
                    <a:lstStyle/>
                    <a:p>
                      <a:pPr algn="ctr" fontAlgn="b"/>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500564738"/>
                  </a:ext>
                </a:extLst>
              </a:tr>
            </a:tbl>
          </a:graphicData>
        </a:graphic>
      </p:graphicFrame>
    </p:spTree>
    <p:extLst>
      <p:ext uri="{BB962C8B-B14F-4D97-AF65-F5344CB8AC3E}">
        <p14:creationId xmlns:p14="http://schemas.microsoft.com/office/powerpoint/2010/main" val="72117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1233-374B-1F4A-BBB6-42DEA65E574E}"/>
              </a:ext>
            </a:extLst>
          </p:cNvPr>
          <p:cNvSpPr>
            <a:spLocks noGrp="1"/>
          </p:cNvSpPr>
          <p:nvPr>
            <p:ph type="title"/>
          </p:nvPr>
        </p:nvSpPr>
        <p:spPr/>
        <p:txBody>
          <a:bodyPr/>
          <a:lstStyle/>
          <a:p>
            <a:r>
              <a:rPr lang="en-US" dirty="0"/>
              <a:t>Strategies for developing a successful CC* Proposal</a:t>
            </a:r>
          </a:p>
        </p:txBody>
      </p:sp>
      <p:sp>
        <p:nvSpPr>
          <p:cNvPr id="4" name="Text Placeholder 3">
            <a:extLst>
              <a:ext uri="{FF2B5EF4-FFF2-40B4-BE49-F238E27FC236}">
                <a16:creationId xmlns:a16="http://schemas.microsoft.com/office/drawing/2014/main" id="{4EEC0B40-42D3-F14B-AE66-E925668B61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577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F74F-79CD-7848-8919-207B7FCF6302}"/>
              </a:ext>
            </a:extLst>
          </p:cNvPr>
          <p:cNvSpPr>
            <a:spLocks noGrp="1"/>
          </p:cNvSpPr>
          <p:nvPr>
            <p:ph type="title"/>
          </p:nvPr>
        </p:nvSpPr>
        <p:spPr/>
        <p:txBody>
          <a:bodyPr/>
          <a:lstStyle/>
          <a:p>
            <a:pPr algn="ctr"/>
            <a:r>
              <a:rPr lang="en-US" dirty="0"/>
              <a:t>Planning grant as a start to your next proposal</a:t>
            </a:r>
          </a:p>
        </p:txBody>
      </p:sp>
      <p:sp>
        <p:nvSpPr>
          <p:cNvPr id="3" name="Content Placeholder 2">
            <a:extLst>
              <a:ext uri="{FF2B5EF4-FFF2-40B4-BE49-F238E27FC236}">
                <a16:creationId xmlns:a16="http://schemas.microsoft.com/office/drawing/2014/main" id="{D43311E4-8DD9-D441-A647-23D9A5C58CAC}"/>
              </a:ext>
            </a:extLst>
          </p:cNvPr>
          <p:cNvSpPr>
            <a:spLocks noGrp="1"/>
          </p:cNvSpPr>
          <p:nvPr>
            <p:ph idx="1"/>
          </p:nvPr>
        </p:nvSpPr>
        <p:spPr>
          <a:xfrm>
            <a:off x="581192" y="2180496"/>
            <a:ext cx="11029615" cy="4577656"/>
          </a:xfrm>
        </p:spPr>
        <p:txBody>
          <a:bodyPr>
            <a:normAutofit fontScale="92500" lnSpcReduction="20000"/>
          </a:bodyPr>
          <a:lstStyle/>
          <a:p>
            <a:r>
              <a:rPr lang="en-US" sz="2200" dirty="0"/>
              <a:t>Purpose of the grant – gives you a head start.</a:t>
            </a:r>
          </a:p>
          <a:p>
            <a:pPr lvl="1"/>
            <a:r>
              <a:rPr lang="en-US" sz="2000" dirty="0"/>
              <a:t>But you aren’t limited to that. Use what you have learned as part of the planning process to determine what areas are of importance to your campus or region. </a:t>
            </a:r>
          </a:p>
          <a:p>
            <a:r>
              <a:rPr lang="en-US" sz="2200" dirty="0"/>
              <a:t>Use results from planning process to justify your request.</a:t>
            </a:r>
          </a:p>
          <a:p>
            <a:pPr lvl="1"/>
            <a:r>
              <a:rPr lang="en-US" sz="2200" dirty="0"/>
              <a:t>If you have data to back up what you are requesting, use it! </a:t>
            </a:r>
          </a:p>
          <a:p>
            <a:pPr lvl="1"/>
            <a:r>
              <a:rPr lang="en-US" sz="2200" dirty="0"/>
              <a:t>Publicly document planning results, include as a reference. </a:t>
            </a:r>
          </a:p>
          <a:p>
            <a:r>
              <a:rPr lang="en-US" sz="2400" dirty="0"/>
              <a:t>Consider any review comments that may have a bearing on the CC* proposal submission.</a:t>
            </a:r>
            <a:endParaRPr lang="en-US" sz="2200" dirty="0"/>
          </a:p>
          <a:p>
            <a:pPr lvl="1"/>
            <a:r>
              <a:rPr lang="en-US" sz="2200" dirty="0"/>
              <a:t>Comments on project composition – if there was a weakness, make sure to address it. </a:t>
            </a:r>
          </a:p>
          <a:p>
            <a:r>
              <a:rPr lang="en-US" sz="2200" dirty="0"/>
              <a:t>Make sure you have a Quad chart completed. </a:t>
            </a:r>
          </a:p>
          <a:p>
            <a:pPr lvl="1"/>
            <a:r>
              <a:rPr lang="en-US" sz="2000" dirty="0"/>
              <a:t>Way to introduce the idea(s) to your community.</a:t>
            </a:r>
          </a:p>
          <a:p>
            <a:pPr lvl="1"/>
            <a:r>
              <a:rPr lang="en-US" sz="2000" dirty="0"/>
              <a:t>Can also modify for the next proposal. </a:t>
            </a:r>
          </a:p>
          <a:p>
            <a:pPr lvl="1"/>
            <a:r>
              <a:rPr lang="en-US" sz="2000" dirty="0"/>
              <a:t>See example in the next slide. </a:t>
            </a:r>
          </a:p>
          <a:p>
            <a:pPr lvl="3"/>
            <a:endParaRPr lang="en-US" dirty="0"/>
          </a:p>
        </p:txBody>
      </p:sp>
    </p:spTree>
    <p:extLst>
      <p:ext uri="{BB962C8B-B14F-4D97-AF65-F5344CB8AC3E}">
        <p14:creationId xmlns:p14="http://schemas.microsoft.com/office/powerpoint/2010/main" val="226100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F823-6422-A74F-B5C4-5BD5349189D5}"/>
              </a:ext>
            </a:extLst>
          </p:cNvPr>
          <p:cNvSpPr>
            <a:spLocks noGrp="1"/>
          </p:cNvSpPr>
          <p:nvPr>
            <p:ph type="title"/>
          </p:nvPr>
        </p:nvSpPr>
        <p:spPr/>
        <p:txBody>
          <a:bodyPr/>
          <a:lstStyle/>
          <a:p>
            <a:pPr algn="ctr"/>
            <a:r>
              <a:rPr lang="en-US" dirty="0"/>
              <a:t>Housekeeping </a:t>
            </a:r>
          </a:p>
        </p:txBody>
      </p:sp>
      <p:sp>
        <p:nvSpPr>
          <p:cNvPr id="3" name="Content Placeholder 2">
            <a:extLst>
              <a:ext uri="{FF2B5EF4-FFF2-40B4-BE49-F238E27FC236}">
                <a16:creationId xmlns:a16="http://schemas.microsoft.com/office/drawing/2014/main" id="{F05AA842-F321-CB40-83E6-704F6AAB6B29}"/>
              </a:ext>
            </a:extLst>
          </p:cNvPr>
          <p:cNvSpPr>
            <a:spLocks noGrp="1"/>
          </p:cNvSpPr>
          <p:nvPr>
            <p:ph idx="1"/>
          </p:nvPr>
        </p:nvSpPr>
        <p:spPr/>
        <p:txBody>
          <a:bodyPr/>
          <a:lstStyle/>
          <a:p>
            <a:r>
              <a:rPr lang="en-US" dirty="0"/>
              <a:t>Slide Deck will be made available online, posted after the workshop. </a:t>
            </a:r>
          </a:p>
          <a:p>
            <a:r>
              <a:rPr lang="en-US" dirty="0"/>
              <a:t>Resources, including reference, included at the end of the slide deck.</a:t>
            </a:r>
          </a:p>
          <a:p>
            <a:r>
              <a:rPr lang="en-US" dirty="0"/>
              <a:t>Q&amp;A throughout the presentations. </a:t>
            </a:r>
          </a:p>
          <a:p>
            <a:pPr lvl="1"/>
            <a:r>
              <a:rPr lang="en-US" dirty="0"/>
              <a:t>Will stop and have discussions during some of the sections, such as identifying science drivers. </a:t>
            </a:r>
          </a:p>
          <a:p>
            <a:r>
              <a:rPr lang="en-US" dirty="0"/>
              <a:t>20-minute break from 3:00 – 3:20pm. </a:t>
            </a:r>
          </a:p>
        </p:txBody>
      </p:sp>
    </p:spTree>
    <p:extLst>
      <p:ext uri="{BB962C8B-B14F-4D97-AF65-F5344CB8AC3E}">
        <p14:creationId xmlns:p14="http://schemas.microsoft.com/office/powerpoint/2010/main" val="1971296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974902B6-7836-F542-950E-B4A6F4D912BF}"/>
              </a:ext>
            </a:extLst>
          </p:cNvPr>
          <p:cNvPicPr>
            <a:picLocks noChangeAspect="1"/>
          </p:cNvPicPr>
          <p:nvPr/>
        </p:nvPicPr>
        <p:blipFill>
          <a:blip r:embed="rId2"/>
          <a:stretch>
            <a:fillRect/>
          </a:stretch>
        </p:blipFill>
        <p:spPr>
          <a:xfrm>
            <a:off x="2240513" y="599724"/>
            <a:ext cx="7704181" cy="5200321"/>
          </a:xfrm>
          <a:prstGeom prst="rect">
            <a:avLst/>
          </a:prstGeom>
        </p:spPr>
      </p:pic>
      <p:sp>
        <p:nvSpPr>
          <p:cNvPr id="16" name="Rectangle 15">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7F22B21C-5ADA-0A43-A4F5-6E48AB5F687A}"/>
              </a:ext>
            </a:extLst>
          </p:cNvPr>
          <p:cNvSpPr txBox="1"/>
          <p:nvPr/>
        </p:nvSpPr>
        <p:spPr>
          <a:xfrm>
            <a:off x="3266316" y="5928900"/>
            <a:ext cx="5652573" cy="461665"/>
          </a:xfrm>
          <a:prstGeom prst="rect">
            <a:avLst/>
          </a:prstGeom>
          <a:noFill/>
        </p:spPr>
        <p:txBody>
          <a:bodyPr wrap="none" rtlCol="0">
            <a:spAutoFit/>
          </a:bodyPr>
          <a:lstStyle/>
          <a:p>
            <a:r>
              <a:rPr lang="en-US" sz="2400" dirty="0">
                <a:solidFill>
                  <a:schemeClr val="bg1"/>
                </a:solidFill>
              </a:rPr>
              <a:t>Example Quad Chart from a Planning Grant</a:t>
            </a:r>
          </a:p>
        </p:txBody>
      </p:sp>
    </p:spTree>
    <p:extLst>
      <p:ext uri="{BB962C8B-B14F-4D97-AF65-F5344CB8AC3E}">
        <p14:creationId xmlns:p14="http://schemas.microsoft.com/office/powerpoint/2010/main" val="90553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EB9D-1936-9E45-AC67-A5A3FE5F9B6D}"/>
              </a:ext>
            </a:extLst>
          </p:cNvPr>
          <p:cNvSpPr>
            <a:spLocks noGrp="1"/>
          </p:cNvSpPr>
          <p:nvPr>
            <p:ph type="title"/>
          </p:nvPr>
        </p:nvSpPr>
        <p:spPr/>
        <p:txBody>
          <a:bodyPr/>
          <a:lstStyle/>
          <a:p>
            <a:pPr algn="ctr"/>
            <a:r>
              <a:rPr lang="en-US" dirty="0"/>
              <a:t>Identify your stakeholders</a:t>
            </a:r>
          </a:p>
        </p:txBody>
      </p:sp>
      <p:sp>
        <p:nvSpPr>
          <p:cNvPr id="3" name="Content Placeholder 2">
            <a:extLst>
              <a:ext uri="{FF2B5EF4-FFF2-40B4-BE49-F238E27FC236}">
                <a16:creationId xmlns:a16="http://schemas.microsoft.com/office/drawing/2014/main" id="{3BBBA56C-5D50-694A-B1DF-BCCD2ADFD690}"/>
              </a:ext>
            </a:extLst>
          </p:cNvPr>
          <p:cNvSpPr>
            <a:spLocks noGrp="1"/>
          </p:cNvSpPr>
          <p:nvPr>
            <p:ph idx="1"/>
          </p:nvPr>
        </p:nvSpPr>
        <p:spPr>
          <a:xfrm>
            <a:off x="581192" y="2180496"/>
            <a:ext cx="11029615" cy="4588166"/>
          </a:xfrm>
        </p:spPr>
        <p:txBody>
          <a:bodyPr>
            <a:normAutofit lnSpcReduction="10000"/>
          </a:bodyPr>
          <a:lstStyle/>
          <a:p>
            <a:r>
              <a:rPr lang="en-US" dirty="0"/>
              <a:t>Who do you need support from in order to successfully submit the proposal and then execute the project?</a:t>
            </a:r>
          </a:p>
          <a:p>
            <a:pPr lvl="1"/>
            <a:r>
              <a:rPr lang="en-US" dirty="0"/>
              <a:t>Put together a diverse set of stakeholders related to the area you are submitting to.</a:t>
            </a:r>
          </a:p>
          <a:p>
            <a:pPr lvl="1"/>
            <a:r>
              <a:rPr lang="en-US" dirty="0"/>
              <a:t>Planning grant provides the ability to identify and convince stakeholders in advance.</a:t>
            </a:r>
          </a:p>
          <a:p>
            <a:pPr lvl="2"/>
            <a:r>
              <a:rPr lang="en-US" dirty="0"/>
              <a:t>Can be done within the solicitation response period – typically 60-90 days – but is a bit more challenging. </a:t>
            </a:r>
          </a:p>
          <a:p>
            <a:r>
              <a:rPr lang="en-US" dirty="0"/>
              <a:t>Possible Stakeholders</a:t>
            </a:r>
          </a:p>
          <a:p>
            <a:pPr lvl="1"/>
            <a:r>
              <a:rPr lang="en-US" dirty="0"/>
              <a:t>Campus management and/or administrators. </a:t>
            </a:r>
          </a:p>
          <a:p>
            <a:pPr lvl="2"/>
            <a:r>
              <a:rPr lang="en-US" dirty="0"/>
              <a:t>At minimum campus CIO(s). </a:t>
            </a:r>
          </a:p>
          <a:p>
            <a:pPr lvl="1"/>
            <a:r>
              <a:rPr lang="en-US" dirty="0"/>
              <a:t>Researchers and educators.  </a:t>
            </a:r>
          </a:p>
          <a:p>
            <a:pPr lvl="2"/>
            <a:r>
              <a:rPr lang="en-US" dirty="0"/>
              <a:t>With associated science drivers.  Motivation for the requested infrastructure.  </a:t>
            </a:r>
          </a:p>
          <a:p>
            <a:pPr lvl="1"/>
            <a:r>
              <a:rPr lang="en-US" dirty="0"/>
              <a:t>Regional network (when applicable).</a:t>
            </a:r>
          </a:p>
          <a:p>
            <a:pPr lvl="2"/>
            <a:r>
              <a:rPr lang="en-US" dirty="0"/>
              <a:t>External connectivity and access to external resources. </a:t>
            </a:r>
          </a:p>
          <a:p>
            <a:pPr lvl="1"/>
            <a:r>
              <a:rPr lang="en-US" dirty="0"/>
              <a:t>External Collaborators. </a:t>
            </a:r>
          </a:p>
          <a:p>
            <a:pPr lvl="2"/>
            <a:r>
              <a:rPr lang="en-US" dirty="0"/>
              <a:t>Scientific resources, collaborators associated with broader impact, etc. </a:t>
            </a:r>
          </a:p>
        </p:txBody>
      </p:sp>
    </p:spTree>
    <p:extLst>
      <p:ext uri="{BB962C8B-B14F-4D97-AF65-F5344CB8AC3E}">
        <p14:creationId xmlns:p14="http://schemas.microsoft.com/office/powerpoint/2010/main" val="122628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3163-3239-8945-A47A-A0E46237A29E}"/>
              </a:ext>
            </a:extLst>
          </p:cNvPr>
          <p:cNvSpPr>
            <a:spLocks noGrp="1"/>
          </p:cNvSpPr>
          <p:nvPr>
            <p:ph type="title"/>
          </p:nvPr>
        </p:nvSpPr>
        <p:spPr/>
        <p:txBody>
          <a:bodyPr/>
          <a:lstStyle/>
          <a:p>
            <a:pPr algn="ctr"/>
            <a:r>
              <a:rPr lang="en-US" dirty="0"/>
              <a:t>Engaging with the stakeholders</a:t>
            </a:r>
          </a:p>
        </p:txBody>
      </p:sp>
      <p:sp>
        <p:nvSpPr>
          <p:cNvPr id="3" name="Content Placeholder 2">
            <a:extLst>
              <a:ext uri="{FF2B5EF4-FFF2-40B4-BE49-F238E27FC236}">
                <a16:creationId xmlns:a16="http://schemas.microsoft.com/office/drawing/2014/main" id="{6E2234B7-8CA8-9749-B8B5-4269162E60FD}"/>
              </a:ext>
            </a:extLst>
          </p:cNvPr>
          <p:cNvSpPr>
            <a:spLocks noGrp="1"/>
          </p:cNvSpPr>
          <p:nvPr>
            <p:ph idx="1"/>
          </p:nvPr>
        </p:nvSpPr>
        <p:spPr>
          <a:xfrm>
            <a:off x="581192" y="2180496"/>
            <a:ext cx="11029615" cy="4546125"/>
          </a:xfrm>
        </p:spPr>
        <p:txBody>
          <a:bodyPr>
            <a:normAutofit fontScale="92500" lnSpcReduction="20000"/>
          </a:bodyPr>
          <a:lstStyle/>
          <a:p>
            <a:r>
              <a:rPr lang="en-US" dirty="0"/>
              <a:t>Your stakeholders form the core of your collaboration for the submitted proposal.</a:t>
            </a:r>
          </a:p>
          <a:p>
            <a:pPr lvl="1"/>
            <a:r>
              <a:rPr lang="en-US" dirty="0"/>
              <a:t>Message to your stakeholders depends on who they are and what their project role is. </a:t>
            </a:r>
          </a:p>
          <a:p>
            <a:r>
              <a:rPr lang="en-US" dirty="0"/>
              <a:t>Management and Administrators</a:t>
            </a:r>
          </a:p>
          <a:p>
            <a:pPr lvl="1"/>
            <a:r>
              <a:rPr lang="en-US" dirty="0"/>
              <a:t>The value proposition to the campus (or region) including supporting campus researchers and educators, necessary technology upgrades that might be beyond the campus (or regions) reach;  foundation for building a campus infrastructure program. </a:t>
            </a:r>
          </a:p>
          <a:p>
            <a:pPr lvl="1"/>
            <a:r>
              <a:rPr lang="en-US" dirty="0"/>
              <a:t>Get commitment to support infrastructure after the end of the grant period (required as part of the proposal submission). </a:t>
            </a:r>
          </a:p>
          <a:p>
            <a:r>
              <a:rPr lang="en-US" dirty="0"/>
              <a:t>Researchers and Educators</a:t>
            </a:r>
          </a:p>
          <a:p>
            <a:pPr lvl="1"/>
            <a:r>
              <a:rPr lang="en-US" dirty="0"/>
              <a:t>What is in it for them?  Better resources depending on the area of submission, but could include better network connectivity (faster,  lower latency); access to cyberinfrastructure resources that they currently do not have; access to better computing resources; expanded collaborations; technical support that is coupled with the new infrastructure. </a:t>
            </a:r>
          </a:p>
          <a:p>
            <a:pPr lvl="1"/>
            <a:r>
              <a:rPr lang="en-US" dirty="0"/>
              <a:t>Minimize the amount of new work they do in order to commit to the project: contribute information and ideas (and not actually write the proposal !). </a:t>
            </a:r>
          </a:p>
          <a:p>
            <a:r>
              <a:rPr lang="en-US" dirty="0"/>
              <a:t>Regional Network(s) and External Collaborators.</a:t>
            </a:r>
          </a:p>
          <a:p>
            <a:pPr lvl="1"/>
            <a:r>
              <a:rPr lang="en-US" dirty="0"/>
              <a:t>Should align with your science and applications drivers.  </a:t>
            </a:r>
          </a:p>
          <a:p>
            <a:pPr lvl="1"/>
            <a:r>
              <a:rPr lang="en-US" dirty="0"/>
              <a:t>Given careful thought to your broader impact collaborators – should be meaningful, align with your project and not just checking off the review criteria. </a:t>
            </a:r>
          </a:p>
          <a:p>
            <a:endParaRPr lang="en-US" dirty="0"/>
          </a:p>
        </p:txBody>
      </p:sp>
    </p:spTree>
    <p:extLst>
      <p:ext uri="{BB962C8B-B14F-4D97-AF65-F5344CB8AC3E}">
        <p14:creationId xmlns:p14="http://schemas.microsoft.com/office/powerpoint/2010/main" val="233136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Proposal Basics</a:t>
            </a:r>
          </a:p>
        </p:txBody>
      </p:sp>
      <p:sp>
        <p:nvSpPr>
          <p:cNvPr id="3" name="Content Placeholder 2"/>
          <p:cNvSpPr>
            <a:spLocks noGrp="1"/>
          </p:cNvSpPr>
          <p:nvPr>
            <p:ph idx="1"/>
          </p:nvPr>
        </p:nvSpPr>
        <p:spPr>
          <a:xfrm>
            <a:off x="581192" y="2270234"/>
            <a:ext cx="11029616" cy="3993931"/>
          </a:xfrm>
        </p:spPr>
        <p:txBody>
          <a:bodyPr>
            <a:noAutofit/>
          </a:bodyPr>
          <a:lstStyle/>
          <a:p>
            <a:r>
              <a:rPr lang="en-US" dirty="0"/>
              <a:t>“What are you requesting ?”.  </a:t>
            </a:r>
          </a:p>
          <a:p>
            <a:pPr lvl="1"/>
            <a:r>
              <a:rPr lang="en-US" sz="1800" dirty="0"/>
              <a:t>Need to have a clear idea on what you want to do and the appropriate area of submission.</a:t>
            </a:r>
          </a:p>
          <a:p>
            <a:pPr lvl="2"/>
            <a:r>
              <a:rPr lang="en-US" sz="1800" dirty="0"/>
              <a:t>Examples for a Network Infrastructure Area Submission.</a:t>
            </a:r>
          </a:p>
          <a:p>
            <a:pPr lvl="3"/>
            <a:r>
              <a:rPr lang="en-US" sz="1800" dirty="0"/>
              <a:t>Develop a regional science DMZ which supports a core set of initial science applications. </a:t>
            </a:r>
          </a:p>
          <a:p>
            <a:pPr lvl="3"/>
            <a:r>
              <a:rPr lang="en-US" sz="1800" dirty="0"/>
              <a:t>Support a set of applications through the development of new campus network infrastructure for a specific set of qualified science drivers and applications. </a:t>
            </a:r>
          </a:p>
          <a:p>
            <a:pPr lvl="1"/>
            <a:r>
              <a:rPr lang="en-US" sz="1800" dirty="0"/>
              <a:t>Clear statement on who is participating, leveraging your stakeholders. </a:t>
            </a:r>
          </a:p>
          <a:p>
            <a:pPr lvl="2"/>
            <a:r>
              <a:rPr lang="en-US" sz="1800" dirty="0"/>
              <a:t>Educators and researchers from a single campus.</a:t>
            </a:r>
          </a:p>
          <a:p>
            <a:pPr lvl="2"/>
            <a:r>
              <a:rPr lang="en-US" sz="1800" dirty="0"/>
              <a:t>Organizations in a region. </a:t>
            </a:r>
          </a:p>
          <a:p>
            <a:r>
              <a:rPr lang="en-US" dirty="0"/>
              <a:t>Briefly explain how the request fits within the strategic needs and plans for </a:t>
            </a:r>
          </a:p>
          <a:p>
            <a:pPr lvl="2"/>
            <a:r>
              <a:rPr lang="en-US" sz="1800" dirty="0"/>
              <a:t>The campus for an individual organization submission.</a:t>
            </a:r>
          </a:p>
          <a:p>
            <a:pPr lvl="2"/>
            <a:r>
              <a:rPr lang="en-US" sz="1800" dirty="0"/>
              <a:t>The region if the proposal covers multiple campuses or a region. </a:t>
            </a:r>
          </a:p>
        </p:txBody>
      </p:sp>
    </p:spTree>
    <p:extLst>
      <p:ext uri="{BB962C8B-B14F-4D97-AF65-F5344CB8AC3E}">
        <p14:creationId xmlns:p14="http://schemas.microsoft.com/office/powerpoint/2010/main" val="222405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117" y="796158"/>
            <a:ext cx="8229600" cy="655638"/>
          </a:xfrm>
        </p:spPr>
        <p:txBody>
          <a:bodyPr/>
          <a:lstStyle/>
          <a:p>
            <a:pPr algn="ctr"/>
            <a:r>
              <a:rPr lang="en-US" dirty="0"/>
              <a:t>Proposal Basics</a:t>
            </a:r>
          </a:p>
        </p:txBody>
      </p:sp>
      <p:sp>
        <p:nvSpPr>
          <p:cNvPr id="3" name="Content Placeholder 2"/>
          <p:cNvSpPr>
            <a:spLocks noGrp="1"/>
          </p:cNvSpPr>
          <p:nvPr>
            <p:ph idx="1"/>
          </p:nvPr>
        </p:nvSpPr>
        <p:spPr>
          <a:xfrm>
            <a:off x="425669" y="2083677"/>
            <a:ext cx="10946524" cy="4571999"/>
          </a:xfrm>
        </p:spPr>
        <p:txBody>
          <a:bodyPr/>
          <a:lstStyle/>
          <a:p>
            <a:r>
              <a:rPr lang="en-US" dirty="0"/>
              <a:t>Why is your organization and your collaboration the best group to do it:</a:t>
            </a:r>
          </a:p>
          <a:p>
            <a:pPr lvl="1"/>
            <a:r>
              <a:rPr lang="en-US" sz="1800" dirty="0"/>
              <a:t>Provide the necessary management and technical expertise and support to effectively implement the project. </a:t>
            </a:r>
          </a:p>
          <a:p>
            <a:pPr lvl="1"/>
            <a:r>
              <a:rPr lang="en-US" sz="1800" dirty="0"/>
              <a:t>Convener</a:t>
            </a:r>
            <a:r>
              <a:rPr lang="mr-IN" sz="1800" dirty="0"/>
              <a:t>–</a:t>
            </a:r>
            <a:r>
              <a:rPr lang="en-US" sz="1800" dirty="0"/>
              <a:t> ability to pull together a collaboration within your campus or region that collectively can advance further than if they were on their own. </a:t>
            </a:r>
          </a:p>
          <a:p>
            <a:pPr lvl="2"/>
            <a:r>
              <a:rPr lang="en-US" sz="1800" dirty="0"/>
              <a:t>Demonstrated by who your stakeholders are. </a:t>
            </a:r>
          </a:p>
          <a:p>
            <a:pPr lvl="1"/>
            <a:r>
              <a:rPr lang="en-US" sz="1800" dirty="0"/>
              <a:t>Leverage documentation from the planning process and planning grant if you have one. </a:t>
            </a:r>
          </a:p>
          <a:p>
            <a:pPr lvl="2"/>
            <a:r>
              <a:rPr lang="en-US" sz="1800" dirty="0"/>
              <a:t>Indicate collaborations which may have developed as a result of your planning grant. </a:t>
            </a:r>
          </a:p>
          <a:p>
            <a:pPr lvl="2"/>
            <a:r>
              <a:rPr lang="en-US" sz="1800" dirty="0"/>
              <a:t>If possible, have results available publicly.</a:t>
            </a:r>
          </a:p>
          <a:p>
            <a:pPr lvl="2"/>
            <a:r>
              <a:rPr lang="en-US" sz="1800" dirty="0"/>
              <a:t>Information from your Annual Report if already submitted. </a:t>
            </a:r>
          </a:p>
          <a:p>
            <a:pPr lvl="3"/>
            <a:endParaRPr lang="en-US" dirty="0"/>
          </a:p>
        </p:txBody>
      </p:sp>
    </p:spTree>
    <p:extLst>
      <p:ext uri="{BB962C8B-B14F-4D97-AF65-F5344CB8AC3E}">
        <p14:creationId xmlns:p14="http://schemas.microsoft.com/office/powerpoint/2010/main" val="210123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117" y="796158"/>
            <a:ext cx="8229600" cy="655638"/>
          </a:xfrm>
        </p:spPr>
        <p:txBody>
          <a:bodyPr/>
          <a:lstStyle/>
          <a:p>
            <a:pPr algn="ctr"/>
            <a:r>
              <a:rPr lang="en-US" dirty="0"/>
              <a:t>Proposal Basics</a:t>
            </a:r>
          </a:p>
        </p:txBody>
      </p:sp>
      <p:sp>
        <p:nvSpPr>
          <p:cNvPr id="3" name="Content Placeholder 2"/>
          <p:cNvSpPr>
            <a:spLocks noGrp="1"/>
          </p:cNvSpPr>
          <p:nvPr>
            <p:ph idx="1"/>
          </p:nvPr>
        </p:nvSpPr>
        <p:spPr>
          <a:xfrm>
            <a:off x="425669" y="2083677"/>
            <a:ext cx="10946524" cy="4571999"/>
          </a:xfrm>
        </p:spPr>
        <p:txBody>
          <a:bodyPr/>
          <a:lstStyle/>
          <a:p>
            <a:r>
              <a:rPr lang="en-US" sz="2000" dirty="0"/>
              <a:t>Leverage external collaborations regionally and nationally. (Internationally if you have them.)</a:t>
            </a:r>
          </a:p>
          <a:p>
            <a:r>
              <a:rPr lang="en-US" sz="1800" dirty="0"/>
              <a:t>Regional Network</a:t>
            </a:r>
          </a:p>
          <a:p>
            <a:pPr lvl="2"/>
            <a:r>
              <a:rPr lang="en-US" sz="1600" dirty="0"/>
              <a:t>Rich source of information on regional connectivity, external resources and collaborations, connections for broader impact.</a:t>
            </a:r>
          </a:p>
          <a:p>
            <a:pPr lvl="2"/>
            <a:r>
              <a:rPr lang="en-US" sz="1600" dirty="0"/>
              <a:t>Often can provide technical support, proposal review, and just general advice on submitting a CI based proposal. </a:t>
            </a:r>
          </a:p>
          <a:p>
            <a:r>
              <a:rPr lang="en-US" dirty="0"/>
              <a:t>National Resources (Examples)</a:t>
            </a:r>
          </a:p>
          <a:p>
            <a:pPr lvl="1"/>
            <a:r>
              <a:rPr lang="en-US" dirty="0"/>
              <a:t>Internet2 – national connectivity, national and international collaborations, broader impact, technical advice, etc.</a:t>
            </a:r>
          </a:p>
          <a:p>
            <a:pPr lvl="1"/>
            <a:r>
              <a:rPr lang="en-US" dirty="0"/>
              <a:t>EPOC - application deep dive, network analysis, training for effective network use and application support. </a:t>
            </a:r>
          </a:p>
          <a:p>
            <a:pPr lvl="1"/>
            <a:r>
              <a:rPr lang="en-US" dirty="0" err="1"/>
              <a:t>ESnet</a:t>
            </a:r>
            <a:r>
              <a:rPr lang="en-US" dirty="0"/>
              <a:t> - </a:t>
            </a:r>
            <a:r>
              <a:rPr lang="en-US" dirty="0" err="1"/>
              <a:t>Fasterdata</a:t>
            </a:r>
            <a:r>
              <a:rPr lang="en-US" dirty="0"/>
              <a:t> Knowledge Base – a guide for end-to-end performance tuning,  network tools and techniques. </a:t>
            </a:r>
          </a:p>
          <a:p>
            <a:pPr lvl="1"/>
            <a:r>
              <a:rPr lang="en-US" dirty="0"/>
              <a:t>Advanced Cyberinfrastructure Coordination Ecosystem: Services &amp; Support (ACCESS) – follow on to the XSEDE project. Provides (</a:t>
            </a:r>
            <a:r>
              <a:rPr lang="en-US" dirty="0">
                <a:hlinkClick r:id="rId2"/>
              </a:rPr>
              <a:t>https://access-ci.org</a:t>
            </a:r>
            <a:r>
              <a:rPr lang="en-US" dirty="0"/>
              <a:t>). </a:t>
            </a:r>
          </a:p>
          <a:p>
            <a:pPr lvl="2"/>
            <a:endParaRPr lang="en-US" sz="1600" dirty="0"/>
          </a:p>
          <a:p>
            <a:pPr lvl="3"/>
            <a:endParaRPr lang="en-US" dirty="0"/>
          </a:p>
        </p:txBody>
      </p:sp>
    </p:spTree>
    <p:extLst>
      <p:ext uri="{BB962C8B-B14F-4D97-AF65-F5344CB8AC3E}">
        <p14:creationId xmlns:p14="http://schemas.microsoft.com/office/powerpoint/2010/main" val="2293934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C585-7F83-9243-A342-B7617F4EE9BB}"/>
              </a:ext>
            </a:extLst>
          </p:cNvPr>
          <p:cNvSpPr>
            <a:spLocks noGrp="1"/>
          </p:cNvSpPr>
          <p:nvPr>
            <p:ph type="title"/>
          </p:nvPr>
        </p:nvSpPr>
        <p:spPr/>
        <p:txBody>
          <a:bodyPr/>
          <a:lstStyle/>
          <a:p>
            <a:pPr algn="ctr"/>
            <a:r>
              <a:rPr lang="en-US" dirty="0"/>
              <a:t>Science Drivers</a:t>
            </a:r>
          </a:p>
        </p:txBody>
      </p:sp>
    </p:spTree>
    <p:extLst>
      <p:ext uri="{BB962C8B-B14F-4D97-AF65-F5344CB8AC3E}">
        <p14:creationId xmlns:p14="http://schemas.microsoft.com/office/powerpoint/2010/main" val="966237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DD37-EFA9-B24E-9F3E-4C532D865C89}"/>
              </a:ext>
            </a:extLst>
          </p:cNvPr>
          <p:cNvSpPr>
            <a:spLocks noGrp="1"/>
          </p:cNvSpPr>
          <p:nvPr>
            <p:ph type="title"/>
          </p:nvPr>
        </p:nvSpPr>
        <p:spPr/>
        <p:txBody>
          <a:bodyPr/>
          <a:lstStyle/>
          <a:p>
            <a:pPr algn="ctr"/>
            <a:r>
              <a:rPr lang="en-US" dirty="0"/>
              <a:t>Science Drivers</a:t>
            </a:r>
          </a:p>
        </p:txBody>
      </p:sp>
      <p:sp>
        <p:nvSpPr>
          <p:cNvPr id="3" name="Content Placeholder 2">
            <a:extLst>
              <a:ext uri="{FF2B5EF4-FFF2-40B4-BE49-F238E27FC236}">
                <a16:creationId xmlns:a16="http://schemas.microsoft.com/office/drawing/2014/main" id="{68B4A7AB-3DDA-2C49-A9C9-03C1F865D93A}"/>
              </a:ext>
            </a:extLst>
          </p:cNvPr>
          <p:cNvSpPr>
            <a:spLocks noGrp="1"/>
          </p:cNvSpPr>
          <p:nvPr>
            <p:ph idx="1"/>
          </p:nvPr>
        </p:nvSpPr>
        <p:spPr>
          <a:xfrm>
            <a:off x="483476" y="2016727"/>
            <a:ext cx="11277600" cy="4678362"/>
          </a:xfrm>
        </p:spPr>
        <p:txBody>
          <a:bodyPr>
            <a:normAutofit/>
          </a:bodyPr>
          <a:lstStyle/>
          <a:p>
            <a:r>
              <a:rPr lang="en-US" dirty="0"/>
              <a:t>Science Research and Education Applications and Drivers</a:t>
            </a:r>
          </a:p>
          <a:p>
            <a:pPr lvl="1"/>
            <a:r>
              <a:rPr lang="en-US" dirty="0"/>
              <a:t>In my opinion, the most critical component of a CC* grant, regardless of the submission area. </a:t>
            </a:r>
          </a:p>
          <a:p>
            <a:pPr lvl="1"/>
            <a:r>
              <a:rPr lang="en-US" dirty="0"/>
              <a:t>Must connect to the infrastructure/resources you are requesting. </a:t>
            </a:r>
          </a:p>
          <a:p>
            <a:pPr lvl="1"/>
            <a:r>
              <a:rPr lang="en-US" dirty="0"/>
              <a:t>Often the most difficult part of the proposal preparation process, even when you have worked through a planning grant. </a:t>
            </a:r>
          </a:p>
          <a:p>
            <a:r>
              <a:rPr lang="en-US" dirty="0"/>
              <a:t>This section will provide an overview of science drivers focusing on the following: </a:t>
            </a:r>
          </a:p>
          <a:p>
            <a:pPr lvl="1"/>
            <a:r>
              <a:rPr lang="en-US" dirty="0"/>
              <a:t>What makes a good science research or education application driver.</a:t>
            </a:r>
          </a:p>
          <a:p>
            <a:pPr lvl="1"/>
            <a:r>
              <a:rPr lang="en-US" dirty="0"/>
              <a:t>How to describe it.</a:t>
            </a:r>
          </a:p>
          <a:p>
            <a:pPr lvl="1"/>
            <a:r>
              <a:rPr lang="en-US" dirty="0"/>
              <a:t>Making it compelling. </a:t>
            </a:r>
          </a:p>
        </p:txBody>
      </p:sp>
    </p:spTree>
    <p:extLst>
      <p:ext uri="{BB962C8B-B14F-4D97-AF65-F5344CB8AC3E}">
        <p14:creationId xmlns:p14="http://schemas.microsoft.com/office/powerpoint/2010/main" val="360519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9B67-13F8-A048-8504-C2B2E8A08454}"/>
              </a:ext>
            </a:extLst>
          </p:cNvPr>
          <p:cNvSpPr>
            <a:spLocks noGrp="1"/>
          </p:cNvSpPr>
          <p:nvPr>
            <p:ph type="title"/>
          </p:nvPr>
        </p:nvSpPr>
        <p:spPr/>
        <p:txBody>
          <a:bodyPr/>
          <a:lstStyle/>
          <a:p>
            <a:pPr algn="ctr"/>
            <a:r>
              <a:rPr lang="en-US" dirty="0"/>
              <a:t>What is a Science Driver?</a:t>
            </a:r>
          </a:p>
        </p:txBody>
      </p:sp>
      <p:sp>
        <p:nvSpPr>
          <p:cNvPr id="3" name="Content Placeholder 2">
            <a:extLst>
              <a:ext uri="{FF2B5EF4-FFF2-40B4-BE49-F238E27FC236}">
                <a16:creationId xmlns:a16="http://schemas.microsoft.com/office/drawing/2014/main" id="{C928B219-141A-E243-B337-3C0112171C45}"/>
              </a:ext>
            </a:extLst>
          </p:cNvPr>
          <p:cNvSpPr>
            <a:spLocks noGrp="1"/>
          </p:cNvSpPr>
          <p:nvPr>
            <p:ph idx="1"/>
          </p:nvPr>
        </p:nvSpPr>
        <p:spPr>
          <a:xfrm>
            <a:off x="430924" y="1986456"/>
            <a:ext cx="11288110" cy="4350622"/>
          </a:xfrm>
        </p:spPr>
        <p:txBody>
          <a:bodyPr>
            <a:noAutofit/>
          </a:bodyPr>
          <a:lstStyle/>
          <a:p>
            <a:r>
              <a:rPr lang="en-US" sz="2000" dirty="0"/>
              <a:t>Any campus-based research, education or instructional activity that has one or more requirements not met by the current campus and/or regional infrastructure.</a:t>
            </a:r>
          </a:p>
          <a:p>
            <a:pPr lvl="1"/>
            <a:r>
              <a:rPr lang="en-US" sz="1800" dirty="0"/>
              <a:t>Must align with the area you are submitting in.</a:t>
            </a:r>
          </a:p>
          <a:p>
            <a:pPr lvl="2"/>
            <a:r>
              <a:rPr lang="en-US" sz="1600" dirty="0"/>
              <a:t>Examples below for Network Infrastructure, Compute, Data Storage.</a:t>
            </a:r>
          </a:p>
          <a:p>
            <a:r>
              <a:rPr lang="en-US" sz="2000" dirty="0"/>
              <a:t>Make sure your applications and consistent with the solicitation guidelines for the specific area you are submitting to.</a:t>
            </a:r>
          </a:p>
          <a:p>
            <a:r>
              <a:rPr lang="en-US" sz="1800" dirty="0"/>
              <a:t> Summary table of the science drivers is required for most areas of submission.</a:t>
            </a:r>
          </a:p>
          <a:p>
            <a:pPr lvl="1"/>
            <a:r>
              <a:rPr lang="en-US" dirty="0"/>
              <a:t>Keep this in mind as you are identifying your science drivers so that you can collect the consistent information for each of your science drivers. </a:t>
            </a:r>
          </a:p>
        </p:txBody>
      </p:sp>
    </p:spTree>
    <p:extLst>
      <p:ext uri="{BB962C8B-B14F-4D97-AF65-F5344CB8AC3E}">
        <p14:creationId xmlns:p14="http://schemas.microsoft.com/office/powerpoint/2010/main" val="45405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9B67-13F8-A048-8504-C2B2E8A08454}"/>
              </a:ext>
            </a:extLst>
          </p:cNvPr>
          <p:cNvSpPr>
            <a:spLocks noGrp="1"/>
          </p:cNvSpPr>
          <p:nvPr>
            <p:ph type="title"/>
          </p:nvPr>
        </p:nvSpPr>
        <p:spPr/>
        <p:txBody>
          <a:bodyPr/>
          <a:lstStyle/>
          <a:p>
            <a:pPr algn="ctr"/>
            <a:r>
              <a:rPr lang="en-US" dirty="0"/>
              <a:t>What is a Science Driver?</a:t>
            </a:r>
          </a:p>
        </p:txBody>
      </p:sp>
      <p:sp>
        <p:nvSpPr>
          <p:cNvPr id="3" name="Content Placeholder 2">
            <a:extLst>
              <a:ext uri="{FF2B5EF4-FFF2-40B4-BE49-F238E27FC236}">
                <a16:creationId xmlns:a16="http://schemas.microsoft.com/office/drawing/2014/main" id="{C928B219-141A-E243-B337-3C0112171C45}"/>
              </a:ext>
            </a:extLst>
          </p:cNvPr>
          <p:cNvSpPr>
            <a:spLocks noGrp="1"/>
          </p:cNvSpPr>
          <p:nvPr>
            <p:ph idx="1"/>
          </p:nvPr>
        </p:nvSpPr>
        <p:spPr>
          <a:xfrm>
            <a:off x="430924" y="1986456"/>
            <a:ext cx="11288110" cy="4350622"/>
          </a:xfrm>
        </p:spPr>
        <p:txBody>
          <a:bodyPr>
            <a:noAutofit/>
          </a:bodyPr>
          <a:lstStyle/>
          <a:p>
            <a:pPr lvl="1"/>
            <a:r>
              <a:rPr lang="en-US" sz="2000" dirty="0"/>
              <a:t>Network Infrastructure</a:t>
            </a:r>
          </a:p>
          <a:p>
            <a:pPr lvl="2"/>
            <a:r>
              <a:rPr lang="en-US" sz="1800" dirty="0"/>
              <a:t>From solicitation NSF21-528</a:t>
            </a:r>
          </a:p>
          <a:p>
            <a:pPr lvl="3"/>
            <a:r>
              <a:rPr lang="en-US" sz="1600" dirty="0"/>
              <a:t>“Proposals must address scientific and engineering projects and their research needs and must include applicat21528ion drivers that require network engineering or upgrades of their existing infrastructure. Proposals must also present project specific end-to-end scenarios for data movement …”</a:t>
            </a:r>
          </a:p>
          <a:p>
            <a:pPr lvl="2"/>
            <a:r>
              <a:rPr lang="en-US" sz="1800" dirty="0"/>
              <a:t>Requires access to the campus network in some form and requires more bandwidth than currently available on the network.</a:t>
            </a:r>
          </a:p>
          <a:p>
            <a:pPr lvl="2"/>
            <a:r>
              <a:rPr lang="en-US" sz="1800" dirty="0"/>
              <a:t>Transfers data to and/or from at least two locations on the research and education network infrastructure.</a:t>
            </a:r>
          </a:p>
          <a:p>
            <a:pPr lvl="2"/>
            <a:r>
              <a:rPr lang="en-US" sz="1800" dirty="0"/>
              <a:t>Uses data sets that are not local to the user(s) laptop or computing platform.</a:t>
            </a:r>
          </a:p>
          <a:p>
            <a:pPr lvl="2"/>
            <a:r>
              <a:rPr lang="en-US" sz="1800" dirty="0"/>
              <a:t>Uses one or more instrument connected to the network.</a:t>
            </a:r>
          </a:p>
          <a:p>
            <a:pPr lvl="2"/>
            <a:r>
              <a:rPr lang="en-US" sz="1800" dirty="0"/>
              <a:t>Supports network based collaborative activities. </a:t>
            </a:r>
          </a:p>
          <a:p>
            <a:pPr lvl="2"/>
            <a:r>
              <a:rPr lang="en-US" sz="1800" dirty="0"/>
              <a:t>Uses cloud-based resources. </a:t>
            </a:r>
          </a:p>
        </p:txBody>
      </p:sp>
    </p:spTree>
    <p:extLst>
      <p:ext uri="{BB962C8B-B14F-4D97-AF65-F5344CB8AC3E}">
        <p14:creationId xmlns:p14="http://schemas.microsoft.com/office/powerpoint/2010/main" val="232176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F456-8421-214E-8B0B-17E95093226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36A7078-6917-ED4B-AA39-B831054B8F62}"/>
              </a:ext>
            </a:extLst>
          </p:cNvPr>
          <p:cNvSpPr>
            <a:spLocks noGrp="1"/>
          </p:cNvSpPr>
          <p:nvPr>
            <p:ph idx="1"/>
          </p:nvPr>
        </p:nvSpPr>
        <p:spPr/>
        <p:txBody>
          <a:bodyPr/>
          <a:lstStyle/>
          <a:p>
            <a:r>
              <a:rPr lang="en-US" dirty="0"/>
              <a:t>Introduction</a:t>
            </a:r>
          </a:p>
          <a:p>
            <a:r>
              <a:rPr lang="en-US" dirty="0"/>
              <a:t>Background and Context for Campus Cyberinfrastructure</a:t>
            </a:r>
          </a:p>
          <a:p>
            <a:r>
              <a:rPr lang="en-US" dirty="0"/>
              <a:t>Campus Cyberinfrastructure Program</a:t>
            </a:r>
          </a:p>
          <a:p>
            <a:r>
              <a:rPr lang="en-US" dirty="0"/>
              <a:t>Strategies for Developing a Successful CC* Proposal</a:t>
            </a:r>
          </a:p>
          <a:p>
            <a:r>
              <a:rPr lang="en-US" dirty="0"/>
              <a:t>Supplemental Documents</a:t>
            </a:r>
          </a:p>
          <a:p>
            <a:r>
              <a:rPr lang="en-US" dirty="0"/>
              <a:t>Elements of a Successful Proposal and Submission Strategy</a:t>
            </a:r>
          </a:p>
          <a:p>
            <a:r>
              <a:rPr lang="en-US" dirty="0"/>
              <a:t>Wrap Up/Final Q&amp;A </a:t>
            </a:r>
          </a:p>
          <a:p>
            <a:endParaRPr lang="en-US" dirty="0"/>
          </a:p>
        </p:txBody>
      </p:sp>
    </p:spTree>
    <p:extLst>
      <p:ext uri="{BB962C8B-B14F-4D97-AF65-F5344CB8AC3E}">
        <p14:creationId xmlns:p14="http://schemas.microsoft.com/office/powerpoint/2010/main" val="2398045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9B67-13F8-A048-8504-C2B2E8A08454}"/>
              </a:ext>
            </a:extLst>
          </p:cNvPr>
          <p:cNvSpPr>
            <a:spLocks noGrp="1"/>
          </p:cNvSpPr>
          <p:nvPr>
            <p:ph type="title"/>
          </p:nvPr>
        </p:nvSpPr>
        <p:spPr/>
        <p:txBody>
          <a:bodyPr/>
          <a:lstStyle/>
          <a:p>
            <a:pPr algn="ctr"/>
            <a:r>
              <a:rPr lang="en-US" dirty="0"/>
              <a:t>What is a Science Driver?</a:t>
            </a:r>
          </a:p>
        </p:txBody>
      </p:sp>
      <p:sp>
        <p:nvSpPr>
          <p:cNvPr id="3" name="Content Placeholder 2">
            <a:extLst>
              <a:ext uri="{FF2B5EF4-FFF2-40B4-BE49-F238E27FC236}">
                <a16:creationId xmlns:a16="http://schemas.microsoft.com/office/drawing/2014/main" id="{C928B219-141A-E243-B337-3C0112171C45}"/>
              </a:ext>
            </a:extLst>
          </p:cNvPr>
          <p:cNvSpPr>
            <a:spLocks noGrp="1"/>
          </p:cNvSpPr>
          <p:nvPr>
            <p:ph idx="1"/>
          </p:nvPr>
        </p:nvSpPr>
        <p:spPr>
          <a:xfrm>
            <a:off x="430924" y="1986455"/>
            <a:ext cx="11288110" cy="4792717"/>
          </a:xfrm>
        </p:spPr>
        <p:txBody>
          <a:bodyPr>
            <a:noAutofit/>
          </a:bodyPr>
          <a:lstStyle/>
          <a:p>
            <a:pPr lvl="1"/>
            <a:r>
              <a:rPr lang="en-US" sz="2000" dirty="0"/>
              <a:t>Compute</a:t>
            </a:r>
          </a:p>
          <a:p>
            <a:pPr lvl="2"/>
            <a:r>
              <a:rPr lang="en-US" sz="1800" dirty="0"/>
              <a:t>From NSF21-528 </a:t>
            </a:r>
          </a:p>
          <a:p>
            <a:pPr lvl="3"/>
            <a:r>
              <a:rPr lang="en-US" sz="1600" dirty="0"/>
              <a:t>“Scientific and engineering projects and their research and education computing needs, describing project-specific scenarios for scientific computing tied to the proposed computing resources; …”</a:t>
            </a:r>
          </a:p>
          <a:p>
            <a:pPr lvl="2"/>
            <a:r>
              <a:rPr lang="en-US" sz="1800" dirty="0"/>
              <a:t>Requires computational cycles not currently available in the campus environment. </a:t>
            </a:r>
          </a:p>
          <a:p>
            <a:pPr lvl="2"/>
            <a:r>
              <a:rPr lang="en-US" sz="1800" dirty="0"/>
              <a:t>Expansion of the current campus computing infrastructure to include new computational features in support of specific application types. </a:t>
            </a:r>
          </a:p>
          <a:p>
            <a:pPr lvl="1"/>
            <a:r>
              <a:rPr lang="en-US" sz="2000" dirty="0"/>
              <a:t>Storage</a:t>
            </a:r>
          </a:p>
          <a:p>
            <a:pPr lvl="2"/>
            <a:r>
              <a:rPr lang="en-US" sz="1800" dirty="0"/>
              <a:t>From NSF22-582</a:t>
            </a:r>
          </a:p>
          <a:p>
            <a:pPr lvl="3"/>
            <a:r>
              <a:rPr lang="en-US" sz="1600" dirty="0"/>
              <a:t>“Scientific and engineering projects and their research and education storage needs, describing project-specific scenarios for scientific data generation, storage, and management; …”</a:t>
            </a:r>
          </a:p>
          <a:p>
            <a:pPr lvl="2"/>
            <a:r>
              <a:rPr lang="en-US" sz="1800" dirty="0"/>
              <a:t>Requires data storage capabilities not currently available in the campus environment.</a:t>
            </a:r>
          </a:p>
          <a:p>
            <a:pPr lvl="2"/>
            <a:r>
              <a:rPr lang="en-US" sz="1800" dirty="0"/>
              <a:t>Augments current campus storage capabilities, including adding storage features such as object storage, cost-effective archival, etc. </a:t>
            </a:r>
          </a:p>
          <a:p>
            <a:pPr lvl="1"/>
            <a:endParaRPr lang="en-US" sz="1800" dirty="0"/>
          </a:p>
        </p:txBody>
      </p:sp>
    </p:spTree>
    <p:extLst>
      <p:ext uri="{BB962C8B-B14F-4D97-AF65-F5344CB8AC3E}">
        <p14:creationId xmlns:p14="http://schemas.microsoft.com/office/powerpoint/2010/main" val="19923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9B67-13F8-A048-8504-C2B2E8A08454}"/>
              </a:ext>
            </a:extLst>
          </p:cNvPr>
          <p:cNvSpPr>
            <a:spLocks noGrp="1"/>
          </p:cNvSpPr>
          <p:nvPr>
            <p:ph type="title"/>
          </p:nvPr>
        </p:nvSpPr>
        <p:spPr/>
        <p:txBody>
          <a:bodyPr/>
          <a:lstStyle/>
          <a:p>
            <a:pPr algn="ctr"/>
            <a:r>
              <a:rPr lang="en-US" dirty="0"/>
              <a:t>What is a Science Driver?</a:t>
            </a:r>
          </a:p>
        </p:txBody>
      </p:sp>
      <p:sp>
        <p:nvSpPr>
          <p:cNvPr id="3" name="Content Placeholder 2">
            <a:extLst>
              <a:ext uri="{FF2B5EF4-FFF2-40B4-BE49-F238E27FC236}">
                <a16:creationId xmlns:a16="http://schemas.microsoft.com/office/drawing/2014/main" id="{C928B219-141A-E243-B337-3C0112171C45}"/>
              </a:ext>
            </a:extLst>
          </p:cNvPr>
          <p:cNvSpPr>
            <a:spLocks noGrp="1"/>
          </p:cNvSpPr>
          <p:nvPr>
            <p:ph idx="1"/>
          </p:nvPr>
        </p:nvSpPr>
        <p:spPr>
          <a:xfrm>
            <a:off x="430924" y="2039007"/>
            <a:ext cx="11288110" cy="4635061"/>
          </a:xfrm>
        </p:spPr>
        <p:txBody>
          <a:bodyPr>
            <a:noAutofit/>
          </a:bodyPr>
          <a:lstStyle/>
          <a:p>
            <a:r>
              <a:rPr lang="en-US" dirty="0"/>
              <a:t>Regional submissions</a:t>
            </a:r>
          </a:p>
          <a:p>
            <a:pPr lvl="1"/>
            <a:r>
              <a:rPr lang="en-US" dirty="0"/>
              <a:t>Must have science drivers from at least two difference campuses in the region. </a:t>
            </a:r>
          </a:p>
          <a:p>
            <a:r>
              <a:rPr lang="en-US" dirty="0"/>
              <a:t>Regional Connectivity for Small Institutions of Higher Education</a:t>
            </a:r>
            <a:r>
              <a:rPr lang="en-US" sz="1600" dirty="0"/>
              <a:t> (</a:t>
            </a:r>
            <a:r>
              <a:rPr lang="en-US" sz="1800" dirty="0"/>
              <a:t>From NSF21-528)</a:t>
            </a:r>
          </a:p>
          <a:p>
            <a:pPr lvl="2"/>
            <a:r>
              <a:rPr lang="en-US" sz="1600" dirty="0"/>
              <a:t>“Proposals are required to address campus networking needs spanning multiple under-resourced institutions.”</a:t>
            </a:r>
          </a:p>
          <a:p>
            <a:pPr lvl="2"/>
            <a:r>
              <a:rPr lang="en-US" sz="1600" dirty="0"/>
              <a:t>“Proposals in this area should focus on establishing their institutions' science research and education needs and aspirations and discuss how that translates to the need for greater connectedness and investment in network capacity. Institutions whose missions are primarily education-focused may choose to present their scientific needs in the context of network-enabled education activities and distance education.”</a:t>
            </a:r>
          </a:p>
          <a:p>
            <a:r>
              <a:rPr lang="en-US" dirty="0"/>
              <a:t>Regional Computing</a:t>
            </a:r>
            <a:r>
              <a:rPr lang="en-US" sz="1600" dirty="0"/>
              <a:t> (</a:t>
            </a:r>
            <a:r>
              <a:rPr lang="en-US" sz="1800" dirty="0"/>
              <a:t>From NSF22-582, new area in 2022) </a:t>
            </a:r>
          </a:p>
          <a:p>
            <a:pPr lvl="2"/>
            <a:r>
              <a:rPr lang="en-US" sz="1600" dirty="0"/>
              <a:t>“promotes coordinated approaches in scientific computing at the regional level through investments in computing clusters serving scientific computing needs spanning a state or region’s small and under resourced institutions.”</a:t>
            </a:r>
          </a:p>
          <a:p>
            <a:pPr lvl="2"/>
            <a:r>
              <a:rPr lang="en-US" sz="1600" dirty="0"/>
              <a:t>Science driver guidelines are the same as campus compute. </a:t>
            </a:r>
          </a:p>
        </p:txBody>
      </p:sp>
    </p:spTree>
    <p:extLst>
      <p:ext uri="{BB962C8B-B14F-4D97-AF65-F5344CB8AC3E}">
        <p14:creationId xmlns:p14="http://schemas.microsoft.com/office/powerpoint/2010/main" val="3791786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12B2B-2224-B04C-948F-C957B3B40F01}"/>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Basic Problems in Identifying Science Drivers</a:t>
            </a:r>
          </a:p>
        </p:txBody>
      </p:sp>
      <p:sp>
        <p:nvSpPr>
          <p:cNvPr id="3" name="Content Placeholder 2">
            <a:extLst>
              <a:ext uri="{FF2B5EF4-FFF2-40B4-BE49-F238E27FC236}">
                <a16:creationId xmlns:a16="http://schemas.microsoft.com/office/drawing/2014/main" id="{975EE133-7614-2A42-B2AB-44A4BDD374B8}"/>
              </a:ext>
            </a:extLst>
          </p:cNvPr>
          <p:cNvSpPr>
            <a:spLocks noGrp="1"/>
          </p:cNvSpPr>
          <p:nvPr>
            <p:ph idx="1"/>
          </p:nvPr>
        </p:nvSpPr>
        <p:spPr>
          <a:xfrm>
            <a:off x="4887311" y="1113764"/>
            <a:ext cx="7128478" cy="5024277"/>
          </a:xfrm>
        </p:spPr>
        <p:txBody>
          <a:bodyPr anchor="ctr">
            <a:normAutofit/>
          </a:bodyPr>
          <a:lstStyle/>
          <a:p>
            <a:r>
              <a:rPr lang="en-US" sz="2400" dirty="0"/>
              <a:t>Just do not think you have any. </a:t>
            </a:r>
          </a:p>
          <a:p>
            <a:pPr lvl="1"/>
            <a:r>
              <a:rPr lang="en-US" dirty="0"/>
              <a:t>Common at non-Research One Universities. </a:t>
            </a:r>
          </a:p>
          <a:p>
            <a:pPr lvl="1"/>
            <a:r>
              <a:rPr lang="en-US" dirty="0"/>
              <a:t>Smaller institutions often have a different set of applications, priorities or resource constraints than larger colleges and universities. </a:t>
            </a:r>
          </a:p>
          <a:p>
            <a:pPr lvl="1"/>
            <a:r>
              <a:rPr lang="en-US" dirty="0"/>
              <a:t>Smaller institutions also have a different set of opportunities – so leverage them: </a:t>
            </a:r>
          </a:p>
          <a:p>
            <a:pPr lvl="2"/>
            <a:r>
              <a:rPr lang="en-US" dirty="0"/>
              <a:t>Fewer buildings to connect; </a:t>
            </a:r>
          </a:p>
          <a:p>
            <a:pPr lvl="2"/>
            <a:r>
              <a:rPr lang="en-US" dirty="0"/>
              <a:t>Cross department collaborations;</a:t>
            </a:r>
          </a:p>
          <a:p>
            <a:pPr lvl="2"/>
            <a:r>
              <a:rPr lang="en-US" dirty="0"/>
              <a:t>Compelling undergraduate research program;</a:t>
            </a:r>
          </a:p>
          <a:p>
            <a:pPr lvl="2"/>
            <a:r>
              <a:rPr lang="en-US" dirty="0"/>
              <a:t>Existing local and/or regional collaborations.</a:t>
            </a:r>
          </a:p>
        </p:txBody>
      </p:sp>
    </p:spTree>
    <p:extLst>
      <p:ext uri="{BB962C8B-B14F-4D97-AF65-F5344CB8AC3E}">
        <p14:creationId xmlns:p14="http://schemas.microsoft.com/office/powerpoint/2010/main" val="316121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2B2B-2224-B04C-948F-C957B3B40F01}"/>
              </a:ext>
            </a:extLst>
          </p:cNvPr>
          <p:cNvSpPr>
            <a:spLocks noGrp="1"/>
          </p:cNvSpPr>
          <p:nvPr>
            <p:ph type="title"/>
          </p:nvPr>
        </p:nvSpPr>
        <p:spPr>
          <a:xfrm>
            <a:off x="1981200" y="804041"/>
            <a:ext cx="8229600" cy="655638"/>
          </a:xfrm>
        </p:spPr>
        <p:txBody>
          <a:bodyPr>
            <a:normAutofit fontScale="90000"/>
          </a:bodyPr>
          <a:lstStyle/>
          <a:p>
            <a:pPr algn="ctr"/>
            <a:r>
              <a:rPr lang="en-US" dirty="0"/>
              <a:t>Basic Problems in Identifying Science Drivers</a:t>
            </a:r>
          </a:p>
        </p:txBody>
      </p:sp>
      <p:sp>
        <p:nvSpPr>
          <p:cNvPr id="3" name="Content Placeholder 2">
            <a:extLst>
              <a:ext uri="{FF2B5EF4-FFF2-40B4-BE49-F238E27FC236}">
                <a16:creationId xmlns:a16="http://schemas.microsoft.com/office/drawing/2014/main" id="{975EE133-7614-2A42-B2AB-44A4BDD374B8}"/>
              </a:ext>
            </a:extLst>
          </p:cNvPr>
          <p:cNvSpPr>
            <a:spLocks noGrp="1"/>
          </p:cNvSpPr>
          <p:nvPr>
            <p:ph idx="1"/>
          </p:nvPr>
        </p:nvSpPr>
        <p:spPr>
          <a:xfrm>
            <a:off x="525517" y="2027238"/>
            <a:ext cx="10363200" cy="4830762"/>
          </a:xfrm>
        </p:spPr>
        <p:txBody>
          <a:bodyPr>
            <a:noAutofit/>
          </a:bodyPr>
          <a:lstStyle/>
          <a:p>
            <a:r>
              <a:rPr lang="en-US" sz="2000" dirty="0"/>
              <a:t>Researchers and Educators make do with what they have.</a:t>
            </a:r>
          </a:p>
          <a:p>
            <a:pPr lvl="1"/>
            <a:r>
              <a:rPr lang="en-US" sz="1800" dirty="0"/>
              <a:t>Researchers and educators get their job done.  What they have “works” and they are not interested in potentially improving (or breaking) an environment that is sufficient. </a:t>
            </a:r>
          </a:p>
          <a:p>
            <a:pPr lvl="1"/>
            <a:r>
              <a:rPr lang="en-US" sz="1800" dirty="0"/>
              <a:t>Currently work around existing limitations</a:t>
            </a:r>
          </a:p>
          <a:p>
            <a:pPr lvl="2"/>
            <a:r>
              <a:rPr lang="en-US" sz="1800" dirty="0"/>
              <a:t>For network infrastructure, still common to “</a:t>
            </a:r>
            <a:r>
              <a:rPr lang="en-US" sz="1800" dirty="0" err="1"/>
              <a:t>fedex</a:t>
            </a:r>
            <a:r>
              <a:rPr lang="en-US" sz="1800" dirty="0"/>
              <a:t>” data instead of using the network. </a:t>
            </a:r>
          </a:p>
          <a:p>
            <a:pPr lvl="2"/>
            <a:r>
              <a:rPr lang="en-US" sz="1800" dirty="0"/>
              <a:t>Similar examples for computing (desktop not shared or well supported) and storage (thumb drives or standalone). </a:t>
            </a:r>
          </a:p>
          <a:p>
            <a:r>
              <a:rPr lang="en-US" dirty="0"/>
              <a:t> </a:t>
            </a:r>
            <a:r>
              <a:rPr lang="en-US" sz="2000" dirty="0"/>
              <a:t>Educators/Researchers do not respond to requests.</a:t>
            </a:r>
          </a:p>
          <a:p>
            <a:pPr lvl="1"/>
            <a:r>
              <a:rPr lang="en-US" sz="1800" dirty="0"/>
              <a:t>Difficult during the summer months or beginning of the semester.</a:t>
            </a:r>
          </a:p>
          <a:p>
            <a:pPr lvl="1"/>
            <a:r>
              <a:rPr lang="en-US" sz="1800" dirty="0"/>
              <a:t>You may have to identify the possible uses/science drivers and convince them that this is a worthwhile project. </a:t>
            </a:r>
          </a:p>
          <a:p>
            <a:pPr lvl="1"/>
            <a:r>
              <a:rPr lang="en-US" sz="1800" dirty="0"/>
              <a:t>Letters of collaboration associated with each of your main application drivers is important. </a:t>
            </a:r>
            <a:endParaRPr lang="en-US" sz="2600" dirty="0"/>
          </a:p>
        </p:txBody>
      </p:sp>
    </p:spTree>
    <p:extLst>
      <p:ext uri="{BB962C8B-B14F-4D97-AF65-F5344CB8AC3E}">
        <p14:creationId xmlns:p14="http://schemas.microsoft.com/office/powerpoint/2010/main" val="110244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116F0-C3E7-4C48-8562-13C5B99D76E6}"/>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Getting Started – What is not a Science Driver</a:t>
            </a:r>
          </a:p>
        </p:txBody>
      </p:sp>
      <p:sp>
        <p:nvSpPr>
          <p:cNvPr id="3" name="Content Placeholder 2">
            <a:extLst>
              <a:ext uri="{FF2B5EF4-FFF2-40B4-BE49-F238E27FC236}">
                <a16:creationId xmlns:a16="http://schemas.microsoft.com/office/drawing/2014/main" id="{010701F4-A824-1D40-9D75-C64E2C1E40D3}"/>
              </a:ext>
            </a:extLst>
          </p:cNvPr>
          <p:cNvSpPr>
            <a:spLocks noGrp="1"/>
          </p:cNvSpPr>
          <p:nvPr>
            <p:ph idx="1"/>
          </p:nvPr>
        </p:nvSpPr>
        <p:spPr>
          <a:xfrm>
            <a:off x="5155905" y="357188"/>
            <a:ext cx="6108179" cy="5888772"/>
          </a:xfrm>
        </p:spPr>
        <p:txBody>
          <a:bodyPr anchor="ctr">
            <a:normAutofit/>
          </a:bodyPr>
          <a:lstStyle/>
          <a:p>
            <a:r>
              <a:rPr lang="en-US" dirty="0"/>
              <a:t>Activities that are not (good) science drivers:</a:t>
            </a:r>
          </a:p>
          <a:p>
            <a:pPr lvl="1"/>
            <a:r>
              <a:rPr lang="en-US" dirty="0"/>
              <a:t>Does not have a science component – such as a purely humanities or arts activity. </a:t>
            </a:r>
          </a:p>
          <a:p>
            <a:pPr lvl="1"/>
            <a:r>
              <a:rPr lang="en-US" dirty="0"/>
              <a:t>Administrative or routine network-based activities – e.g., payroll, routine backups, administrative computing. </a:t>
            </a:r>
          </a:p>
          <a:p>
            <a:pPr lvl="1"/>
            <a:r>
              <a:rPr lang="en-US" dirty="0"/>
              <a:t>For network infrastructure, has minimal network bandwidth requirements – e.g., can fit within the current campus network environment. </a:t>
            </a:r>
          </a:p>
          <a:p>
            <a:pPr lvl="2"/>
            <a:r>
              <a:rPr lang="en-US" dirty="0"/>
              <a:t>Similar for compute or storage – does not have significant requirements. </a:t>
            </a:r>
          </a:p>
          <a:p>
            <a:pPr lvl="1"/>
            <a:r>
              <a:rPr lang="en-US" dirty="0"/>
              <a:t>Does not reside on the campus network infrastructure – e.g., requires residential based network access. </a:t>
            </a:r>
          </a:p>
          <a:p>
            <a:pPr lvl="1"/>
            <a:r>
              <a:rPr lang="en-US" dirty="0"/>
              <a:t>Clearly serves just one faculty member or department within the campus environment. </a:t>
            </a:r>
          </a:p>
          <a:p>
            <a:pPr lvl="2"/>
            <a:r>
              <a:rPr lang="en-US" dirty="0"/>
              <a:t>Infrastructure must support the campus as a whole and be extendable to additional science drivers. </a:t>
            </a:r>
          </a:p>
          <a:p>
            <a:pPr lvl="2"/>
            <a:r>
              <a:rPr lang="en-US" dirty="0"/>
              <a:t>For regional submissions, must serve multiple campuses and researchers. (At least two). </a:t>
            </a:r>
          </a:p>
          <a:p>
            <a:pPr lvl="1"/>
            <a:endParaRPr lang="en-US" dirty="0"/>
          </a:p>
          <a:p>
            <a:pPr lvl="1"/>
            <a:endParaRPr lang="en-US" dirty="0"/>
          </a:p>
        </p:txBody>
      </p:sp>
    </p:spTree>
    <p:extLst>
      <p:ext uri="{BB962C8B-B14F-4D97-AF65-F5344CB8AC3E}">
        <p14:creationId xmlns:p14="http://schemas.microsoft.com/office/powerpoint/2010/main" val="3216366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ADCC-D4AD-A944-88EE-44C33FEA1B67}"/>
              </a:ext>
            </a:extLst>
          </p:cNvPr>
          <p:cNvSpPr>
            <a:spLocks noGrp="1"/>
          </p:cNvSpPr>
          <p:nvPr>
            <p:ph type="title"/>
          </p:nvPr>
        </p:nvSpPr>
        <p:spPr>
          <a:xfrm>
            <a:off x="581192" y="702156"/>
            <a:ext cx="11029616" cy="1013800"/>
          </a:xfrm>
        </p:spPr>
        <p:txBody>
          <a:bodyPr>
            <a:normAutofit/>
          </a:bodyPr>
          <a:lstStyle/>
          <a:p>
            <a:pPr algn="ctr"/>
            <a:r>
              <a:rPr lang="en-US" dirty="0">
                <a:solidFill>
                  <a:srgbClr val="FFFEFF"/>
                </a:solidFill>
              </a:rPr>
              <a:t>Campus Benefits to Look For</a:t>
            </a:r>
          </a:p>
        </p:txBody>
      </p:sp>
      <p:graphicFrame>
        <p:nvGraphicFramePr>
          <p:cNvPr id="5" name="Content Placeholder 2">
            <a:extLst>
              <a:ext uri="{FF2B5EF4-FFF2-40B4-BE49-F238E27FC236}">
                <a16:creationId xmlns:a16="http://schemas.microsoft.com/office/drawing/2014/main" id="{2E1CF572-DDA4-26BC-3EF5-209944410CE4}"/>
              </a:ext>
            </a:extLst>
          </p:cNvPr>
          <p:cNvGraphicFramePr>
            <a:graphicFrameLocks noGrp="1"/>
          </p:cNvGraphicFramePr>
          <p:nvPr>
            <p:ph idx="1"/>
            <p:extLst>
              <p:ext uri="{D42A27DB-BD31-4B8C-83A1-F6EECF244321}">
                <p14:modId xmlns:p14="http://schemas.microsoft.com/office/powerpoint/2010/main" val="356238489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424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0510C-C242-DB49-9C41-5013AF8FCE51}"/>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How to Make the Application Compelling</a:t>
            </a:r>
          </a:p>
        </p:txBody>
      </p:sp>
      <p:sp>
        <p:nvSpPr>
          <p:cNvPr id="3" name="Content Placeholder 2">
            <a:extLst>
              <a:ext uri="{FF2B5EF4-FFF2-40B4-BE49-F238E27FC236}">
                <a16:creationId xmlns:a16="http://schemas.microsoft.com/office/drawing/2014/main" id="{7143ECE6-608A-2C49-AE83-A283A243E52A}"/>
              </a:ext>
            </a:extLst>
          </p:cNvPr>
          <p:cNvSpPr>
            <a:spLocks noGrp="1"/>
          </p:cNvSpPr>
          <p:nvPr>
            <p:ph idx="1"/>
          </p:nvPr>
        </p:nvSpPr>
        <p:spPr>
          <a:xfrm>
            <a:off x="4859407" y="795584"/>
            <a:ext cx="7332593" cy="5260686"/>
          </a:xfrm>
        </p:spPr>
        <p:txBody>
          <a:bodyPr anchor="ctr">
            <a:normAutofit/>
          </a:bodyPr>
          <a:lstStyle/>
          <a:p>
            <a:r>
              <a:rPr lang="en-US" dirty="0"/>
              <a:t>Align with Research and Education Priorities</a:t>
            </a:r>
          </a:p>
          <a:p>
            <a:r>
              <a:rPr lang="en-US" dirty="0"/>
              <a:t>The best science drivers are ones that align with the research and education priorities for one or more of the following: </a:t>
            </a:r>
          </a:p>
          <a:p>
            <a:pPr lvl="1"/>
            <a:r>
              <a:rPr lang="en-US" dirty="0"/>
              <a:t>The individual researcher or educator;</a:t>
            </a:r>
          </a:p>
          <a:p>
            <a:pPr lvl="1"/>
            <a:r>
              <a:rPr lang="en-US" dirty="0"/>
              <a:t>Undergraduate or graduate class or research projects;</a:t>
            </a:r>
          </a:p>
          <a:p>
            <a:pPr lvl="1"/>
            <a:r>
              <a:rPr lang="en-US" dirty="0"/>
              <a:t>The department and campus as a whole;</a:t>
            </a:r>
          </a:p>
          <a:p>
            <a:pPr lvl="1"/>
            <a:r>
              <a:rPr lang="en-US" dirty="0"/>
              <a:t>The region. </a:t>
            </a:r>
          </a:p>
          <a:p>
            <a:r>
              <a:rPr lang="en-US" dirty="0"/>
              <a:t>Cite specific priorities where they exist</a:t>
            </a:r>
          </a:p>
          <a:p>
            <a:pPr lvl="1"/>
            <a:r>
              <a:rPr lang="en-US" dirty="0"/>
              <a:t>Result of planning grant activities.</a:t>
            </a:r>
          </a:p>
          <a:p>
            <a:pPr lvl="1"/>
            <a:r>
              <a:rPr lang="en-US" dirty="0"/>
              <a:t>Priorities for the department or campus itself.</a:t>
            </a:r>
          </a:p>
          <a:p>
            <a:pPr lvl="1"/>
            <a:r>
              <a:rPr lang="en-US" dirty="0"/>
              <a:t>Campus benefits list provided above.  Tie one or more campus benefit to the expected outcome of the application. </a:t>
            </a:r>
          </a:p>
          <a:p>
            <a:pPr lvl="1"/>
            <a:endParaRPr lang="en-US" dirty="0"/>
          </a:p>
        </p:txBody>
      </p:sp>
    </p:spTree>
    <p:extLst>
      <p:ext uri="{BB962C8B-B14F-4D97-AF65-F5344CB8AC3E}">
        <p14:creationId xmlns:p14="http://schemas.microsoft.com/office/powerpoint/2010/main" val="3336082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8A90-3DAF-A144-91E2-DB73ED43648B}"/>
              </a:ext>
            </a:extLst>
          </p:cNvPr>
          <p:cNvSpPr>
            <a:spLocks noGrp="1"/>
          </p:cNvSpPr>
          <p:nvPr>
            <p:ph type="title"/>
          </p:nvPr>
        </p:nvSpPr>
        <p:spPr/>
        <p:txBody>
          <a:bodyPr/>
          <a:lstStyle/>
          <a:p>
            <a:pPr algn="ctr"/>
            <a:r>
              <a:rPr lang="en-US" dirty="0"/>
              <a:t>Science Driver table</a:t>
            </a:r>
          </a:p>
        </p:txBody>
      </p:sp>
      <p:sp>
        <p:nvSpPr>
          <p:cNvPr id="3" name="Content Placeholder 2">
            <a:extLst>
              <a:ext uri="{FF2B5EF4-FFF2-40B4-BE49-F238E27FC236}">
                <a16:creationId xmlns:a16="http://schemas.microsoft.com/office/drawing/2014/main" id="{5DB21FF0-DA32-BD46-BE92-F21B851CEC25}"/>
              </a:ext>
            </a:extLst>
          </p:cNvPr>
          <p:cNvSpPr>
            <a:spLocks noGrp="1"/>
          </p:cNvSpPr>
          <p:nvPr>
            <p:ph idx="1"/>
          </p:nvPr>
        </p:nvSpPr>
        <p:spPr>
          <a:xfrm>
            <a:off x="581192" y="2180496"/>
            <a:ext cx="11029615" cy="4514594"/>
          </a:xfrm>
        </p:spPr>
        <p:txBody>
          <a:bodyPr>
            <a:normAutofit fontScale="92500" lnSpcReduction="10000"/>
          </a:bodyPr>
          <a:lstStyle/>
          <a:p>
            <a:r>
              <a:rPr lang="en-US" dirty="0"/>
              <a:t>Project description may require a science driver table. </a:t>
            </a:r>
          </a:p>
          <a:p>
            <a:r>
              <a:rPr lang="en-US" dirty="0"/>
              <a:t>Language is typically:  “Proposals must include a summary table of the science drivers and their …” </a:t>
            </a:r>
          </a:p>
          <a:p>
            <a:pPr lvl="1"/>
            <a:r>
              <a:rPr lang="en-US" dirty="0"/>
              <a:t>Content of the science driver table is dependent on the area of submission</a:t>
            </a:r>
          </a:p>
          <a:p>
            <a:pPr lvl="1"/>
            <a:r>
              <a:rPr lang="en-US" dirty="0"/>
              <a:t>Network Infrastructure: “network requirements in the Project Description; these requirements may be specified in terms of throughput ranges or as part of a composition or workflow profile for repeating cycles of scientific data movement.”</a:t>
            </a:r>
          </a:p>
          <a:p>
            <a:pPr lvl="1"/>
            <a:r>
              <a:rPr lang="en-US" dirty="0"/>
              <a:t>Campus Compute:  “computing environments—these requirements should be specified in clear terms reflecting a specific understanding of the required computing resources and environment, for example, CPU/GPU type, compute job profile parameter ranges, core count ranges per job, times to completion or as part of a composition or scientific workflow profile”;</a:t>
            </a:r>
          </a:p>
          <a:p>
            <a:pPr lvl="1"/>
            <a:r>
              <a:rPr lang="en-US" dirty="0"/>
              <a:t>Data Storage: “data storage environments - these requirements should be specified in clear terms reflecting a specific understanding of the required storage resources and environment, for example, storage type, data movement characteristics and data curation approach as part of a scientific workflow profile”. </a:t>
            </a:r>
          </a:p>
          <a:p>
            <a:r>
              <a:rPr lang="en-US" dirty="0"/>
              <a:t>No required format for the table.  But could include some of the following information:</a:t>
            </a:r>
          </a:p>
          <a:p>
            <a:pPr lvl="1"/>
            <a:r>
              <a:rPr lang="en-US" dirty="0"/>
              <a:t>Application, researcher/educator, area of research/science, current limitations, specific requirements associated with the new infrastructure/resources. </a:t>
            </a:r>
          </a:p>
          <a:p>
            <a:pPr lvl="1"/>
            <a:r>
              <a:rPr lang="en-US" dirty="0"/>
              <a:t>Should have letters of collaboration from cited researcher/educator if the letters are required/allowed by the solicitation. </a:t>
            </a:r>
          </a:p>
        </p:txBody>
      </p:sp>
    </p:spTree>
    <p:extLst>
      <p:ext uri="{BB962C8B-B14F-4D97-AF65-F5344CB8AC3E}">
        <p14:creationId xmlns:p14="http://schemas.microsoft.com/office/powerpoint/2010/main" val="756366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510C-C242-DB49-9C41-5013AF8FCE51}"/>
              </a:ext>
            </a:extLst>
          </p:cNvPr>
          <p:cNvSpPr>
            <a:spLocks noGrp="1"/>
          </p:cNvSpPr>
          <p:nvPr>
            <p:ph type="title"/>
          </p:nvPr>
        </p:nvSpPr>
        <p:spPr>
          <a:xfrm>
            <a:off x="581192" y="702156"/>
            <a:ext cx="11029616" cy="1013800"/>
          </a:xfrm>
        </p:spPr>
        <p:txBody>
          <a:bodyPr>
            <a:normAutofit/>
          </a:bodyPr>
          <a:lstStyle/>
          <a:p>
            <a:r>
              <a:rPr lang="en-US">
                <a:solidFill>
                  <a:srgbClr val="FFFEFF"/>
                </a:solidFill>
              </a:rPr>
              <a:t>How to Make the Application Compelling</a:t>
            </a:r>
          </a:p>
        </p:txBody>
      </p:sp>
      <p:graphicFrame>
        <p:nvGraphicFramePr>
          <p:cNvPr id="5" name="Content Placeholder 2">
            <a:extLst>
              <a:ext uri="{FF2B5EF4-FFF2-40B4-BE49-F238E27FC236}">
                <a16:creationId xmlns:a16="http://schemas.microsoft.com/office/drawing/2014/main" id="{95A8D387-27A2-0FAF-BDDA-F7DCF9A4AFF8}"/>
              </a:ext>
            </a:extLst>
          </p:cNvPr>
          <p:cNvGraphicFramePr>
            <a:graphicFrameLocks noGrp="1"/>
          </p:cNvGraphicFramePr>
          <p:nvPr>
            <p:ph idx="1"/>
            <p:extLst>
              <p:ext uri="{D42A27DB-BD31-4B8C-83A1-F6EECF244321}">
                <p14:modId xmlns:p14="http://schemas.microsoft.com/office/powerpoint/2010/main" val="1858304189"/>
              </p:ext>
            </p:extLst>
          </p:nvPr>
        </p:nvGraphicFramePr>
        <p:xfrm>
          <a:off x="581025" y="2181224"/>
          <a:ext cx="11029950" cy="423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66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510C-C242-DB49-9C41-5013AF8FCE51}"/>
              </a:ext>
            </a:extLst>
          </p:cNvPr>
          <p:cNvSpPr>
            <a:spLocks noGrp="1"/>
          </p:cNvSpPr>
          <p:nvPr>
            <p:ph type="title"/>
          </p:nvPr>
        </p:nvSpPr>
        <p:spPr/>
        <p:txBody>
          <a:bodyPr/>
          <a:lstStyle/>
          <a:p>
            <a:pPr algn="ctr"/>
            <a:r>
              <a:rPr lang="en-US" dirty="0"/>
              <a:t>How to Make the proposal Compelling</a:t>
            </a:r>
          </a:p>
        </p:txBody>
      </p:sp>
      <p:sp>
        <p:nvSpPr>
          <p:cNvPr id="3" name="Content Placeholder 2">
            <a:extLst>
              <a:ext uri="{FF2B5EF4-FFF2-40B4-BE49-F238E27FC236}">
                <a16:creationId xmlns:a16="http://schemas.microsoft.com/office/drawing/2014/main" id="{7143ECE6-608A-2C49-AE83-A283A243E52A}"/>
              </a:ext>
            </a:extLst>
          </p:cNvPr>
          <p:cNvSpPr>
            <a:spLocks noGrp="1"/>
          </p:cNvSpPr>
          <p:nvPr>
            <p:ph idx="1"/>
          </p:nvPr>
        </p:nvSpPr>
        <p:spPr>
          <a:xfrm>
            <a:off x="581192" y="1971674"/>
            <a:ext cx="10463046" cy="4572001"/>
          </a:xfrm>
        </p:spPr>
        <p:txBody>
          <a:bodyPr>
            <a:normAutofit/>
          </a:bodyPr>
          <a:lstStyle/>
          <a:p>
            <a:r>
              <a:rPr lang="en-US" sz="2000" dirty="0"/>
              <a:t>What makes your organization unique can be the strongest motivation both for the science driver and the compelling argument for why you need the improved network infrastructure. </a:t>
            </a:r>
          </a:p>
          <a:p>
            <a:r>
              <a:rPr lang="en-US" sz="2000" dirty="0"/>
              <a:t>Strategic Plans can be a great source for background information particularly:</a:t>
            </a:r>
          </a:p>
          <a:p>
            <a:pPr lvl="1"/>
            <a:r>
              <a:rPr lang="en-US" sz="1800" dirty="0"/>
              <a:t>Strategic advances planned in science research or education;</a:t>
            </a:r>
          </a:p>
          <a:p>
            <a:pPr lvl="1"/>
            <a:r>
              <a:rPr lang="en-US" sz="1800" dirty="0"/>
              <a:t>Information Technology upgrades or advances planned in support of research and education goals;</a:t>
            </a:r>
          </a:p>
          <a:p>
            <a:pPr lvl="1"/>
            <a:r>
              <a:rPr lang="en-US" sz="1800" dirty="0"/>
              <a:t>Specific plans for addressing work force development, STEM education, etc. in an under resourced region. </a:t>
            </a:r>
          </a:p>
          <a:p>
            <a:r>
              <a:rPr lang="en-US" sz="2000" dirty="0"/>
              <a:t>Where possible document (and quantify) what is unique about your community.</a:t>
            </a:r>
          </a:p>
          <a:p>
            <a:pPr lvl="1"/>
            <a:r>
              <a:rPr lang="en-US" sz="1800" dirty="0"/>
              <a:t>Institution demographics; NSF STEM Education Data.</a:t>
            </a:r>
          </a:p>
        </p:txBody>
      </p:sp>
    </p:spTree>
    <p:extLst>
      <p:ext uri="{BB962C8B-B14F-4D97-AF65-F5344CB8AC3E}">
        <p14:creationId xmlns:p14="http://schemas.microsoft.com/office/powerpoint/2010/main" val="288355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3107-9BC5-FA41-BDAE-EE74FDB1029D}"/>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62325D17-6571-4D41-BD63-815C7F6889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17166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510C-C242-DB49-9C41-5013AF8FCE51}"/>
              </a:ext>
            </a:extLst>
          </p:cNvPr>
          <p:cNvSpPr>
            <a:spLocks noGrp="1"/>
          </p:cNvSpPr>
          <p:nvPr>
            <p:ph type="title"/>
          </p:nvPr>
        </p:nvSpPr>
        <p:spPr>
          <a:xfrm>
            <a:off x="581192" y="702156"/>
            <a:ext cx="11029616" cy="1013800"/>
          </a:xfrm>
        </p:spPr>
        <p:txBody>
          <a:bodyPr>
            <a:normAutofit/>
          </a:bodyPr>
          <a:lstStyle/>
          <a:p>
            <a:r>
              <a:rPr lang="en-US">
                <a:solidFill>
                  <a:srgbClr val="FFFEFF"/>
                </a:solidFill>
              </a:rPr>
              <a:t>How to Make the Application Compelling</a:t>
            </a:r>
          </a:p>
        </p:txBody>
      </p:sp>
      <p:graphicFrame>
        <p:nvGraphicFramePr>
          <p:cNvPr id="5" name="Content Placeholder 2">
            <a:extLst>
              <a:ext uri="{FF2B5EF4-FFF2-40B4-BE49-F238E27FC236}">
                <a16:creationId xmlns:a16="http://schemas.microsoft.com/office/drawing/2014/main" id="{391989C7-4EA8-E4A3-56E4-AAB104C297B2}"/>
              </a:ext>
            </a:extLst>
          </p:cNvPr>
          <p:cNvGraphicFramePr>
            <a:graphicFrameLocks noGrp="1"/>
          </p:cNvGraphicFramePr>
          <p:nvPr>
            <p:ph idx="1"/>
            <p:extLst>
              <p:ext uri="{D42A27DB-BD31-4B8C-83A1-F6EECF244321}">
                <p14:modId xmlns:p14="http://schemas.microsoft.com/office/powerpoint/2010/main" val="2861920578"/>
              </p:ext>
            </p:extLst>
          </p:nvPr>
        </p:nvGraphicFramePr>
        <p:xfrm>
          <a:off x="581025" y="2181225"/>
          <a:ext cx="11029950" cy="414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079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1144-9B46-1141-A416-300939CF0968}"/>
              </a:ext>
            </a:extLst>
          </p:cNvPr>
          <p:cNvSpPr>
            <a:spLocks noGrp="1"/>
          </p:cNvSpPr>
          <p:nvPr>
            <p:ph type="title"/>
          </p:nvPr>
        </p:nvSpPr>
        <p:spPr/>
        <p:txBody>
          <a:bodyPr/>
          <a:lstStyle/>
          <a:p>
            <a:pPr algn="ctr"/>
            <a:r>
              <a:rPr lang="en-US" dirty="0"/>
              <a:t>Proven Examples</a:t>
            </a:r>
          </a:p>
        </p:txBody>
      </p:sp>
      <p:sp>
        <p:nvSpPr>
          <p:cNvPr id="3" name="Content Placeholder 2">
            <a:extLst>
              <a:ext uri="{FF2B5EF4-FFF2-40B4-BE49-F238E27FC236}">
                <a16:creationId xmlns:a16="http://schemas.microsoft.com/office/drawing/2014/main" id="{4D74D179-1585-E74A-A2AB-5C8A8E26CBA5}"/>
              </a:ext>
            </a:extLst>
          </p:cNvPr>
          <p:cNvSpPr>
            <a:spLocks noGrp="1"/>
          </p:cNvSpPr>
          <p:nvPr>
            <p:ph idx="1"/>
          </p:nvPr>
        </p:nvSpPr>
        <p:spPr>
          <a:xfrm>
            <a:off x="581192" y="2180496"/>
            <a:ext cx="11029615" cy="4356938"/>
          </a:xfrm>
        </p:spPr>
        <p:txBody>
          <a:bodyPr>
            <a:normAutofit/>
          </a:bodyPr>
          <a:lstStyle/>
          <a:p>
            <a:r>
              <a:rPr lang="en-US" dirty="0"/>
              <a:t>Science drivers must match your requested infrastructure. How you describe them depends on which area you are submitting to:</a:t>
            </a:r>
          </a:p>
          <a:p>
            <a:pPr lvl="1"/>
            <a:r>
              <a:rPr lang="en-US" dirty="0"/>
              <a:t>Network Infrastructure, campus or region. Drivers that require better bandwidth, latency or access to on campus or external resources. </a:t>
            </a:r>
          </a:p>
          <a:p>
            <a:pPr lvl="1"/>
            <a:r>
              <a:rPr lang="en-US" dirty="0"/>
              <a:t>Compute, campus or region. Computation resources beyond what is currently available in the campus environment; new computational resources to be shared regionally; bridge to other external computing resources. </a:t>
            </a:r>
          </a:p>
          <a:p>
            <a:pPr lvl="1"/>
            <a:r>
              <a:rPr lang="en-US" dirty="0"/>
              <a:t>Storage – access to storage resources, near-term or long term. </a:t>
            </a:r>
          </a:p>
          <a:p>
            <a:pPr lvl="1"/>
            <a:r>
              <a:rPr lang="en-US" dirty="0"/>
              <a:t>No guarantee all the areas will be in the next solicitation. (But Network and Compute have consistently been in the most recent major CC* solicitations). </a:t>
            </a:r>
          </a:p>
          <a:p>
            <a:r>
              <a:rPr lang="en-US" dirty="0"/>
              <a:t>Examples provided for each of the areas.</a:t>
            </a:r>
          </a:p>
          <a:p>
            <a:pPr lvl="1"/>
            <a:r>
              <a:rPr lang="en-US" dirty="0"/>
              <a:t>Some examples could apply to multiple areas with some modifications. </a:t>
            </a:r>
          </a:p>
        </p:txBody>
      </p:sp>
    </p:spTree>
    <p:extLst>
      <p:ext uri="{BB962C8B-B14F-4D97-AF65-F5344CB8AC3E}">
        <p14:creationId xmlns:p14="http://schemas.microsoft.com/office/powerpoint/2010/main" val="1357433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1144-9B46-1141-A416-300939CF0968}"/>
              </a:ext>
            </a:extLst>
          </p:cNvPr>
          <p:cNvSpPr>
            <a:spLocks noGrp="1"/>
          </p:cNvSpPr>
          <p:nvPr>
            <p:ph type="title"/>
          </p:nvPr>
        </p:nvSpPr>
        <p:spPr/>
        <p:txBody>
          <a:bodyPr/>
          <a:lstStyle/>
          <a:p>
            <a:pPr algn="ctr"/>
            <a:r>
              <a:rPr lang="en-US" dirty="0"/>
              <a:t>Proven Examples</a:t>
            </a:r>
          </a:p>
        </p:txBody>
      </p:sp>
      <p:sp>
        <p:nvSpPr>
          <p:cNvPr id="3" name="Content Placeholder 2">
            <a:extLst>
              <a:ext uri="{FF2B5EF4-FFF2-40B4-BE49-F238E27FC236}">
                <a16:creationId xmlns:a16="http://schemas.microsoft.com/office/drawing/2014/main" id="{4D74D179-1585-E74A-A2AB-5C8A8E26CBA5}"/>
              </a:ext>
            </a:extLst>
          </p:cNvPr>
          <p:cNvSpPr>
            <a:spLocks noGrp="1"/>
          </p:cNvSpPr>
          <p:nvPr>
            <p:ph idx="1"/>
          </p:nvPr>
        </p:nvSpPr>
        <p:spPr>
          <a:xfrm>
            <a:off x="654765" y="2474786"/>
            <a:ext cx="11029615" cy="3681058"/>
          </a:xfrm>
        </p:spPr>
        <p:txBody>
          <a:bodyPr>
            <a:normAutofit fontScale="92500" lnSpcReduction="10000"/>
          </a:bodyPr>
          <a:lstStyle/>
          <a:p>
            <a:r>
              <a:rPr lang="en-US" sz="2100" dirty="0"/>
              <a:t>Look at the abstracts for funded proposals in the area you are submitted.</a:t>
            </a:r>
          </a:p>
          <a:p>
            <a:pPr lvl="1"/>
            <a:r>
              <a:rPr lang="en-US" sz="2100" dirty="0"/>
              <a:t>Search the NSF awards database (</a:t>
            </a:r>
            <a:r>
              <a:rPr lang="en-US" sz="2100" dirty="0">
                <a:hlinkClick r:id="rId2"/>
              </a:rPr>
              <a:t>https://www.nsf.gov/awardsearch/advancedSearch.jsp</a:t>
            </a:r>
            <a:r>
              <a:rPr lang="en-US" sz="2100" dirty="0"/>
              <a:t>)</a:t>
            </a:r>
          </a:p>
          <a:p>
            <a:pPr lvl="1"/>
            <a:r>
              <a:rPr lang="en-US" sz="2100" dirty="0"/>
              <a:t>Use the advanced search feature</a:t>
            </a:r>
          </a:p>
          <a:p>
            <a:pPr lvl="1"/>
            <a:r>
              <a:rPr lang="en-US" sz="2100" dirty="0"/>
              <a:t>My standard search is:</a:t>
            </a:r>
          </a:p>
          <a:p>
            <a:pPr lvl="2"/>
            <a:r>
              <a:rPr lang="en-US" sz="2100" dirty="0"/>
              <a:t>Additional Information section</a:t>
            </a:r>
          </a:p>
          <a:p>
            <a:pPr lvl="3"/>
            <a:r>
              <a:rPr lang="en-US" sz="2100" dirty="0"/>
              <a:t>CC  in the abstract title only</a:t>
            </a:r>
          </a:p>
          <a:p>
            <a:pPr lvl="3"/>
            <a:r>
              <a:rPr lang="en-US" sz="2100" dirty="0"/>
              <a:t>Both current and expired awards</a:t>
            </a:r>
          </a:p>
          <a:p>
            <a:pPr lvl="2"/>
            <a:r>
              <a:rPr lang="en-US" sz="2100" dirty="0"/>
              <a:t>Program Information section</a:t>
            </a:r>
          </a:p>
          <a:p>
            <a:pPr lvl="3"/>
            <a:r>
              <a:rPr lang="en-US" sz="2100" dirty="0"/>
              <a:t>Limit it to OAC</a:t>
            </a:r>
          </a:p>
          <a:p>
            <a:pPr marL="0" indent="0">
              <a:buNone/>
            </a:pPr>
            <a:endParaRPr lang="en-US" dirty="0"/>
          </a:p>
        </p:txBody>
      </p:sp>
    </p:spTree>
    <p:extLst>
      <p:ext uri="{BB962C8B-B14F-4D97-AF65-F5344CB8AC3E}">
        <p14:creationId xmlns:p14="http://schemas.microsoft.com/office/powerpoint/2010/main" val="2658965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98E6-C633-D445-8374-127F97AF35CD}"/>
              </a:ext>
            </a:extLst>
          </p:cNvPr>
          <p:cNvSpPr>
            <a:spLocks noGrp="1"/>
          </p:cNvSpPr>
          <p:nvPr>
            <p:ph type="title"/>
          </p:nvPr>
        </p:nvSpPr>
        <p:spPr/>
        <p:txBody>
          <a:bodyPr/>
          <a:lstStyle/>
          <a:p>
            <a:pPr algn="ctr"/>
            <a:r>
              <a:rPr lang="en-US" dirty="0"/>
              <a:t>Not included in this workshop</a:t>
            </a:r>
          </a:p>
        </p:txBody>
      </p:sp>
      <p:sp>
        <p:nvSpPr>
          <p:cNvPr id="3" name="Content Placeholder 2">
            <a:extLst>
              <a:ext uri="{FF2B5EF4-FFF2-40B4-BE49-F238E27FC236}">
                <a16:creationId xmlns:a16="http://schemas.microsoft.com/office/drawing/2014/main" id="{3A14C7AA-01C1-7246-AE04-B2AB39297A57}"/>
              </a:ext>
            </a:extLst>
          </p:cNvPr>
          <p:cNvSpPr>
            <a:spLocks noGrp="1"/>
          </p:cNvSpPr>
          <p:nvPr>
            <p:ph idx="1"/>
          </p:nvPr>
        </p:nvSpPr>
        <p:spPr/>
        <p:txBody>
          <a:bodyPr/>
          <a:lstStyle/>
          <a:p>
            <a:r>
              <a:rPr lang="en-US" dirty="0"/>
              <a:t>Technical details for Network Infrastructure, Campus Compute and Network Storage areas not included in this workshop.</a:t>
            </a:r>
          </a:p>
          <a:p>
            <a:pPr lvl="1"/>
            <a:r>
              <a:rPr lang="en-US" dirty="0"/>
              <a:t>Parallel, quick tutorials today on Network Infrastructure Area possible components: Science DMZ, </a:t>
            </a:r>
            <a:r>
              <a:rPr lang="en-US" dirty="0" err="1"/>
              <a:t>perfSONAR</a:t>
            </a:r>
            <a:r>
              <a:rPr lang="en-US" dirty="0"/>
              <a:t>, DTN, Congestion Control. </a:t>
            </a:r>
          </a:p>
          <a:p>
            <a:pPr lvl="1"/>
            <a:r>
              <a:rPr lang="en-US" dirty="0"/>
              <a:t>Possible technical resources for campus compute and campus storage provided in the resources section.</a:t>
            </a:r>
          </a:p>
        </p:txBody>
      </p:sp>
    </p:spTree>
    <p:extLst>
      <p:ext uri="{BB962C8B-B14F-4D97-AF65-F5344CB8AC3E}">
        <p14:creationId xmlns:p14="http://schemas.microsoft.com/office/powerpoint/2010/main" val="261493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665B-4E20-4B41-A626-2615AF99B3A7}"/>
              </a:ext>
            </a:extLst>
          </p:cNvPr>
          <p:cNvSpPr>
            <a:spLocks noGrp="1"/>
          </p:cNvSpPr>
          <p:nvPr>
            <p:ph type="title"/>
          </p:nvPr>
        </p:nvSpPr>
        <p:spPr/>
        <p:txBody>
          <a:bodyPr/>
          <a:lstStyle/>
          <a:p>
            <a:pPr algn="ctr"/>
            <a:r>
              <a:rPr lang="en-US" dirty="0"/>
              <a:t>Network or Regional Infrastructure</a:t>
            </a:r>
          </a:p>
        </p:txBody>
      </p:sp>
      <p:sp>
        <p:nvSpPr>
          <p:cNvPr id="3" name="Content Placeholder 2">
            <a:extLst>
              <a:ext uri="{FF2B5EF4-FFF2-40B4-BE49-F238E27FC236}">
                <a16:creationId xmlns:a16="http://schemas.microsoft.com/office/drawing/2014/main" id="{AC5F450A-5ACB-014D-967C-49B5B7DCAB5E}"/>
              </a:ext>
            </a:extLst>
          </p:cNvPr>
          <p:cNvSpPr>
            <a:spLocks noGrp="1"/>
          </p:cNvSpPr>
          <p:nvPr>
            <p:ph idx="1"/>
          </p:nvPr>
        </p:nvSpPr>
        <p:spPr>
          <a:xfrm>
            <a:off x="409903" y="2123091"/>
            <a:ext cx="11200905" cy="4331277"/>
          </a:xfrm>
        </p:spPr>
        <p:txBody>
          <a:bodyPr>
            <a:normAutofit fontScale="92500" lnSpcReduction="10000"/>
          </a:bodyPr>
          <a:lstStyle/>
          <a:p>
            <a:r>
              <a:rPr lang="en-US" sz="2000" dirty="0"/>
              <a:t>Describe the strong tie between the science drivers identified and the proposed campus and/or regional infrastructure or services improvements. </a:t>
            </a:r>
          </a:p>
          <a:p>
            <a:pPr lvl="1"/>
            <a:r>
              <a:rPr lang="en-US" sz="2000" dirty="0"/>
              <a:t>Not just an infrastructure proposal. </a:t>
            </a:r>
          </a:p>
          <a:p>
            <a:pPr lvl="1"/>
            <a:r>
              <a:rPr lang="en-US" sz="2000" dirty="0"/>
              <a:t>Many planning grant abstracts seem heavy on the technology and light on the science drivers. Proposal must tie the two together. </a:t>
            </a:r>
          </a:p>
          <a:p>
            <a:r>
              <a:rPr lang="en-US" sz="2000" dirty="0"/>
              <a:t>For each science driver, should quantify:</a:t>
            </a:r>
          </a:p>
          <a:p>
            <a:pPr lvl="1"/>
            <a:r>
              <a:rPr lang="en-US" sz="2000" dirty="0"/>
              <a:t>The current limitations due to the campus resources or services with respect to the infrastructure requested (network, compute or storage). </a:t>
            </a:r>
          </a:p>
          <a:p>
            <a:pPr lvl="1"/>
            <a:r>
              <a:rPr lang="en-US" sz="2000" dirty="0"/>
              <a:t>How the proposed infrastructure will benefit the specific science driver(s). </a:t>
            </a:r>
          </a:p>
          <a:p>
            <a:pPr lvl="2"/>
            <a:r>
              <a:rPr lang="en-US" sz="1800" dirty="0"/>
              <a:t>And the campus in general beyond the core set of applications identified. </a:t>
            </a:r>
          </a:p>
          <a:p>
            <a:pPr lvl="2"/>
            <a:r>
              <a:rPr lang="en-US" sz="1800" dirty="0"/>
              <a:t>Beyond the campus if appropriate. </a:t>
            </a:r>
          </a:p>
          <a:p>
            <a:pPr lvl="1"/>
            <a:r>
              <a:rPr lang="en-US" sz="2000" dirty="0"/>
              <a:t>How success will be measured. </a:t>
            </a:r>
          </a:p>
        </p:txBody>
      </p:sp>
    </p:spTree>
    <p:extLst>
      <p:ext uri="{BB962C8B-B14F-4D97-AF65-F5344CB8AC3E}">
        <p14:creationId xmlns:p14="http://schemas.microsoft.com/office/powerpoint/2010/main" val="601314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580B-E029-D84A-B5AF-22CF430CD901}"/>
              </a:ext>
            </a:extLst>
          </p:cNvPr>
          <p:cNvSpPr>
            <a:spLocks noGrp="1"/>
          </p:cNvSpPr>
          <p:nvPr>
            <p:ph type="title"/>
          </p:nvPr>
        </p:nvSpPr>
        <p:spPr/>
        <p:txBody>
          <a:bodyPr/>
          <a:lstStyle/>
          <a:p>
            <a:pPr algn="ctr"/>
            <a:r>
              <a:rPr lang="en-US" dirty="0"/>
              <a:t>Network Infrastructure: </a:t>
            </a:r>
            <a:br>
              <a:rPr lang="en-US" dirty="0"/>
            </a:br>
            <a:r>
              <a:rPr lang="en-US" dirty="0"/>
              <a:t>Quantify Your Network Connectivity</a:t>
            </a:r>
          </a:p>
        </p:txBody>
      </p:sp>
      <p:sp>
        <p:nvSpPr>
          <p:cNvPr id="3" name="Content Placeholder 2">
            <a:extLst>
              <a:ext uri="{FF2B5EF4-FFF2-40B4-BE49-F238E27FC236}">
                <a16:creationId xmlns:a16="http://schemas.microsoft.com/office/drawing/2014/main" id="{D516C732-E112-8747-8594-72FCC52D124E}"/>
              </a:ext>
            </a:extLst>
          </p:cNvPr>
          <p:cNvSpPr>
            <a:spLocks noGrp="1"/>
          </p:cNvSpPr>
          <p:nvPr>
            <p:ph idx="1"/>
          </p:nvPr>
        </p:nvSpPr>
        <p:spPr>
          <a:xfrm>
            <a:off x="346841" y="2039008"/>
            <a:ext cx="11592911" cy="4365540"/>
          </a:xfrm>
        </p:spPr>
        <p:txBody>
          <a:bodyPr>
            <a:noAutofit/>
          </a:bodyPr>
          <a:lstStyle/>
          <a:p>
            <a:r>
              <a:rPr lang="en-US" sz="2000" dirty="0"/>
              <a:t>Describe current network limitations. </a:t>
            </a:r>
          </a:p>
          <a:p>
            <a:pPr lvl="1"/>
            <a:r>
              <a:rPr lang="en-US" sz="2000" dirty="0"/>
              <a:t>Use what information or network data you have. </a:t>
            </a:r>
          </a:p>
          <a:p>
            <a:pPr lvl="1"/>
            <a:r>
              <a:rPr lang="en-US" sz="2000" dirty="0"/>
              <a:t>Can be as simple as stating the upgrade to your campus backbone or WAN connectivity. </a:t>
            </a:r>
          </a:p>
          <a:p>
            <a:pPr lvl="2"/>
            <a:r>
              <a:rPr lang="en-US" sz="2000" dirty="0"/>
              <a:t>Less than 10 Gbps provides an obvious argument for upgraded infrastructure/bandwidth. </a:t>
            </a:r>
          </a:p>
          <a:p>
            <a:r>
              <a:rPr lang="en-US" sz="2000" dirty="0"/>
              <a:t>Describe current campus connectivity limitations as they application to the cited applications.</a:t>
            </a:r>
          </a:p>
          <a:p>
            <a:pPr lvl="1"/>
            <a:r>
              <a:rPr lang="en-US" sz="2000" dirty="0"/>
              <a:t>Backbone, links to specific building, within the buildings themselves associated with the drivers.   </a:t>
            </a:r>
          </a:p>
          <a:p>
            <a:pPr lvl="1"/>
            <a:r>
              <a:rPr lang="en-US" sz="2000" dirty="0"/>
              <a:t>Campus firewall or campus security limitations that will be addressed with the requested infrastructure (but still preserving security). </a:t>
            </a:r>
          </a:p>
          <a:p>
            <a:r>
              <a:rPr lang="en-US" sz="2200" dirty="0"/>
              <a:t>Seems obvious but tie the upgrades to the cited science drivers. </a:t>
            </a:r>
          </a:p>
          <a:p>
            <a:pPr lvl="1"/>
            <a:r>
              <a:rPr lang="en-US" sz="2000" dirty="0"/>
              <a:t>Specific building upgrades tied to specific applications</a:t>
            </a:r>
          </a:p>
          <a:p>
            <a:pPr lvl="2"/>
            <a:r>
              <a:rPr lang="en-US" sz="1800" dirty="0"/>
              <a:t>Example: campus backbone upgrade to building with a campus computer lab which requires access to large data sets external to the lab itself. </a:t>
            </a:r>
          </a:p>
          <a:p>
            <a:pPr lvl="1"/>
            <a:endParaRPr lang="en-US" sz="2000" dirty="0"/>
          </a:p>
        </p:txBody>
      </p:sp>
    </p:spTree>
    <p:extLst>
      <p:ext uri="{BB962C8B-B14F-4D97-AF65-F5344CB8AC3E}">
        <p14:creationId xmlns:p14="http://schemas.microsoft.com/office/powerpoint/2010/main" val="266337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580B-E029-D84A-B5AF-22CF430CD901}"/>
              </a:ext>
            </a:extLst>
          </p:cNvPr>
          <p:cNvSpPr>
            <a:spLocks noGrp="1"/>
          </p:cNvSpPr>
          <p:nvPr>
            <p:ph type="title"/>
          </p:nvPr>
        </p:nvSpPr>
        <p:spPr/>
        <p:txBody>
          <a:bodyPr/>
          <a:lstStyle/>
          <a:p>
            <a:pPr algn="ctr"/>
            <a:r>
              <a:rPr lang="en-US" dirty="0"/>
              <a:t>Network Infrastructure: </a:t>
            </a:r>
            <a:br>
              <a:rPr lang="en-US" dirty="0"/>
            </a:br>
            <a:r>
              <a:rPr lang="en-US" dirty="0"/>
              <a:t>Quantify Your Network Connectivity</a:t>
            </a:r>
          </a:p>
        </p:txBody>
      </p:sp>
      <p:sp>
        <p:nvSpPr>
          <p:cNvPr id="3" name="Content Placeholder 2">
            <a:extLst>
              <a:ext uri="{FF2B5EF4-FFF2-40B4-BE49-F238E27FC236}">
                <a16:creationId xmlns:a16="http://schemas.microsoft.com/office/drawing/2014/main" id="{D516C732-E112-8747-8594-72FCC52D124E}"/>
              </a:ext>
            </a:extLst>
          </p:cNvPr>
          <p:cNvSpPr>
            <a:spLocks noGrp="1"/>
          </p:cNvSpPr>
          <p:nvPr>
            <p:ph idx="1"/>
          </p:nvPr>
        </p:nvSpPr>
        <p:spPr>
          <a:xfrm>
            <a:off x="798786" y="2133601"/>
            <a:ext cx="9181073" cy="4199612"/>
          </a:xfrm>
        </p:spPr>
        <p:txBody>
          <a:bodyPr>
            <a:normAutofit fontScale="77500" lnSpcReduction="20000"/>
          </a:bodyPr>
          <a:lstStyle/>
          <a:p>
            <a:r>
              <a:rPr lang="en-US" sz="2200" dirty="0"/>
              <a:t>Quantify what you can. </a:t>
            </a:r>
          </a:p>
          <a:p>
            <a:pPr lvl="1"/>
            <a:r>
              <a:rPr lang="en-US" sz="2200" dirty="0"/>
              <a:t>Work with campus or regional IT staff to gather some network metrics – even if it is for a short time period. </a:t>
            </a:r>
          </a:p>
          <a:p>
            <a:pPr lvl="1"/>
            <a:r>
              <a:rPr lang="en-US" sz="2200" dirty="0"/>
              <a:t>Work with external groups to set up measurements or for theoretical network transfer rates.  </a:t>
            </a:r>
          </a:p>
          <a:p>
            <a:r>
              <a:rPr lang="en-US" sz="2200" dirty="0"/>
              <a:t>Use any measurement data you already have. </a:t>
            </a:r>
          </a:p>
          <a:p>
            <a:pPr lvl="1"/>
            <a:r>
              <a:rPr lang="en-US" sz="2200" dirty="0"/>
              <a:t>Current Network utilizations provides minimal bandwidth for large transfers. </a:t>
            </a:r>
          </a:p>
          <a:p>
            <a:pPr lvl="2"/>
            <a:r>
              <a:rPr lang="en-US" sz="2000" dirty="0"/>
              <a:t>And cite the numbers. </a:t>
            </a:r>
          </a:p>
          <a:p>
            <a:pPr lvl="1"/>
            <a:r>
              <a:rPr lang="en-US" sz="2200" dirty="0"/>
              <a:t>End-to-end data transfer information from applications.</a:t>
            </a:r>
          </a:p>
          <a:p>
            <a:pPr lvl="2"/>
            <a:r>
              <a:rPr lang="en-US" sz="2200" dirty="0"/>
              <a:t>Comes from whatever data transfer tool an application is currently using.</a:t>
            </a:r>
          </a:p>
          <a:p>
            <a:pPr lvl="1"/>
            <a:r>
              <a:rPr lang="en-US" sz="2200" dirty="0"/>
              <a:t>Run your own tests to collect data.</a:t>
            </a:r>
          </a:p>
          <a:p>
            <a:pPr lvl="2"/>
            <a:r>
              <a:rPr lang="en-US" sz="2200" dirty="0"/>
              <a:t>Many tools out there that are easy to use to get some rough numbers.</a:t>
            </a:r>
          </a:p>
          <a:p>
            <a:pPr lvl="2"/>
            <a:r>
              <a:rPr lang="en-US" sz="2200" dirty="0"/>
              <a:t>Can be run by the end users as well. </a:t>
            </a:r>
          </a:p>
          <a:p>
            <a:endParaRPr lang="en-US" dirty="0"/>
          </a:p>
        </p:txBody>
      </p:sp>
    </p:spTree>
    <p:extLst>
      <p:ext uri="{BB962C8B-B14F-4D97-AF65-F5344CB8AC3E}">
        <p14:creationId xmlns:p14="http://schemas.microsoft.com/office/powerpoint/2010/main" val="1662525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F525-97DB-0D4B-83D7-F1B70C785AF2}"/>
              </a:ext>
            </a:extLst>
          </p:cNvPr>
          <p:cNvSpPr>
            <a:spLocks noGrp="1"/>
          </p:cNvSpPr>
          <p:nvPr>
            <p:ph type="title"/>
          </p:nvPr>
        </p:nvSpPr>
        <p:spPr/>
        <p:txBody>
          <a:bodyPr/>
          <a:lstStyle/>
          <a:p>
            <a:pPr algn="ctr"/>
            <a:r>
              <a:rPr lang="en-US" dirty="0"/>
              <a:t>Educational Driver– Computer Lab</a:t>
            </a:r>
          </a:p>
        </p:txBody>
      </p:sp>
      <p:sp>
        <p:nvSpPr>
          <p:cNvPr id="3" name="Content Placeholder 2">
            <a:extLst>
              <a:ext uri="{FF2B5EF4-FFF2-40B4-BE49-F238E27FC236}">
                <a16:creationId xmlns:a16="http://schemas.microsoft.com/office/drawing/2014/main" id="{03D5073F-8702-944A-81E2-ACCAA7E13FD2}"/>
              </a:ext>
            </a:extLst>
          </p:cNvPr>
          <p:cNvSpPr>
            <a:spLocks noGrp="1"/>
          </p:cNvSpPr>
          <p:nvPr>
            <p:ph idx="1"/>
          </p:nvPr>
        </p:nvSpPr>
        <p:spPr>
          <a:xfrm>
            <a:off x="262759" y="2017714"/>
            <a:ext cx="11676993" cy="4583113"/>
          </a:xfrm>
        </p:spPr>
        <p:txBody>
          <a:bodyPr>
            <a:normAutofit/>
          </a:bodyPr>
          <a:lstStyle/>
          <a:p>
            <a:pPr lvl="1"/>
            <a:r>
              <a:rPr lang="en-US" sz="2000" dirty="0"/>
              <a:t>Problem: current classroom-based computer lab requires maintaining and upgrading the computer hardware and operating system.</a:t>
            </a:r>
          </a:p>
          <a:p>
            <a:pPr lvl="1"/>
            <a:r>
              <a:rPr lang="en-US" sz="2000" dirty="0"/>
              <a:t>Solicitation area: Network Infrastructure.  </a:t>
            </a:r>
          </a:p>
          <a:p>
            <a:pPr lvl="1"/>
            <a:r>
              <a:rPr lang="en-US" sz="2000" dirty="0"/>
              <a:t>Solution: migrate computer lab to cloud based computing resources. </a:t>
            </a:r>
          </a:p>
          <a:p>
            <a:pPr lvl="1"/>
            <a:r>
              <a:rPr lang="en-US" sz="2000" dirty="0"/>
              <a:t>Infrastructure: upgraded campus network infrastructure to support for students’ ability to effectively access cloud resources during class time.  </a:t>
            </a:r>
          </a:p>
          <a:p>
            <a:pPr lvl="1"/>
            <a:r>
              <a:rPr lang="en-US" sz="2000" dirty="0"/>
              <a:t>Specific requirements:  based on the size of the class, the specific software or application,  access mechanism from the classroom, etc. </a:t>
            </a:r>
          </a:p>
          <a:p>
            <a:pPr lvl="1"/>
            <a:r>
              <a:rPr lang="en-US" sz="2000" dirty="0"/>
              <a:t>Possible Project: Virtual Computer Lab </a:t>
            </a:r>
          </a:p>
        </p:txBody>
      </p:sp>
    </p:spTree>
    <p:extLst>
      <p:ext uri="{BB962C8B-B14F-4D97-AF65-F5344CB8AC3E}">
        <p14:creationId xmlns:p14="http://schemas.microsoft.com/office/powerpoint/2010/main" val="435770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F525-97DB-0D4B-83D7-F1B70C785AF2}"/>
              </a:ext>
            </a:extLst>
          </p:cNvPr>
          <p:cNvSpPr>
            <a:spLocks noGrp="1"/>
          </p:cNvSpPr>
          <p:nvPr>
            <p:ph type="title"/>
          </p:nvPr>
        </p:nvSpPr>
        <p:spPr/>
        <p:txBody>
          <a:bodyPr/>
          <a:lstStyle/>
          <a:p>
            <a:pPr algn="ctr"/>
            <a:r>
              <a:rPr lang="en-US" dirty="0"/>
              <a:t>Education or Research Driver – Access to GIS Data Sets</a:t>
            </a:r>
          </a:p>
        </p:txBody>
      </p:sp>
      <p:sp>
        <p:nvSpPr>
          <p:cNvPr id="3" name="Content Placeholder 2">
            <a:extLst>
              <a:ext uri="{FF2B5EF4-FFF2-40B4-BE49-F238E27FC236}">
                <a16:creationId xmlns:a16="http://schemas.microsoft.com/office/drawing/2014/main" id="{03D5073F-8702-944A-81E2-ACCAA7E13FD2}"/>
              </a:ext>
            </a:extLst>
          </p:cNvPr>
          <p:cNvSpPr>
            <a:spLocks noGrp="1"/>
          </p:cNvSpPr>
          <p:nvPr>
            <p:ph idx="1"/>
          </p:nvPr>
        </p:nvSpPr>
        <p:spPr>
          <a:xfrm>
            <a:off x="385763" y="1917701"/>
            <a:ext cx="11564499" cy="4583113"/>
          </a:xfrm>
        </p:spPr>
        <p:txBody>
          <a:bodyPr>
            <a:normAutofit/>
          </a:bodyPr>
          <a:lstStyle/>
          <a:p>
            <a:pPr lvl="1"/>
            <a:r>
              <a:rPr lang="en-US" sz="2000" dirty="0"/>
              <a:t>Problem: students can not access GIS data sets in a timely manner due to the large size data sets and the slow network connection.</a:t>
            </a:r>
          </a:p>
          <a:p>
            <a:pPr lvl="1"/>
            <a:r>
              <a:rPr lang="en-US" sz="2000" dirty="0"/>
              <a:t>Solicitation Area: Network Infrastructure. </a:t>
            </a:r>
          </a:p>
          <a:p>
            <a:pPr lvl="1"/>
            <a:r>
              <a:rPr lang="en-US" sz="2000" dirty="0"/>
              <a:t>Solution: upgraded campus network connection to the campus location(s) (classroom, lab, etc.) where access to data sets is needed. Corresponding upgrade to the wide area network connection to provide end-to-end network connectivity for the application.</a:t>
            </a:r>
          </a:p>
          <a:p>
            <a:pPr lvl="1"/>
            <a:r>
              <a:rPr lang="en-US" sz="2000" dirty="0"/>
              <a:t>Specific requirements: cite specific research and education-based GIS data repositories used as part of the curriculum. </a:t>
            </a:r>
          </a:p>
          <a:p>
            <a:pPr lvl="1"/>
            <a:r>
              <a:rPr lang="en-US" sz="2000" dirty="0"/>
              <a:t>Project:  GIS curriculum; research projects that require access to GIS data sets.  </a:t>
            </a:r>
          </a:p>
        </p:txBody>
      </p:sp>
    </p:spTree>
    <p:extLst>
      <p:ext uri="{BB962C8B-B14F-4D97-AF65-F5344CB8AC3E}">
        <p14:creationId xmlns:p14="http://schemas.microsoft.com/office/powerpoint/2010/main" val="2760103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531B-E623-0D40-9B25-CC1BAED98C2B}"/>
              </a:ext>
            </a:extLst>
          </p:cNvPr>
          <p:cNvSpPr>
            <a:spLocks noGrp="1"/>
          </p:cNvSpPr>
          <p:nvPr>
            <p:ph type="title"/>
          </p:nvPr>
        </p:nvSpPr>
        <p:spPr/>
        <p:txBody>
          <a:bodyPr/>
          <a:lstStyle/>
          <a:p>
            <a:pPr algn="ctr"/>
            <a:r>
              <a:rPr lang="en-US" dirty="0"/>
              <a:t>Example Network Infrastructure Abstract</a:t>
            </a:r>
          </a:p>
        </p:txBody>
      </p:sp>
      <p:sp>
        <p:nvSpPr>
          <p:cNvPr id="3" name="Content Placeholder 2">
            <a:extLst>
              <a:ext uri="{FF2B5EF4-FFF2-40B4-BE49-F238E27FC236}">
                <a16:creationId xmlns:a16="http://schemas.microsoft.com/office/drawing/2014/main" id="{0F937BC9-665A-0044-ACDB-79E54AA09639}"/>
              </a:ext>
            </a:extLst>
          </p:cNvPr>
          <p:cNvSpPr>
            <a:spLocks noGrp="1"/>
          </p:cNvSpPr>
          <p:nvPr>
            <p:ph idx="1"/>
          </p:nvPr>
        </p:nvSpPr>
        <p:spPr>
          <a:xfrm>
            <a:off x="581192" y="1715956"/>
            <a:ext cx="11029615" cy="5142044"/>
          </a:xfrm>
        </p:spPr>
        <p:txBody>
          <a:bodyPr>
            <a:normAutofit fontScale="92500" lnSpcReduction="20000"/>
          </a:bodyPr>
          <a:lstStyle/>
          <a:p>
            <a:pPr marL="0" indent="0">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dirty="0">
                <a:latin typeface="Arial" panose="020B0604020202020204" pitchFamily="34" charset="0"/>
                <a:ea typeface="Times New Roman" panose="02020603050405020304" pitchFamily="18" charset="0"/>
                <a:cs typeface="Arial" panose="020B0604020202020204" pitchFamily="34" charset="0"/>
              </a:rPr>
              <a:t>CC* Networking Infrastructure: Cyberinfrastructure improvements for multi-disciplinary data-intensive scientific research (2126240) </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This project addresses four areas of improvement in the </a:t>
            </a:r>
            <a:r>
              <a:rPr lang="en-US" sz="1800" b="1" dirty="0">
                <a:effectLst/>
                <a:latin typeface="Arial" panose="020B0604020202020204" pitchFamily="34" charset="0"/>
                <a:ea typeface="Times New Roman" panose="02020603050405020304" pitchFamily="18" charset="0"/>
                <a:cs typeface="Arial" panose="020B0604020202020204" pitchFamily="34" charset="0"/>
              </a:rPr>
              <a:t>College of William &amp; Mary</a:t>
            </a:r>
            <a:r>
              <a:rPr lang="en-US" sz="1800" dirty="0">
                <a:effectLst/>
                <a:latin typeface="Arial" panose="020B0604020202020204" pitchFamily="34" charset="0"/>
                <a:ea typeface="Times New Roman" panose="02020603050405020304" pitchFamily="18" charset="0"/>
                <a:cs typeface="Arial" panose="020B0604020202020204" pitchFamily="34" charset="0"/>
              </a:rPr>
              <a:t> networking that expands its research capacity throughout its two campuses and aims at modernizing the data transfer capabilities. These areas are: Greater transfer speeds between main campus and the Virginia Institute of Marine Science; a Science DMZ for high-speed connectivity for research computing and a dedicated data transfer node which are monitored for quality of service with </a:t>
            </a:r>
            <a:r>
              <a:rPr lang="en-US" sz="1800" dirty="0" err="1">
                <a:effectLst/>
                <a:latin typeface="Arial" panose="020B0604020202020204" pitchFamily="34" charset="0"/>
                <a:ea typeface="Times New Roman" panose="02020603050405020304" pitchFamily="18" charset="0"/>
                <a:cs typeface="Arial" panose="020B0604020202020204" pitchFamily="34" charset="0"/>
              </a:rPr>
              <a:t>perfSONAR</a:t>
            </a:r>
            <a:r>
              <a:rPr lang="en-US" sz="1800" dirty="0">
                <a:effectLst/>
                <a:latin typeface="Arial" panose="020B0604020202020204" pitchFamily="34" charset="0"/>
                <a:ea typeface="Times New Roman" panose="02020603050405020304" pitchFamily="18" charset="0"/>
                <a:cs typeface="Arial" panose="020B0604020202020204" pitchFamily="34" charset="0"/>
              </a:rPr>
              <a:t>; addition of dedicated 10Gbps ports for offices and labs of major research network users; and the addition of a Globus license to enable efficient transfers to/from the campus research network. This work upgrades William &amp; Mary’s research computing network to continue supporting multi-disciplinary research which demands higher transfer rates for larger data files needed to support state-of-the-art research.  These network enhancements support cross-disciplinary transformative research and discovery by investigators from W&amp;M’s School of Marine Science (Virginia Institute of Marine Science or VIMS) and W&amp;M’s Global Research Institute, as well as by researchers from Physics, Computer Science and Data Science. The research from this group of scientists contributes largely to the advancement and transformation of various frontiers of knowledge and discovery. </a:t>
            </a:r>
            <a:r>
              <a:rPr lang="en-US" sz="1800" b="1" dirty="0">
                <a:effectLst/>
                <a:latin typeface="Arial" panose="020B0604020202020204" pitchFamily="34" charset="0"/>
                <a:ea typeface="Times New Roman" panose="02020603050405020304" pitchFamily="18" charset="0"/>
                <a:cs typeface="Arial" panose="020B0604020202020204" pitchFamily="34" charset="0"/>
              </a:rPr>
              <a:t>Projects</a:t>
            </a:r>
            <a:r>
              <a:rPr lang="en-US" sz="1800" dirty="0">
                <a:effectLst/>
                <a:latin typeface="Arial" panose="020B0604020202020204" pitchFamily="34" charset="0"/>
                <a:ea typeface="Times New Roman" panose="02020603050405020304" pitchFamily="18" charset="0"/>
                <a:cs typeface="Arial" panose="020B0604020202020204" pitchFamily="34" charset="0"/>
              </a:rPr>
              <a:t> like </a:t>
            </a:r>
            <a:r>
              <a:rPr lang="en-US" sz="1800" b="1" dirty="0">
                <a:effectLst/>
                <a:latin typeface="Arial" panose="020B0604020202020204" pitchFamily="34" charset="0"/>
                <a:ea typeface="Times New Roman" panose="02020603050405020304" pitchFamily="18" charset="0"/>
                <a:cs typeface="Arial" panose="020B0604020202020204" pitchFamily="34" charset="0"/>
              </a:rPr>
              <a:t>3D Environmental Flow Modeling, Lattice Quantum Chromodynamics (LQCD, Coastal Biogeochemical Modeling, Deep Learning for Estimates of Development Indicators, Location AI for National Security</a:t>
            </a:r>
            <a:r>
              <a:rPr lang="en-US" sz="1800" dirty="0">
                <a:effectLst/>
                <a:latin typeface="Arial" panose="020B0604020202020204" pitchFamily="34" charset="0"/>
                <a:ea typeface="Times New Roman" panose="02020603050405020304" pitchFamily="18" charset="0"/>
                <a:cs typeface="Arial" panose="020B0604020202020204" pitchFamily="34" charset="0"/>
              </a:rPr>
              <a:t>, the building of novel ML model execution optimizations, and simulations of accelerator designs are examples of the projects with great potential to advance knowledge and dependent on the faster network this new cyberinfrastructure expansion provides.  </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This award reflects NSF's statutory mission and has been deemed worthy of support through evaluation using the Foundation's intellectual merit and broader impacts review criteria.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4840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355F-1470-A340-9FB8-9A3F12348060}"/>
              </a:ext>
            </a:extLst>
          </p:cNvPr>
          <p:cNvSpPr>
            <a:spLocks noGrp="1"/>
          </p:cNvSpPr>
          <p:nvPr>
            <p:ph type="title"/>
          </p:nvPr>
        </p:nvSpPr>
        <p:spPr/>
        <p:txBody>
          <a:bodyPr/>
          <a:lstStyle/>
          <a:p>
            <a:r>
              <a:rPr lang="en-US" dirty="0"/>
              <a:t>Who am I? </a:t>
            </a:r>
          </a:p>
        </p:txBody>
      </p:sp>
      <p:sp>
        <p:nvSpPr>
          <p:cNvPr id="3" name="Content Placeholder 2">
            <a:extLst>
              <a:ext uri="{FF2B5EF4-FFF2-40B4-BE49-F238E27FC236}">
                <a16:creationId xmlns:a16="http://schemas.microsoft.com/office/drawing/2014/main" id="{6F6FACC5-C964-1645-AA57-CA3B6622605B}"/>
              </a:ext>
            </a:extLst>
          </p:cNvPr>
          <p:cNvSpPr>
            <a:spLocks noGrp="1"/>
          </p:cNvSpPr>
          <p:nvPr>
            <p:ph idx="1"/>
          </p:nvPr>
        </p:nvSpPr>
        <p:spPr>
          <a:xfrm>
            <a:off x="581192" y="1915886"/>
            <a:ext cx="11029615" cy="4713514"/>
          </a:xfrm>
        </p:spPr>
        <p:txBody>
          <a:bodyPr>
            <a:noAutofit/>
          </a:bodyPr>
          <a:lstStyle/>
          <a:p>
            <a:pPr marL="0" indent="0">
              <a:buNone/>
            </a:pPr>
            <a:endParaRPr lang="en-US" sz="2000" dirty="0"/>
          </a:p>
          <a:p>
            <a:r>
              <a:rPr lang="en-US" sz="2000" dirty="0"/>
              <a:t>Since 2020, Consultant focusing on proposal development and organizational assessments for the R&amp;E networking community. </a:t>
            </a:r>
          </a:p>
          <a:p>
            <a:r>
              <a:rPr lang="en-US" sz="2000" dirty="0"/>
              <a:t>Retired President and CEO of KINBER (2014-2019). Enhanced the support for campus and regional network infrastructure in support of science drivers and applications. </a:t>
            </a:r>
          </a:p>
          <a:p>
            <a:r>
              <a:rPr lang="en-US" sz="2000" dirty="0"/>
              <a:t>Was co-PI on the NSF funded Women in IT Networking at SC (WINS) project aimed at addressing the prevalent gender gap that exists in Information Technology; current focus is on supporting women from groups under-represented in network engineering and information technology. </a:t>
            </a:r>
          </a:p>
          <a:p>
            <a:r>
              <a:rPr lang="en-US" sz="2000" dirty="0"/>
              <a:t>Director of Advanced Networking at the Pittsburgh Supercomputing Center  (1989 – 2014) focused on high performance network infrastructure, technology, and services in support of science applications</a:t>
            </a:r>
          </a:p>
          <a:p>
            <a:r>
              <a:rPr lang="en-US" sz="2000" dirty="0"/>
              <a:t>Served in Intenet2’s CTO’s office as the Senior Director of Research and Science Engagement;  was the first Executive Director of The Quilt. </a:t>
            </a:r>
          </a:p>
        </p:txBody>
      </p:sp>
    </p:spTree>
    <p:extLst>
      <p:ext uri="{BB962C8B-B14F-4D97-AF65-F5344CB8AC3E}">
        <p14:creationId xmlns:p14="http://schemas.microsoft.com/office/powerpoint/2010/main" val="3397110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Campus Compute Components: Science Drivers</a:t>
            </a:r>
          </a:p>
        </p:txBody>
      </p:sp>
      <p:sp>
        <p:nvSpPr>
          <p:cNvPr id="3" name="Content Placeholder 2"/>
          <p:cNvSpPr>
            <a:spLocks noGrp="1"/>
          </p:cNvSpPr>
          <p:nvPr>
            <p:ph idx="1"/>
          </p:nvPr>
        </p:nvSpPr>
        <p:spPr>
          <a:xfrm>
            <a:off x="581192" y="1996966"/>
            <a:ext cx="11029615" cy="3861833"/>
          </a:xfrm>
        </p:spPr>
        <p:txBody>
          <a:bodyPr/>
          <a:lstStyle/>
          <a:p>
            <a:r>
              <a:rPr lang="en-US" dirty="0"/>
              <a:t>Similar to Network Infrastructure and Regional Network CC* Areas but focused on applications that need </a:t>
            </a:r>
            <a:r>
              <a:rPr lang="en-US" b="1" dirty="0"/>
              <a:t>compute infrastructure.</a:t>
            </a:r>
          </a:p>
          <a:p>
            <a:r>
              <a:rPr lang="en-US" dirty="0"/>
              <a:t>Applications which </a:t>
            </a:r>
          </a:p>
          <a:p>
            <a:pPr lvl="1"/>
            <a:r>
              <a:rPr lang="en-US" dirty="0"/>
              <a:t>Require computing resources beyond or different what is currently available in the campus environment.</a:t>
            </a:r>
          </a:p>
          <a:p>
            <a:pPr lvl="1"/>
            <a:r>
              <a:rPr lang="en-US" dirty="0"/>
              <a:t>Research and/or Education, but primary drivers MUST be in the science and engineering area.</a:t>
            </a:r>
          </a:p>
          <a:p>
            <a:pPr lvl="2"/>
            <a:r>
              <a:rPr lang="en-US" dirty="0"/>
              <a:t>Broader impact can be in other disciplines.</a:t>
            </a:r>
          </a:p>
          <a:p>
            <a:pPr lvl="1"/>
            <a:endParaRPr lang="en-US" dirty="0"/>
          </a:p>
        </p:txBody>
      </p:sp>
    </p:spTree>
    <p:extLst>
      <p:ext uri="{BB962C8B-B14F-4D97-AF65-F5344CB8AC3E}">
        <p14:creationId xmlns:p14="http://schemas.microsoft.com/office/powerpoint/2010/main" val="3573107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Campus Compute Components: Compute Architecture</a:t>
            </a:r>
          </a:p>
        </p:txBody>
      </p:sp>
      <p:sp>
        <p:nvSpPr>
          <p:cNvPr id="3" name="Content Placeholder 2"/>
          <p:cNvSpPr>
            <a:spLocks noGrp="1"/>
          </p:cNvSpPr>
          <p:nvPr>
            <p:ph idx="1"/>
          </p:nvPr>
        </p:nvSpPr>
        <p:spPr>
          <a:xfrm>
            <a:off x="581192" y="2409498"/>
            <a:ext cx="8458200" cy="3906558"/>
          </a:xfrm>
        </p:spPr>
        <p:txBody>
          <a:bodyPr>
            <a:normAutofit lnSpcReduction="10000"/>
          </a:bodyPr>
          <a:lstStyle/>
          <a:p>
            <a:r>
              <a:rPr lang="en-US" dirty="0"/>
              <a:t>Compute Architecture is a critical part of the Project Description</a:t>
            </a:r>
          </a:p>
          <a:p>
            <a:pPr lvl="1"/>
            <a:r>
              <a:rPr lang="en-US" dirty="0"/>
              <a:t>This is what is being funded, so it must be clear and concise.</a:t>
            </a:r>
          </a:p>
          <a:p>
            <a:pPr lvl="1"/>
            <a:r>
              <a:rPr lang="en-US" dirty="0"/>
              <a:t>Solicitation has a list of the minimum information required. From the previous solicitation: </a:t>
            </a:r>
          </a:p>
          <a:p>
            <a:pPr lvl="2"/>
            <a:r>
              <a:rPr lang="en-US" sz="1600" dirty="0"/>
              <a:t>Cluster components, including compute node type and count, per-node memory, interconnect fabric, storage, and open-source software/platform</a:t>
            </a:r>
          </a:p>
          <a:p>
            <a:pPr lvl="2"/>
            <a:r>
              <a:rPr lang="en-US" sz="1600" dirty="0"/>
              <a:t>Make sure to look at the requirements in the actual solicitation. </a:t>
            </a:r>
          </a:p>
          <a:p>
            <a:pPr lvl="3"/>
            <a:r>
              <a:rPr lang="en-US" sz="1600" dirty="0"/>
              <a:t>Make sure you address all of them, even if to say it is not relevant and why.</a:t>
            </a:r>
          </a:p>
          <a:p>
            <a:r>
              <a:rPr lang="en-US" dirty="0"/>
              <a:t>Tie to:</a:t>
            </a:r>
          </a:p>
          <a:p>
            <a:pPr lvl="1"/>
            <a:r>
              <a:rPr lang="en-US" dirty="0"/>
              <a:t>Current compute infrastructure (including if you are replacing an outdated system).</a:t>
            </a:r>
          </a:p>
          <a:p>
            <a:pPr lvl="1"/>
            <a:r>
              <a:rPr lang="en-US" dirty="0"/>
              <a:t>Science Drivers cited in the science driver table.	</a:t>
            </a:r>
          </a:p>
          <a:p>
            <a:pPr lvl="2"/>
            <a:r>
              <a:rPr lang="en-US" dirty="0"/>
              <a:t>Application requirements should be used to justify the compute additions or upgrades. </a:t>
            </a:r>
          </a:p>
          <a:p>
            <a:pPr marL="457200" lvl="1" indent="0">
              <a:buNone/>
            </a:pPr>
            <a:endParaRPr lang="en-US" dirty="0"/>
          </a:p>
        </p:txBody>
      </p:sp>
    </p:spTree>
    <p:extLst>
      <p:ext uri="{BB962C8B-B14F-4D97-AF65-F5344CB8AC3E}">
        <p14:creationId xmlns:p14="http://schemas.microsoft.com/office/powerpoint/2010/main" val="4173361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Campus Compute Components: Resource Sharing</a:t>
            </a:r>
          </a:p>
        </p:txBody>
      </p:sp>
      <p:sp>
        <p:nvSpPr>
          <p:cNvPr id="3" name="Content Placeholder 2"/>
          <p:cNvSpPr>
            <a:spLocks noGrp="1"/>
          </p:cNvSpPr>
          <p:nvPr>
            <p:ph idx="1"/>
          </p:nvPr>
        </p:nvSpPr>
        <p:spPr>
          <a:xfrm>
            <a:off x="581192" y="2096885"/>
            <a:ext cx="10402118" cy="4058959"/>
          </a:xfrm>
        </p:spPr>
        <p:txBody>
          <a:bodyPr/>
          <a:lstStyle/>
          <a:p>
            <a:r>
              <a:rPr lang="en-US" dirty="0"/>
              <a:t>Demonstrate that the proposed compute infrastructure is part of a shared resource intra-campus and inter-campus (language from the last solicitation). </a:t>
            </a:r>
          </a:p>
          <a:p>
            <a:pPr lvl="1"/>
            <a:r>
              <a:rPr lang="en-US" sz="1800" dirty="0"/>
              <a:t>Critical component of the proposal.</a:t>
            </a:r>
          </a:p>
          <a:p>
            <a:pPr lvl="1"/>
            <a:r>
              <a:rPr lang="en-US" sz="1800" dirty="0"/>
              <a:t>Planned long term use can NOT be just for the application drivers cited in the proposal.</a:t>
            </a:r>
          </a:p>
          <a:p>
            <a:r>
              <a:rPr lang="en-US" dirty="0"/>
              <a:t>Proposal should commit to a </a:t>
            </a:r>
            <a:r>
              <a:rPr lang="en-US" b="1" dirty="0"/>
              <a:t>minimum</a:t>
            </a:r>
            <a:r>
              <a:rPr lang="en-US" dirty="0"/>
              <a:t> of 20% shared time on the cluster and describe the approach to making the cluster available as a shared resource external to the campus (from last solicitation). Methods include: </a:t>
            </a:r>
          </a:p>
          <a:p>
            <a:pPr lvl="1"/>
            <a:r>
              <a:rPr lang="en-US" dirty="0"/>
              <a:t>Open Science Grid (OSG).</a:t>
            </a:r>
          </a:p>
          <a:p>
            <a:pPr lvl="1"/>
            <a:r>
              <a:rPr lang="en-US" dirty="0"/>
              <a:t>PRP.</a:t>
            </a:r>
          </a:p>
          <a:p>
            <a:pPr lvl="1"/>
            <a:r>
              <a:rPr lang="en-US" dirty="0"/>
              <a:t>Other - including sharing within a region.</a:t>
            </a:r>
          </a:p>
        </p:txBody>
      </p:sp>
    </p:spTree>
    <p:extLst>
      <p:ext uri="{BB962C8B-B14F-4D97-AF65-F5344CB8AC3E}">
        <p14:creationId xmlns:p14="http://schemas.microsoft.com/office/powerpoint/2010/main" val="3546448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Compute Components: Network</a:t>
            </a:r>
          </a:p>
        </p:txBody>
      </p:sp>
      <p:sp>
        <p:nvSpPr>
          <p:cNvPr id="3" name="Content Placeholder 2"/>
          <p:cNvSpPr>
            <a:spLocks noGrp="1"/>
          </p:cNvSpPr>
          <p:nvPr>
            <p:ph idx="1"/>
          </p:nvPr>
        </p:nvSpPr>
        <p:spPr>
          <a:xfrm>
            <a:off x="835572" y="2020685"/>
            <a:ext cx="10452537" cy="4135159"/>
          </a:xfrm>
        </p:spPr>
        <p:txBody>
          <a:bodyPr/>
          <a:lstStyle/>
          <a:p>
            <a:r>
              <a:rPr lang="en-US" dirty="0"/>
              <a:t>Must describe the high-performance network connectivity both within and external to the campus environment that will support access to the proposed compute system</a:t>
            </a:r>
          </a:p>
          <a:p>
            <a:r>
              <a:rPr lang="en-US" dirty="0"/>
              <a:t>Campus network infrastructure must support:</a:t>
            </a:r>
          </a:p>
          <a:p>
            <a:pPr lvl="1"/>
            <a:r>
              <a:rPr lang="en-US" dirty="0"/>
              <a:t>Access for internal (proposed) applications with ability to support an expanded set in the future.</a:t>
            </a:r>
          </a:p>
          <a:p>
            <a:pPr lvl="1"/>
            <a:r>
              <a:rPr lang="en-US" dirty="0"/>
              <a:t>Access to external applications as part of the shared resource.</a:t>
            </a:r>
          </a:p>
          <a:p>
            <a:r>
              <a:rPr lang="en-US" dirty="0"/>
              <a:t>Tie to proposed science drivers, including the ability to move associated data sets.</a:t>
            </a:r>
          </a:p>
          <a:p>
            <a:r>
              <a:rPr lang="en-US" dirty="0"/>
              <a:t>WAN connectivity, including connectivity to regional and national research and education environments.</a:t>
            </a:r>
          </a:p>
          <a:p>
            <a:r>
              <a:rPr lang="en-US" dirty="0"/>
              <a:t>Additional details can be included in the Facilities or CI Plan, but do not simply reference those documents. </a:t>
            </a:r>
          </a:p>
        </p:txBody>
      </p:sp>
    </p:spTree>
    <p:extLst>
      <p:ext uri="{BB962C8B-B14F-4D97-AF65-F5344CB8AC3E}">
        <p14:creationId xmlns:p14="http://schemas.microsoft.com/office/powerpoint/2010/main" val="3123302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B57-E589-F949-950D-BC381028EA4D}"/>
              </a:ext>
            </a:extLst>
          </p:cNvPr>
          <p:cNvSpPr>
            <a:spLocks noGrp="1"/>
          </p:cNvSpPr>
          <p:nvPr>
            <p:ph type="title"/>
          </p:nvPr>
        </p:nvSpPr>
        <p:spPr>
          <a:xfrm>
            <a:off x="1981200" y="749491"/>
            <a:ext cx="8229600" cy="655638"/>
          </a:xfrm>
        </p:spPr>
        <p:txBody>
          <a:bodyPr/>
          <a:lstStyle/>
          <a:p>
            <a:pPr algn="ctr"/>
            <a:r>
              <a:rPr lang="en-US" dirty="0"/>
              <a:t>Research Application- Compute Resources</a:t>
            </a:r>
          </a:p>
        </p:txBody>
      </p:sp>
      <p:sp>
        <p:nvSpPr>
          <p:cNvPr id="3" name="Content Placeholder 2">
            <a:extLst>
              <a:ext uri="{FF2B5EF4-FFF2-40B4-BE49-F238E27FC236}">
                <a16:creationId xmlns:a16="http://schemas.microsoft.com/office/drawing/2014/main" id="{693EBE7E-D397-6F44-8D68-B1A1B0E23BD5}"/>
              </a:ext>
            </a:extLst>
          </p:cNvPr>
          <p:cNvSpPr>
            <a:spLocks noGrp="1"/>
          </p:cNvSpPr>
          <p:nvPr>
            <p:ph idx="1"/>
          </p:nvPr>
        </p:nvSpPr>
        <p:spPr>
          <a:xfrm>
            <a:off x="157162" y="1847850"/>
            <a:ext cx="11782590" cy="5010150"/>
          </a:xfrm>
        </p:spPr>
        <p:txBody>
          <a:bodyPr>
            <a:normAutofit fontScale="70000" lnSpcReduction="20000"/>
          </a:bodyPr>
          <a:lstStyle/>
          <a:p>
            <a:pPr lvl="1"/>
            <a:r>
              <a:rPr lang="en-US" sz="2400" dirty="0"/>
              <a:t>Problem: current computational research project requires more computing resources than current available in the campus environment. </a:t>
            </a:r>
          </a:p>
          <a:p>
            <a:pPr lvl="1"/>
            <a:r>
              <a:rPr lang="en-US" sz="2400" dirty="0"/>
              <a:t>Solicitation Areas:  Network Infrastructure; Campus Compute </a:t>
            </a:r>
          </a:p>
          <a:p>
            <a:pPr lvl="1"/>
            <a:r>
              <a:rPr lang="en-US" sz="2400" dirty="0"/>
              <a:t>Network Infrastructure Solution</a:t>
            </a:r>
          </a:p>
          <a:p>
            <a:pPr lvl="2"/>
            <a:r>
              <a:rPr lang="en-US" sz="2400" dirty="0"/>
              <a:t>Upgrade campus and/or wide area network in order to utilize regional or national computation resources to support expansion of the application.</a:t>
            </a:r>
          </a:p>
          <a:p>
            <a:pPr lvl="2"/>
            <a:r>
              <a:rPr lang="en-US" sz="2400" dirty="0"/>
              <a:t>Network requirements: ability to access the remote computational resources in a timely manner including moving large data sets to/from the campus and computational resource to enable local visualization, analysis, etc. </a:t>
            </a:r>
          </a:p>
          <a:p>
            <a:pPr lvl="2"/>
            <a:r>
              <a:rPr lang="en-US" sz="2400" dirty="0"/>
              <a:t>Specific requirements: provide information on data set size and data transfer requirements, cite specific external compute resources expected to be used. </a:t>
            </a:r>
          </a:p>
          <a:p>
            <a:pPr lvl="1"/>
            <a:r>
              <a:rPr lang="en-US" sz="2400" dirty="0"/>
              <a:t>Campus Compute Solution</a:t>
            </a:r>
          </a:p>
          <a:p>
            <a:pPr lvl="2"/>
            <a:r>
              <a:rPr lang="en-US" sz="2400" dirty="0"/>
              <a:t>Upgrade existing or add additional/new computing infrastructure within the campus. </a:t>
            </a:r>
          </a:p>
          <a:p>
            <a:pPr lvl="2"/>
            <a:r>
              <a:rPr lang="en-US" sz="2400" dirty="0"/>
              <a:t>Computing requirement: computing platform requested is aligned with the computing needs of the application.</a:t>
            </a:r>
          </a:p>
          <a:p>
            <a:pPr lvl="1"/>
            <a:r>
              <a:rPr lang="en-US" sz="2400" dirty="0"/>
              <a:t>Example fields:  artificial intelligence, machine learning, climate science, etc. </a:t>
            </a:r>
          </a:p>
          <a:p>
            <a:pPr lvl="2"/>
            <a:endParaRPr lang="en-US" dirty="0"/>
          </a:p>
        </p:txBody>
      </p:sp>
    </p:spTree>
    <p:extLst>
      <p:ext uri="{BB962C8B-B14F-4D97-AF65-F5344CB8AC3E}">
        <p14:creationId xmlns:p14="http://schemas.microsoft.com/office/powerpoint/2010/main" val="2515942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1518-299A-D348-A88F-98758012877E}"/>
              </a:ext>
            </a:extLst>
          </p:cNvPr>
          <p:cNvSpPr>
            <a:spLocks noGrp="1"/>
          </p:cNvSpPr>
          <p:nvPr>
            <p:ph type="title"/>
          </p:nvPr>
        </p:nvSpPr>
        <p:spPr/>
        <p:txBody>
          <a:bodyPr/>
          <a:lstStyle/>
          <a:p>
            <a:pPr algn="ctr"/>
            <a:r>
              <a:rPr lang="en-US" dirty="0"/>
              <a:t>Campus compute Abstract</a:t>
            </a:r>
          </a:p>
        </p:txBody>
      </p:sp>
      <p:sp>
        <p:nvSpPr>
          <p:cNvPr id="3" name="Content Placeholder 2">
            <a:extLst>
              <a:ext uri="{FF2B5EF4-FFF2-40B4-BE49-F238E27FC236}">
                <a16:creationId xmlns:a16="http://schemas.microsoft.com/office/drawing/2014/main" id="{C75133EF-3D6D-324A-B679-0077DD6560B3}"/>
              </a:ext>
            </a:extLst>
          </p:cNvPr>
          <p:cNvSpPr>
            <a:spLocks noGrp="1"/>
          </p:cNvSpPr>
          <p:nvPr>
            <p:ph idx="1"/>
          </p:nvPr>
        </p:nvSpPr>
        <p:spPr>
          <a:xfrm>
            <a:off x="581193" y="2908828"/>
            <a:ext cx="11029615" cy="3872344"/>
          </a:xfrm>
        </p:spPr>
        <p:txBody>
          <a:bodyPr>
            <a:normAutofit fontScale="85000" lnSpcReduction="20000"/>
          </a:bodyPr>
          <a:lstStyle/>
          <a:p>
            <a:pPr marL="0" indent="0">
              <a:buNone/>
            </a:pPr>
            <a:r>
              <a:rPr lang="en-US" dirty="0"/>
              <a:t>CC* Compute: Acquisition of a Lehigh University HPC cluster to enhance collaboration, research productivity and educational impact (NSF 2019035)</a:t>
            </a:r>
          </a:p>
          <a:p>
            <a:pPr marL="0" indent="0">
              <a:buNone/>
            </a:pPr>
            <a:r>
              <a:rPr lang="en-US" dirty="0"/>
              <a:t>This project is constructing and deploying </a:t>
            </a:r>
            <a:r>
              <a:rPr lang="en-US" b="1" dirty="0"/>
              <a:t>high performance computational capability</a:t>
            </a:r>
            <a:r>
              <a:rPr lang="en-US" dirty="0"/>
              <a:t> at Lehigh University that will enable new research collaborations across Physics, Chemistry, Biology, Computer Science, Engineering.  The work directly supports NSF’s mission to promote the progress of science by also providing critical infrastructure for broader incorporation of computation in science and engineering research pursuits.  Further, a portion of the new resources is dedicated to education around computation, including support of efforts to increase the number of members of underrepresented populations in STEM-related professions. Finally, a portion of the resources is dedicated to contributing to the national open science grid (OSG).   The new resource combines </a:t>
            </a:r>
            <a:r>
              <a:rPr lang="en-US" b="1" dirty="0"/>
              <a:t>CPU and GPU nodes</a:t>
            </a:r>
            <a:r>
              <a:rPr lang="en-US" dirty="0"/>
              <a:t> to further broaden the applications and associated research that are supported including </a:t>
            </a:r>
            <a:r>
              <a:rPr lang="en-US" b="1" dirty="0"/>
              <a:t>electronic structure calculations, atomistic and coarse-grained molecular simulations, Monte Carlo simulations, data science, and deep learning models.  </a:t>
            </a:r>
            <a:r>
              <a:rPr lang="en-US" dirty="0"/>
              <a:t>It also allows researchers who have traditionally utilized CPU-based architectures to explore GPU-based computation.  Some of the </a:t>
            </a:r>
            <a:r>
              <a:rPr lang="en-US" b="1" dirty="0"/>
              <a:t>specific scientific drivers</a:t>
            </a:r>
            <a:r>
              <a:rPr lang="en-US" dirty="0"/>
              <a:t> around which new collaborations will be built include (</a:t>
            </a:r>
            <a:r>
              <a:rPr lang="en-US" dirty="0" err="1"/>
              <a:t>i</a:t>
            </a:r>
            <a:r>
              <a:rPr lang="en-US" dirty="0"/>
              <a:t>) understanding fundamental mechanisms of heterogeneous catalytic processes, (ii) realizing predictive design of bulk heterojunction organic solar cells, (iii) predicting thermo-mechanical properties of advanced materials, and (iv) elucidating mechanisms behind flow responsive proteins in human blood.  Work under this support expands the Lehigh community’s research connections and advances Lehigh’s ability to generate high impact research, educate the next generation of scientists and engineers, and expand the usage of high performance computation and simulation-guided science in research and education.</a:t>
            </a:r>
          </a:p>
          <a:p>
            <a:pPr marL="0" indent="0">
              <a:buNone/>
            </a:pPr>
            <a:r>
              <a:rPr lang="en-US" dirty="0"/>
              <a:t>This award reflects NSF's statutory mission and has been deemed worthy of support through evaluation using the Foundation's intellectual merit and broader impacts review criteria.</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25521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81CD-E11E-354B-8904-F8CA14E113CC}"/>
              </a:ext>
            </a:extLst>
          </p:cNvPr>
          <p:cNvSpPr>
            <a:spLocks noGrp="1"/>
          </p:cNvSpPr>
          <p:nvPr>
            <p:ph type="title"/>
          </p:nvPr>
        </p:nvSpPr>
        <p:spPr/>
        <p:txBody>
          <a:bodyPr/>
          <a:lstStyle/>
          <a:p>
            <a:pPr algn="ctr"/>
            <a:r>
              <a:rPr lang="en-US" dirty="0"/>
              <a:t>Data Storage</a:t>
            </a:r>
          </a:p>
        </p:txBody>
      </p:sp>
      <p:sp>
        <p:nvSpPr>
          <p:cNvPr id="3" name="Content Placeholder 2">
            <a:extLst>
              <a:ext uri="{FF2B5EF4-FFF2-40B4-BE49-F238E27FC236}">
                <a16:creationId xmlns:a16="http://schemas.microsoft.com/office/drawing/2014/main" id="{8422AD9E-F0F4-5A43-905A-FCCAAA41E72C}"/>
              </a:ext>
            </a:extLst>
          </p:cNvPr>
          <p:cNvSpPr>
            <a:spLocks noGrp="1"/>
          </p:cNvSpPr>
          <p:nvPr>
            <p:ph idx="1"/>
          </p:nvPr>
        </p:nvSpPr>
        <p:spPr/>
        <p:txBody>
          <a:bodyPr/>
          <a:lstStyle/>
          <a:p>
            <a:r>
              <a:rPr lang="en-US" dirty="0"/>
              <a:t>New CC* area.  </a:t>
            </a:r>
          </a:p>
          <a:p>
            <a:pPr lvl="1"/>
            <a:r>
              <a:rPr lang="en-US" dirty="0"/>
              <a:t>Previously storage resources were not allowed as part of either Network Infrastructure or Campus Compute areas.</a:t>
            </a:r>
          </a:p>
          <a:p>
            <a:pPr lvl="1"/>
            <a:r>
              <a:rPr lang="en-US" dirty="0"/>
              <a:t>Recognized the need for storage beyond what was allowed as part of a Network Infrastructure grant (typically a Data Transfer Node (DTN)) or as part of a Campus Compute platform. </a:t>
            </a:r>
          </a:p>
          <a:p>
            <a:pPr lvl="1"/>
            <a:r>
              <a:rPr lang="en-US" dirty="0"/>
              <a:t>Similar to Network and Compute areas, applications must have storage requirements beyond the current campus resources.</a:t>
            </a:r>
          </a:p>
          <a:p>
            <a:pPr lvl="2"/>
            <a:r>
              <a:rPr lang="en-US" dirty="0"/>
              <a:t>Ability to share large research data sets both internally and externally. </a:t>
            </a:r>
          </a:p>
          <a:p>
            <a:pPr lvl="2"/>
            <a:r>
              <a:rPr lang="en-US" dirty="0"/>
              <a:t>Ability to archive data sets, but project code as well as results. </a:t>
            </a:r>
          </a:p>
          <a:p>
            <a:pPr lvl="2"/>
            <a:r>
              <a:rPr lang="en-US" dirty="0"/>
              <a:t>Addition of new storage capabilities within the campus. </a:t>
            </a:r>
          </a:p>
        </p:txBody>
      </p:sp>
    </p:spTree>
    <p:extLst>
      <p:ext uri="{BB962C8B-B14F-4D97-AF65-F5344CB8AC3E}">
        <p14:creationId xmlns:p14="http://schemas.microsoft.com/office/powerpoint/2010/main" val="3322902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B57-E589-F949-950D-BC381028EA4D}"/>
              </a:ext>
            </a:extLst>
          </p:cNvPr>
          <p:cNvSpPr>
            <a:spLocks noGrp="1"/>
          </p:cNvSpPr>
          <p:nvPr>
            <p:ph type="title"/>
          </p:nvPr>
        </p:nvSpPr>
        <p:spPr>
          <a:xfrm>
            <a:off x="1981199" y="854595"/>
            <a:ext cx="8229600" cy="655638"/>
          </a:xfrm>
        </p:spPr>
        <p:txBody>
          <a:bodyPr/>
          <a:lstStyle/>
          <a:p>
            <a:pPr algn="ctr"/>
            <a:r>
              <a:rPr lang="en-US" dirty="0"/>
              <a:t>Research - Data Storage</a:t>
            </a:r>
          </a:p>
        </p:txBody>
      </p:sp>
      <p:sp>
        <p:nvSpPr>
          <p:cNvPr id="3" name="Content Placeholder 2">
            <a:extLst>
              <a:ext uri="{FF2B5EF4-FFF2-40B4-BE49-F238E27FC236}">
                <a16:creationId xmlns:a16="http://schemas.microsoft.com/office/drawing/2014/main" id="{693EBE7E-D397-6F44-8D68-B1A1B0E23BD5}"/>
              </a:ext>
            </a:extLst>
          </p:cNvPr>
          <p:cNvSpPr>
            <a:spLocks noGrp="1"/>
          </p:cNvSpPr>
          <p:nvPr>
            <p:ph idx="1"/>
          </p:nvPr>
        </p:nvSpPr>
        <p:spPr>
          <a:xfrm>
            <a:off x="147146" y="1890604"/>
            <a:ext cx="11834648" cy="4678362"/>
          </a:xfrm>
        </p:spPr>
        <p:txBody>
          <a:bodyPr>
            <a:normAutofit fontScale="85000" lnSpcReduction="10000"/>
          </a:bodyPr>
          <a:lstStyle/>
          <a:p>
            <a:pPr marL="0" indent="0">
              <a:buNone/>
            </a:pPr>
            <a:endParaRPr lang="en-US" sz="2000" dirty="0"/>
          </a:p>
          <a:p>
            <a:pPr lvl="1"/>
            <a:r>
              <a:rPr lang="en-US" sz="2000" dirty="0"/>
              <a:t>Problem – current personal, lab or campus data storage is not sufficient to support the data requirements for your project.</a:t>
            </a:r>
          </a:p>
          <a:p>
            <a:pPr lvl="1"/>
            <a:r>
              <a:rPr lang="en-US" sz="2000" dirty="0"/>
              <a:t>Solicitation areas:  Network Infrastructure or Data Storage </a:t>
            </a:r>
          </a:p>
          <a:p>
            <a:pPr lvl="1"/>
            <a:r>
              <a:rPr lang="en-US" sz="2000" dirty="0"/>
              <a:t>Network Infrastructure Solution </a:t>
            </a:r>
          </a:p>
          <a:p>
            <a:pPr lvl="2"/>
            <a:r>
              <a:rPr lang="en-US" sz="2000" dirty="0"/>
              <a:t>Access to additional data storage outside your current environment - within campus, regionally, nationally or cloud based. </a:t>
            </a:r>
          </a:p>
          <a:p>
            <a:pPr lvl="2"/>
            <a:r>
              <a:rPr lang="en-US" sz="2000" dirty="0"/>
              <a:t>Network requirements: network connectivity that will allow timely transfer of data to/from the data storage facility. </a:t>
            </a:r>
          </a:p>
          <a:p>
            <a:pPr lvl="2"/>
            <a:r>
              <a:rPr lang="en-US" sz="2000" dirty="0"/>
              <a:t>Specific requirements: specific data transfer and local area network connectivity in support of data transfers required to run the application; ability to implement end-to-end security in support of the data transfer requirements (i.e., normal campus firewall slows down the network transfer). </a:t>
            </a:r>
          </a:p>
          <a:p>
            <a:pPr lvl="1"/>
            <a:r>
              <a:rPr lang="en-US" sz="2200" dirty="0"/>
              <a:t>Data Storage</a:t>
            </a:r>
          </a:p>
          <a:p>
            <a:pPr lvl="2"/>
            <a:r>
              <a:rPr lang="en-US" sz="2000" dirty="0"/>
              <a:t>Add data storage to the existing campus environment to support the data storage needs. Need to identify short term, long-term or archival storage. </a:t>
            </a:r>
          </a:p>
          <a:p>
            <a:pPr lvl="2"/>
            <a:r>
              <a:rPr lang="en-US" sz="2000" dirty="0"/>
              <a:t>Specific requirements:  network attached storage resources aligned to application requirements and connected to appropriately to the campus network. </a:t>
            </a:r>
          </a:p>
          <a:p>
            <a:pPr lvl="2"/>
            <a:endParaRPr lang="en-US" dirty="0"/>
          </a:p>
        </p:txBody>
      </p:sp>
    </p:spTree>
    <p:extLst>
      <p:ext uri="{BB962C8B-B14F-4D97-AF65-F5344CB8AC3E}">
        <p14:creationId xmlns:p14="http://schemas.microsoft.com/office/powerpoint/2010/main" val="921695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C61C-1C99-9C4A-8500-0F9AF6C497B8}"/>
              </a:ext>
            </a:extLst>
          </p:cNvPr>
          <p:cNvSpPr>
            <a:spLocks noGrp="1"/>
          </p:cNvSpPr>
          <p:nvPr>
            <p:ph type="title"/>
          </p:nvPr>
        </p:nvSpPr>
        <p:spPr/>
        <p:txBody>
          <a:bodyPr/>
          <a:lstStyle/>
          <a:p>
            <a:pPr algn="ctr"/>
            <a:r>
              <a:rPr lang="en-US" dirty="0"/>
              <a:t>Data Storage Abstract</a:t>
            </a:r>
          </a:p>
        </p:txBody>
      </p:sp>
      <p:sp>
        <p:nvSpPr>
          <p:cNvPr id="3" name="Content Placeholder 2">
            <a:extLst>
              <a:ext uri="{FF2B5EF4-FFF2-40B4-BE49-F238E27FC236}">
                <a16:creationId xmlns:a16="http://schemas.microsoft.com/office/drawing/2014/main" id="{7216D05F-33A5-204C-8245-B6B93C09C75C}"/>
              </a:ext>
            </a:extLst>
          </p:cNvPr>
          <p:cNvSpPr>
            <a:spLocks noGrp="1"/>
          </p:cNvSpPr>
          <p:nvPr>
            <p:ph idx="1"/>
          </p:nvPr>
        </p:nvSpPr>
        <p:spPr>
          <a:xfrm>
            <a:off x="581192" y="2301766"/>
            <a:ext cx="11029615" cy="4334799"/>
          </a:xfrm>
        </p:spPr>
        <p:txBody>
          <a:bodyPr>
            <a:normAutofit fontScale="85000" lnSpcReduction="10000"/>
          </a:bodyPr>
          <a:lstStyle/>
          <a:p>
            <a:pPr marL="0" indent="0">
              <a:buNone/>
            </a:pPr>
            <a:r>
              <a:rPr lang="en-US" dirty="0"/>
              <a:t> CC* Data Storage: Distributed, Fast, Scalable Infrastructure for Emerging Media Research Data (NSF 2232817) </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The project develops a fast, scalable, distributed cyberinfrastructure (CI) across New York University’s New York City buildings to meet the </a:t>
            </a:r>
            <a:r>
              <a:rPr lang="en-US" sz="1800" b="1" dirty="0">
                <a:effectLst/>
                <a:latin typeface="Arial" panose="020B0604020202020204" pitchFamily="34" charset="0"/>
                <a:ea typeface="Times New Roman" panose="02020603050405020304" pitchFamily="18" charset="0"/>
                <a:cs typeface="Arial" panose="020B0604020202020204" pitchFamily="34" charset="0"/>
              </a:rPr>
              <a:t>specialized demands of laboratory and classroom media researchers</a:t>
            </a:r>
            <a:r>
              <a:rPr lang="en-US" sz="1800" dirty="0">
                <a:effectLst/>
                <a:latin typeface="Arial" panose="020B0604020202020204" pitchFamily="34" charset="0"/>
                <a:ea typeface="Times New Roman" panose="02020603050405020304" pitchFamily="18" charset="0"/>
                <a:cs typeface="Arial" panose="020B0604020202020204" pitchFamily="34" charset="0"/>
              </a:rPr>
              <a:t>, including: 1) large-scale storage; 2) fast, low latency, two-way edge-server communications; and 3) scalable system design to rapidly adapt to emerging research frameworks, such as virtual/augmented reality (VR/AR), machine learning, and data science. The project architecture is based on research with colleagues operating the large Flatiron Institute </a:t>
            </a:r>
            <a:r>
              <a:rPr lang="en-US" sz="1800" dirty="0" err="1">
                <a:effectLst/>
                <a:latin typeface="Arial" panose="020B0604020202020204" pitchFamily="34" charset="0"/>
                <a:ea typeface="Times New Roman" panose="02020603050405020304" pitchFamily="18" charset="0"/>
                <a:cs typeface="Arial" panose="020B0604020202020204" pitchFamily="34" charset="0"/>
              </a:rPr>
              <a:t>Ceph</a:t>
            </a:r>
            <a:r>
              <a:rPr lang="en-US" sz="1800" dirty="0">
                <a:effectLst/>
                <a:latin typeface="Arial" panose="020B0604020202020204" pitchFamily="34" charset="0"/>
                <a:ea typeface="Times New Roman" panose="02020603050405020304" pitchFamily="18" charset="0"/>
                <a:cs typeface="Arial" panose="020B0604020202020204" pitchFamily="34" charset="0"/>
              </a:rPr>
              <a:t> clusters. The CI fosters and supports data-driven, high concurrency, and collaborative research and educational activities. With VR/AR as an example use case, the CI generates a new service to provide an immediate enabling impact on real-time cloud-edge data transmission and storage, relaxing the computational load on low-power untethered headsets. The high concurrency data volume support enables remote virtual environment co-development by synchronously sharing data and models. The strategic CI design supports other</a:t>
            </a:r>
            <a:r>
              <a:rPr lang="en-US" sz="1800" b="1" dirty="0">
                <a:effectLst/>
                <a:latin typeface="Arial" panose="020B0604020202020204" pitchFamily="34" charset="0"/>
                <a:ea typeface="Times New Roman" panose="02020603050405020304" pitchFamily="18" charset="0"/>
                <a:cs typeface="Arial" panose="020B0604020202020204" pitchFamily="34" charset="0"/>
              </a:rPr>
              <a:t> broad emerging research disciplines, including robotics, educational technologies, biomedical experimentation, and wireless networks. </a:t>
            </a:r>
            <a:r>
              <a:rPr lang="en-US" sz="1800" dirty="0">
                <a:effectLst/>
                <a:latin typeface="Arial" panose="020B0604020202020204" pitchFamily="34" charset="0"/>
                <a:ea typeface="Times New Roman" panose="02020603050405020304" pitchFamily="18" charset="0"/>
                <a:cs typeface="Arial" panose="020B0604020202020204" pitchFamily="34" charset="0"/>
              </a:rPr>
              <a:t>To broaden participation, the CI is accessible via the New York State Education and Research Network, as well as to other NYU collaborating K-12 educational institutions and government agencies. The technology helps to support the training and education of students from low-income households and backgrounds underrepresented in STEM. Through the integration of ultra-large and instantaneous public and citizen data analysis, it also supports just-in-time data-driven urban policy-making and public emergency response. </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This award reflects NSF's statutory mission and has been deemed worthy of support through evaluation using the Foundation's intellectual merit and broader impacts review criteria.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8903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3D30-F601-4043-927E-7B7C7260ACC5}"/>
              </a:ext>
            </a:extLst>
          </p:cNvPr>
          <p:cNvSpPr>
            <a:spLocks noGrp="1"/>
          </p:cNvSpPr>
          <p:nvPr>
            <p:ph type="title"/>
          </p:nvPr>
        </p:nvSpPr>
        <p:spPr/>
        <p:txBody>
          <a:bodyPr/>
          <a:lstStyle/>
          <a:p>
            <a:r>
              <a:rPr lang="en-US" dirty="0"/>
              <a:t>Supplemental Documents</a:t>
            </a:r>
          </a:p>
        </p:txBody>
      </p:sp>
      <p:sp>
        <p:nvSpPr>
          <p:cNvPr id="4" name="Text Placeholder 3">
            <a:extLst>
              <a:ext uri="{FF2B5EF4-FFF2-40B4-BE49-F238E27FC236}">
                <a16:creationId xmlns:a16="http://schemas.microsoft.com/office/drawing/2014/main" id="{9B91FB55-328C-ED40-9E43-6662F21FDC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685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9FA2-A9EC-F74D-8EB7-EC2FA07B5DA6}"/>
              </a:ext>
            </a:extLst>
          </p:cNvPr>
          <p:cNvSpPr>
            <a:spLocks noGrp="1"/>
          </p:cNvSpPr>
          <p:nvPr>
            <p:ph type="title"/>
          </p:nvPr>
        </p:nvSpPr>
        <p:spPr/>
        <p:txBody>
          <a:bodyPr/>
          <a:lstStyle/>
          <a:p>
            <a:pPr algn="ctr"/>
            <a:r>
              <a:rPr lang="en-US" dirty="0"/>
              <a:t>Campus Cyberinfrastructure Expertise</a:t>
            </a:r>
          </a:p>
        </p:txBody>
      </p:sp>
      <p:sp>
        <p:nvSpPr>
          <p:cNvPr id="3" name="Content Placeholder 2">
            <a:extLst>
              <a:ext uri="{FF2B5EF4-FFF2-40B4-BE49-F238E27FC236}">
                <a16:creationId xmlns:a16="http://schemas.microsoft.com/office/drawing/2014/main" id="{B6A7FA27-7108-054C-9CCA-76153EA89815}"/>
              </a:ext>
            </a:extLst>
          </p:cNvPr>
          <p:cNvSpPr>
            <a:spLocks noGrp="1"/>
          </p:cNvSpPr>
          <p:nvPr>
            <p:ph idx="1"/>
          </p:nvPr>
        </p:nvSpPr>
        <p:spPr>
          <a:xfrm>
            <a:off x="581192" y="2180496"/>
            <a:ext cx="11029615" cy="4094180"/>
          </a:xfrm>
        </p:spPr>
        <p:txBody>
          <a:bodyPr>
            <a:normAutofit/>
          </a:bodyPr>
          <a:lstStyle/>
          <a:p>
            <a:r>
              <a:rPr lang="en-US" dirty="0"/>
              <a:t>Had multiple grants funded in this area while at the Pittsburgh Supercomputing Center and then KINBER</a:t>
            </a:r>
          </a:p>
          <a:p>
            <a:r>
              <a:rPr lang="en-US" dirty="0"/>
              <a:t>While at KINBER provided support for Pennsylvania-based schools to submit and receive funding for CC* projects, primarily in the Network Infrastructure area.</a:t>
            </a:r>
          </a:p>
          <a:p>
            <a:r>
              <a:rPr lang="en-US" dirty="0"/>
              <a:t>As a consultant, have provided support for CC* submissions.</a:t>
            </a:r>
          </a:p>
          <a:p>
            <a:r>
              <a:rPr lang="en-US" dirty="0"/>
              <a:t>Have successfully supported CC* grants in the following areas:</a:t>
            </a:r>
          </a:p>
          <a:p>
            <a:pPr lvl="1"/>
            <a:r>
              <a:rPr lang="en-US" dirty="0"/>
              <a:t>Network Infrastructure</a:t>
            </a:r>
          </a:p>
          <a:p>
            <a:pPr lvl="1"/>
            <a:r>
              <a:rPr lang="en-US" dirty="0"/>
              <a:t>Regional Network Infrastructure</a:t>
            </a:r>
          </a:p>
          <a:p>
            <a:pPr lvl="1"/>
            <a:r>
              <a:rPr lang="en-US" dirty="0"/>
              <a:t>Campus Compute</a:t>
            </a:r>
          </a:p>
          <a:p>
            <a:pPr lvl="1"/>
            <a:r>
              <a:rPr lang="en-US" dirty="0"/>
              <a:t>Data Storage</a:t>
            </a:r>
          </a:p>
          <a:p>
            <a:pPr lvl="1"/>
            <a:r>
              <a:rPr lang="en-US" dirty="0"/>
              <a:t>Planning Grants</a:t>
            </a:r>
          </a:p>
          <a:p>
            <a:pPr lvl="1"/>
            <a:r>
              <a:rPr lang="en-US" dirty="0"/>
              <a:t>Integration and Innovation</a:t>
            </a:r>
          </a:p>
        </p:txBody>
      </p:sp>
    </p:spTree>
    <p:extLst>
      <p:ext uri="{BB962C8B-B14F-4D97-AF65-F5344CB8AC3E}">
        <p14:creationId xmlns:p14="http://schemas.microsoft.com/office/powerpoint/2010/main" val="3329382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FCBB-B6A2-024D-9B05-1A26AA779814}"/>
              </a:ext>
            </a:extLst>
          </p:cNvPr>
          <p:cNvSpPr>
            <a:spLocks noGrp="1"/>
          </p:cNvSpPr>
          <p:nvPr>
            <p:ph type="title"/>
          </p:nvPr>
        </p:nvSpPr>
        <p:spPr/>
        <p:txBody>
          <a:bodyPr/>
          <a:lstStyle/>
          <a:p>
            <a:pPr algn="ctr"/>
            <a:r>
              <a:rPr lang="en-US" dirty="0"/>
              <a:t>Additional Documents</a:t>
            </a:r>
          </a:p>
        </p:txBody>
      </p:sp>
      <p:sp>
        <p:nvSpPr>
          <p:cNvPr id="3" name="Content Placeholder 2">
            <a:extLst>
              <a:ext uri="{FF2B5EF4-FFF2-40B4-BE49-F238E27FC236}">
                <a16:creationId xmlns:a16="http://schemas.microsoft.com/office/drawing/2014/main" id="{B19FF9FF-A036-DD4B-A9C7-617DBF684D11}"/>
              </a:ext>
            </a:extLst>
          </p:cNvPr>
          <p:cNvSpPr>
            <a:spLocks noGrp="1"/>
          </p:cNvSpPr>
          <p:nvPr>
            <p:ph idx="1"/>
          </p:nvPr>
        </p:nvSpPr>
        <p:spPr/>
        <p:txBody>
          <a:bodyPr/>
          <a:lstStyle/>
          <a:p>
            <a:r>
              <a:rPr lang="en-US" dirty="0"/>
              <a:t>Grant submission consists of more than just the proposal itself.  There are other supporting documents that MUST be included in the submission.</a:t>
            </a:r>
          </a:p>
          <a:p>
            <a:pPr lvl="1"/>
            <a:r>
              <a:rPr lang="en-US" sz="1800" dirty="0"/>
              <a:t>Make sure to check the solicitation itself for required supplemental documents. </a:t>
            </a:r>
          </a:p>
          <a:p>
            <a:pPr lvl="2"/>
            <a:r>
              <a:rPr lang="en-US" sz="1600" dirty="0"/>
              <a:t>Such as the Campus CI Plan. </a:t>
            </a:r>
          </a:p>
          <a:p>
            <a:pPr lvl="1"/>
            <a:r>
              <a:rPr lang="en-US" sz="1800" dirty="0"/>
              <a:t>Make sure to check the proposal submission portal for the list of required documents.  </a:t>
            </a:r>
          </a:p>
          <a:p>
            <a:pPr lvl="2"/>
            <a:r>
              <a:rPr lang="en-US" sz="1800" dirty="0"/>
              <a:t>Not that sometimes the portal DOES NOT specifically list a supplemental document required for specific program solicitations, with the Campus CI plan the best example. </a:t>
            </a:r>
          </a:p>
        </p:txBody>
      </p:sp>
    </p:spTree>
    <p:extLst>
      <p:ext uri="{BB962C8B-B14F-4D97-AF65-F5344CB8AC3E}">
        <p14:creationId xmlns:p14="http://schemas.microsoft.com/office/powerpoint/2010/main" val="501182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Grant Components (What to Do in Advance)</a:t>
            </a:r>
          </a:p>
        </p:txBody>
      </p:sp>
      <p:sp>
        <p:nvSpPr>
          <p:cNvPr id="4" name="Content Placeholder 2"/>
          <p:cNvSpPr>
            <a:spLocks noGrp="1"/>
          </p:cNvSpPr>
          <p:nvPr>
            <p:ph idx="1"/>
          </p:nvPr>
        </p:nvSpPr>
        <p:spPr>
          <a:xfrm>
            <a:off x="581192" y="1912883"/>
            <a:ext cx="11029616" cy="4866289"/>
          </a:xfrm>
        </p:spPr>
        <p:txBody>
          <a:bodyPr numCol="1">
            <a:normAutofit fontScale="92500" lnSpcReduction="20000"/>
          </a:bodyPr>
          <a:lstStyle/>
          <a:p>
            <a:r>
              <a:rPr lang="en-US" dirty="0">
                <a:solidFill>
                  <a:schemeClr val="tx1"/>
                </a:solidFill>
              </a:rPr>
              <a:t>Biographical Sketches</a:t>
            </a:r>
          </a:p>
          <a:p>
            <a:pPr lvl="1"/>
            <a:r>
              <a:rPr lang="en-US" dirty="0">
                <a:solidFill>
                  <a:schemeClr val="tx1"/>
                </a:solidFill>
              </a:rPr>
              <a:t>For each PI and Co-PI. Best practice is to keep on hand one for each of your staff members that may be listed as PI, co-PI or Senior Personnel and then update them before submitting with a new grant.</a:t>
            </a:r>
          </a:p>
          <a:p>
            <a:pPr lvl="1"/>
            <a:r>
              <a:rPr lang="en-US" dirty="0">
                <a:solidFill>
                  <a:schemeClr val="tx1"/>
                </a:solidFill>
              </a:rPr>
              <a:t>Note that the format changes from year to year so make sure to check the format especially if you have them prepared in advance. </a:t>
            </a:r>
          </a:p>
          <a:p>
            <a:r>
              <a:rPr lang="en-US" dirty="0">
                <a:solidFill>
                  <a:schemeClr val="tx1"/>
                </a:solidFill>
              </a:rPr>
              <a:t>Current and Pending Support</a:t>
            </a:r>
          </a:p>
          <a:p>
            <a:pPr lvl="1"/>
            <a:r>
              <a:rPr lang="en-US" dirty="0">
                <a:solidFill>
                  <a:schemeClr val="tx1"/>
                </a:solidFill>
              </a:rPr>
              <a:t>Same as above. For each PI, co-PI and senior personnel listed on the grant.</a:t>
            </a:r>
          </a:p>
          <a:p>
            <a:pPr lvl="1"/>
            <a:r>
              <a:rPr lang="en-US" dirty="0">
                <a:solidFill>
                  <a:schemeClr val="tx1"/>
                </a:solidFill>
              </a:rPr>
              <a:t>Review the current C&amp;P guidance to ensure you are using the correct format. </a:t>
            </a:r>
          </a:p>
          <a:p>
            <a:pPr lvl="1"/>
            <a:r>
              <a:rPr lang="en-US" dirty="0">
                <a:solidFill>
                  <a:schemeClr val="tx1"/>
                </a:solidFill>
              </a:rPr>
              <a:t>MAKE SURE YOU LIST THE CURRENT GRANT (the one you are submitting as) PENDING.  </a:t>
            </a:r>
          </a:p>
          <a:p>
            <a:pPr lvl="2"/>
            <a:r>
              <a:rPr lang="en-US" dirty="0">
                <a:solidFill>
                  <a:schemeClr val="tx1"/>
                </a:solidFill>
              </a:rPr>
              <a:t>Proposals are returned, not reviewed when it is not listed. </a:t>
            </a:r>
          </a:p>
          <a:p>
            <a:r>
              <a:rPr lang="en-US" dirty="0">
                <a:solidFill>
                  <a:schemeClr val="tx1"/>
                </a:solidFill>
              </a:rPr>
              <a:t>Facilities, Equipment and Other Resources</a:t>
            </a:r>
          </a:p>
          <a:p>
            <a:pPr lvl="1"/>
            <a:r>
              <a:rPr lang="en-US" dirty="0">
                <a:solidFill>
                  <a:schemeClr val="tx1"/>
                </a:solidFill>
              </a:rPr>
              <a:t>Have a general write up for this document and then pick the sections that are relevant to the specific solicitation. </a:t>
            </a:r>
          </a:p>
          <a:p>
            <a:pPr lvl="1"/>
            <a:r>
              <a:rPr lang="en-US" dirty="0">
                <a:solidFill>
                  <a:schemeClr val="tx1"/>
                </a:solidFill>
              </a:rPr>
              <a:t>For example, a Campus Compute proposal should have detailed information about the current campus computing environment, but a shorter section would be needed for a Network Infrastructure submission. </a:t>
            </a:r>
          </a:p>
          <a:p>
            <a:pPr lvl="1"/>
            <a:r>
              <a:rPr lang="en-US" dirty="0">
                <a:solidFill>
                  <a:schemeClr val="tx1"/>
                </a:solidFill>
              </a:rPr>
              <a:t>Can use this section for technical information not suitable for or there is not enough room for in the project description.</a:t>
            </a:r>
          </a:p>
          <a:p>
            <a:pPr lvl="2"/>
            <a:r>
              <a:rPr lang="en-US" dirty="0">
                <a:solidFill>
                  <a:schemeClr val="tx1"/>
                </a:solidFill>
              </a:rPr>
              <a:t>However,  ALL critical information should be in the Project Description itself ! </a:t>
            </a:r>
          </a:p>
          <a:p>
            <a:pPr lvl="1"/>
            <a:r>
              <a:rPr lang="en-US" dirty="0">
                <a:solidFill>
                  <a:schemeClr val="tx1"/>
                </a:solidFill>
              </a:rPr>
              <a:t>Must list the unfunded collaborators in this section and what their contributions are to the project. </a:t>
            </a:r>
          </a:p>
        </p:txBody>
      </p:sp>
    </p:spTree>
    <p:extLst>
      <p:ext uri="{BB962C8B-B14F-4D97-AF65-F5344CB8AC3E}">
        <p14:creationId xmlns:p14="http://schemas.microsoft.com/office/powerpoint/2010/main" val="3597485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Components (What to Do in Advance)</a:t>
            </a:r>
          </a:p>
        </p:txBody>
      </p:sp>
      <p:sp>
        <p:nvSpPr>
          <p:cNvPr id="4" name="Content Placeholder 2"/>
          <p:cNvSpPr>
            <a:spLocks noGrp="1"/>
          </p:cNvSpPr>
          <p:nvPr>
            <p:ph idx="1"/>
          </p:nvPr>
        </p:nvSpPr>
        <p:spPr>
          <a:xfrm>
            <a:off x="399392" y="1954925"/>
            <a:ext cx="11029615" cy="4903075"/>
          </a:xfrm>
        </p:spPr>
        <p:txBody>
          <a:bodyPr numCol="1">
            <a:normAutofit/>
          </a:bodyPr>
          <a:lstStyle/>
          <a:p>
            <a:r>
              <a:rPr lang="en-US" dirty="0">
                <a:solidFill>
                  <a:schemeClr val="tx1"/>
                </a:solidFill>
              </a:rPr>
              <a:t>Special Information and Supplementary Documentation</a:t>
            </a:r>
          </a:p>
          <a:p>
            <a:pPr lvl="1"/>
            <a:r>
              <a:rPr lang="en-US" sz="1800" dirty="0">
                <a:solidFill>
                  <a:schemeClr val="tx1"/>
                </a:solidFill>
              </a:rPr>
              <a:t>Data Management Plan - required for all proposals. Must be tailored to the specific proposal you are submitting, but you can get examples of submitted Data Management Plans in advance of the solicitation so that you know what is needed.</a:t>
            </a:r>
          </a:p>
          <a:p>
            <a:pPr lvl="1"/>
            <a:r>
              <a:rPr lang="en-US" sz="1800" dirty="0">
                <a:solidFill>
                  <a:schemeClr val="tx1"/>
                </a:solidFill>
              </a:rPr>
              <a:t>All grants have associated data even if it is just the documentation that goes along with the grant, including presentation and workshop materials. </a:t>
            </a:r>
          </a:p>
          <a:p>
            <a:pPr lvl="1"/>
            <a:r>
              <a:rPr lang="en-US" sz="1800" dirty="0">
                <a:solidFill>
                  <a:schemeClr val="tx1"/>
                </a:solidFill>
              </a:rPr>
              <a:t>Your campus may have a draft data management plan template. </a:t>
            </a:r>
            <a:endParaRPr lang="en-US" dirty="0">
              <a:solidFill>
                <a:schemeClr val="tx1"/>
              </a:solidFill>
            </a:endParaRPr>
          </a:p>
          <a:p>
            <a:r>
              <a:rPr lang="en-US" dirty="0">
                <a:solidFill>
                  <a:schemeClr val="tx1"/>
                </a:solidFill>
              </a:rPr>
              <a:t>Single Copy Documents</a:t>
            </a:r>
          </a:p>
          <a:p>
            <a:pPr lvl="1"/>
            <a:r>
              <a:rPr lang="en-US" sz="1800" dirty="0">
                <a:solidFill>
                  <a:schemeClr val="tx1"/>
                </a:solidFill>
              </a:rPr>
              <a:t>Collaborators &amp; Other Affiliations Information </a:t>
            </a:r>
            <a:r>
              <a:rPr lang="mr-IN" sz="1800" dirty="0">
                <a:solidFill>
                  <a:schemeClr val="tx1"/>
                </a:solidFill>
              </a:rPr>
              <a:t>–</a:t>
            </a:r>
            <a:r>
              <a:rPr lang="en-US" sz="1800" dirty="0">
                <a:solidFill>
                  <a:schemeClr val="tx1"/>
                </a:solidFill>
              </a:rPr>
              <a:t> similar to </a:t>
            </a:r>
            <a:r>
              <a:rPr lang="en-US" sz="1800" dirty="0" err="1">
                <a:solidFill>
                  <a:schemeClr val="tx1"/>
                </a:solidFill>
              </a:rPr>
              <a:t>Biosketches</a:t>
            </a:r>
            <a:r>
              <a:rPr lang="en-US" sz="1800" dirty="0">
                <a:solidFill>
                  <a:schemeClr val="tx1"/>
                </a:solidFill>
              </a:rPr>
              <a:t> and Current &amp; Pending can be done in advance and updated.  Make sure you have the latest format. </a:t>
            </a:r>
            <a:endParaRPr lang="en-US" dirty="0"/>
          </a:p>
          <a:p>
            <a:pPr marL="0" indent="0">
              <a:buNone/>
            </a:pPr>
            <a:endParaRPr lang="en-US" dirty="0"/>
          </a:p>
        </p:txBody>
      </p:sp>
    </p:spTree>
    <p:extLst>
      <p:ext uri="{BB962C8B-B14F-4D97-AF65-F5344CB8AC3E}">
        <p14:creationId xmlns:p14="http://schemas.microsoft.com/office/powerpoint/2010/main" val="289625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89FA-37DA-4F49-9B5A-E2E30EE3121E}"/>
              </a:ext>
            </a:extLst>
          </p:cNvPr>
          <p:cNvSpPr>
            <a:spLocks noGrp="1"/>
          </p:cNvSpPr>
          <p:nvPr>
            <p:ph type="title"/>
          </p:nvPr>
        </p:nvSpPr>
        <p:spPr>
          <a:xfrm>
            <a:off x="1981200" y="843101"/>
            <a:ext cx="8229600" cy="655638"/>
          </a:xfrm>
        </p:spPr>
        <p:txBody>
          <a:bodyPr/>
          <a:lstStyle/>
          <a:p>
            <a:pPr algn="ctr"/>
            <a:r>
              <a:rPr lang="en-US" dirty="0"/>
              <a:t>Cyberinfrastructure Plan </a:t>
            </a:r>
          </a:p>
        </p:txBody>
      </p:sp>
      <p:sp>
        <p:nvSpPr>
          <p:cNvPr id="3" name="Content Placeholder 2">
            <a:extLst>
              <a:ext uri="{FF2B5EF4-FFF2-40B4-BE49-F238E27FC236}">
                <a16:creationId xmlns:a16="http://schemas.microsoft.com/office/drawing/2014/main" id="{E2D3266F-8A99-A146-8F91-CC5BDBF636EE}"/>
              </a:ext>
            </a:extLst>
          </p:cNvPr>
          <p:cNvSpPr>
            <a:spLocks noGrp="1"/>
          </p:cNvSpPr>
          <p:nvPr>
            <p:ph idx="1"/>
          </p:nvPr>
        </p:nvSpPr>
        <p:spPr>
          <a:xfrm>
            <a:off x="409903" y="1965433"/>
            <a:ext cx="10962289" cy="4761187"/>
          </a:xfrm>
        </p:spPr>
        <p:txBody>
          <a:bodyPr>
            <a:normAutofit/>
          </a:bodyPr>
          <a:lstStyle/>
          <a:p>
            <a:r>
              <a:rPr lang="en-US" dirty="0"/>
              <a:t>Typically required for all proposals except Planning Grants and CI-Research Alignment. </a:t>
            </a:r>
          </a:p>
          <a:p>
            <a:r>
              <a:rPr lang="en-US" dirty="0"/>
              <a:t>Specific instructions in the solicitation on what information needs to be included in the CI Plan.</a:t>
            </a:r>
          </a:p>
          <a:p>
            <a:pPr lvl="1"/>
            <a:r>
              <a:rPr lang="en-US" dirty="0"/>
              <a:t>Make sure to address ALL of the information requested, even if it is something you have not done yet. </a:t>
            </a:r>
          </a:p>
          <a:p>
            <a:pPr lvl="1"/>
            <a:r>
              <a:rPr lang="en-US" dirty="0"/>
              <a:t>If you have not done something yet (IPV6, MANRS, etc.) indicate either or both: </a:t>
            </a:r>
          </a:p>
          <a:p>
            <a:pPr lvl="2"/>
            <a:r>
              <a:rPr lang="en-US" dirty="0"/>
              <a:t>Why you have not done this yet or how you plan to address it in the future. </a:t>
            </a:r>
          </a:p>
          <a:p>
            <a:pPr lvl="2"/>
            <a:r>
              <a:rPr lang="en-US" dirty="0"/>
              <a:t>Often there is time between the release of the solicitation and actual submission to implement some of the technologies.</a:t>
            </a:r>
          </a:p>
          <a:p>
            <a:pPr lvl="3"/>
            <a:r>
              <a:rPr lang="en-US" sz="1400" dirty="0"/>
              <a:t>Even better to do it now ! </a:t>
            </a:r>
          </a:p>
          <a:p>
            <a:r>
              <a:rPr lang="en-US" dirty="0"/>
              <a:t>Resources</a:t>
            </a:r>
          </a:p>
          <a:p>
            <a:pPr lvl="1"/>
            <a:r>
              <a:rPr lang="en-US" dirty="0"/>
              <a:t>Example CI Plans - https://</a:t>
            </a:r>
            <a:r>
              <a:rPr lang="en-US" dirty="0" err="1"/>
              <a:t>fasterdata.es.net</a:t>
            </a:r>
            <a:r>
              <a:rPr lang="en-US" dirty="0"/>
              <a:t>/</a:t>
            </a:r>
            <a:r>
              <a:rPr lang="en-US" dirty="0" err="1"/>
              <a:t>campusCIplanning</a:t>
            </a:r>
            <a:r>
              <a:rPr lang="en-US" dirty="0"/>
              <a:t>/</a:t>
            </a:r>
          </a:p>
          <a:p>
            <a:pPr lvl="1"/>
            <a:r>
              <a:rPr lang="en-US" dirty="0"/>
              <a:t>Quilt CC* Solicitation Resources - </a:t>
            </a:r>
            <a:r>
              <a:rPr lang="en-US" dirty="0">
                <a:hlinkClick r:id="rId2"/>
              </a:rPr>
              <a:t>https://www.thequilt.net/campus-cyberinfrastructure-program-resource/</a:t>
            </a:r>
            <a:endParaRPr lang="en-US" dirty="0"/>
          </a:p>
          <a:p>
            <a:pPr lvl="2"/>
            <a:r>
              <a:rPr lang="en-US" dirty="0"/>
              <a:t>May need a username/password to access materials - email </a:t>
            </a:r>
            <a:r>
              <a:rPr lang="en-US" dirty="0">
                <a:hlinkClick r:id="rId3"/>
              </a:rPr>
              <a:t>jen@thequilt.net</a:t>
            </a:r>
            <a:r>
              <a:rPr lang="en-US" dirty="0"/>
              <a:t> for more information. </a:t>
            </a:r>
          </a:p>
          <a:p>
            <a:pPr lvl="1"/>
            <a:r>
              <a:rPr lang="en-US" dirty="0"/>
              <a:t>Ask for copies of CI plans from a PI who has received funding on a similar proposal.</a:t>
            </a:r>
          </a:p>
          <a:p>
            <a:pPr lvl="2"/>
            <a:r>
              <a:rPr lang="en-US" dirty="0"/>
              <a:t>The community is very collaborative. </a:t>
            </a:r>
          </a:p>
        </p:txBody>
      </p:sp>
    </p:spTree>
    <p:extLst>
      <p:ext uri="{BB962C8B-B14F-4D97-AF65-F5344CB8AC3E}">
        <p14:creationId xmlns:p14="http://schemas.microsoft.com/office/powerpoint/2010/main" val="2019966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1780-DFE8-EE45-9B90-F63954B216FF}"/>
              </a:ext>
            </a:extLst>
          </p:cNvPr>
          <p:cNvSpPr>
            <a:spLocks noGrp="1"/>
          </p:cNvSpPr>
          <p:nvPr>
            <p:ph type="title"/>
          </p:nvPr>
        </p:nvSpPr>
        <p:spPr/>
        <p:txBody>
          <a:bodyPr/>
          <a:lstStyle/>
          <a:p>
            <a:pPr algn="ctr"/>
            <a:r>
              <a:rPr lang="en-US" dirty="0"/>
              <a:t>Campus Cyberinfrastructure Plan</a:t>
            </a:r>
          </a:p>
        </p:txBody>
      </p:sp>
      <p:sp>
        <p:nvSpPr>
          <p:cNvPr id="3" name="Content Placeholder 2">
            <a:extLst>
              <a:ext uri="{FF2B5EF4-FFF2-40B4-BE49-F238E27FC236}">
                <a16:creationId xmlns:a16="http://schemas.microsoft.com/office/drawing/2014/main" id="{EC30BB4D-4DC2-E441-AB1C-AE91C104A9C0}"/>
              </a:ext>
            </a:extLst>
          </p:cNvPr>
          <p:cNvSpPr>
            <a:spLocks noGrp="1"/>
          </p:cNvSpPr>
          <p:nvPr>
            <p:ph idx="1"/>
          </p:nvPr>
        </p:nvSpPr>
        <p:spPr/>
        <p:txBody>
          <a:bodyPr/>
          <a:lstStyle/>
          <a:p>
            <a:r>
              <a:rPr lang="en-US" dirty="0"/>
              <a:t>You can write a draft CI Plan in advance.  General guidance:</a:t>
            </a:r>
          </a:p>
          <a:p>
            <a:pPr lvl="1"/>
            <a:r>
              <a:rPr lang="en-US" dirty="0"/>
              <a:t>No more than 5 pages. </a:t>
            </a:r>
          </a:p>
          <a:p>
            <a:pPr lvl="1"/>
            <a:r>
              <a:rPr lang="en-US" dirty="0"/>
              <a:t>Describes your current cyberinfrastructure environment and then indicates your general plan for the future. </a:t>
            </a:r>
          </a:p>
          <a:p>
            <a:pPr lvl="1"/>
            <a:r>
              <a:rPr lang="en-US" dirty="0"/>
              <a:t>Should tie into the science research and education environment – specifically how it supports these efforts within the campus. Can be as simple as describing the connectivity to campus science buildings, computing and storage resources, shared resources external to the campus, including any cloud computing or storage activities. </a:t>
            </a:r>
          </a:p>
          <a:p>
            <a:r>
              <a:rPr lang="en-US" dirty="0"/>
              <a:t>If done in advance, make sure to review and update based on the current solicitation and actual area of submission. </a:t>
            </a:r>
          </a:p>
          <a:p>
            <a:r>
              <a:rPr lang="en-US" dirty="0"/>
              <a:t>This is a good place to reference IT components in a campus-wide strategic plan or the IT strategic plan if you have one. </a:t>
            </a:r>
          </a:p>
        </p:txBody>
      </p:sp>
    </p:spTree>
    <p:extLst>
      <p:ext uri="{BB962C8B-B14F-4D97-AF65-F5344CB8AC3E}">
        <p14:creationId xmlns:p14="http://schemas.microsoft.com/office/powerpoint/2010/main" val="2610989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53DE-BD6A-594B-9543-1D27243ACA66}"/>
              </a:ext>
            </a:extLst>
          </p:cNvPr>
          <p:cNvSpPr>
            <a:spLocks noGrp="1"/>
          </p:cNvSpPr>
          <p:nvPr>
            <p:ph type="title"/>
          </p:nvPr>
        </p:nvSpPr>
        <p:spPr/>
        <p:txBody>
          <a:bodyPr/>
          <a:lstStyle/>
          <a:p>
            <a:r>
              <a:rPr lang="en-US" dirty="0"/>
              <a:t>Elements of A Successful Proposal</a:t>
            </a:r>
          </a:p>
        </p:txBody>
      </p:sp>
      <p:sp>
        <p:nvSpPr>
          <p:cNvPr id="4" name="Text Placeholder 3">
            <a:extLst>
              <a:ext uri="{FF2B5EF4-FFF2-40B4-BE49-F238E27FC236}">
                <a16:creationId xmlns:a16="http://schemas.microsoft.com/office/drawing/2014/main" id="{7519AB8F-E9FF-1141-83D1-B8AAF594C928}"/>
              </a:ext>
            </a:extLst>
          </p:cNvPr>
          <p:cNvSpPr>
            <a:spLocks noGrp="1"/>
          </p:cNvSpPr>
          <p:nvPr>
            <p:ph type="body" idx="1"/>
          </p:nvPr>
        </p:nvSpPr>
        <p:spPr/>
        <p:txBody>
          <a:bodyPr/>
          <a:lstStyle/>
          <a:p>
            <a:r>
              <a:rPr lang="en-US" dirty="0"/>
              <a:t>Intellectual Merit and broader impact</a:t>
            </a:r>
          </a:p>
        </p:txBody>
      </p:sp>
    </p:spTree>
    <p:extLst>
      <p:ext uri="{BB962C8B-B14F-4D97-AF65-F5344CB8AC3E}">
        <p14:creationId xmlns:p14="http://schemas.microsoft.com/office/powerpoint/2010/main" val="3765282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93C3-3C3B-BA4E-82B0-6FD223FC7C7D}"/>
              </a:ext>
            </a:extLst>
          </p:cNvPr>
          <p:cNvSpPr>
            <a:spLocks noGrp="1"/>
          </p:cNvSpPr>
          <p:nvPr>
            <p:ph type="title"/>
          </p:nvPr>
        </p:nvSpPr>
        <p:spPr/>
        <p:txBody>
          <a:bodyPr/>
          <a:lstStyle/>
          <a:p>
            <a:pPr algn="ctr"/>
            <a:r>
              <a:rPr lang="en-US" dirty="0"/>
              <a:t>Additional Project Description Components</a:t>
            </a:r>
          </a:p>
        </p:txBody>
      </p:sp>
      <p:sp>
        <p:nvSpPr>
          <p:cNvPr id="3" name="Content Placeholder 2">
            <a:extLst>
              <a:ext uri="{FF2B5EF4-FFF2-40B4-BE49-F238E27FC236}">
                <a16:creationId xmlns:a16="http://schemas.microsoft.com/office/drawing/2014/main" id="{31C90E90-5FA1-324C-A370-56ED208EEC68}"/>
              </a:ext>
            </a:extLst>
          </p:cNvPr>
          <p:cNvSpPr>
            <a:spLocks noGrp="1"/>
          </p:cNvSpPr>
          <p:nvPr>
            <p:ph idx="1"/>
          </p:nvPr>
        </p:nvSpPr>
        <p:spPr/>
        <p:txBody>
          <a:bodyPr>
            <a:normAutofit/>
          </a:bodyPr>
          <a:lstStyle/>
          <a:p>
            <a:r>
              <a:rPr lang="en-US" dirty="0"/>
              <a:t>Include an introduction or overview that walks the reviewer through the components of the proposal and hits the high points of your request.</a:t>
            </a:r>
          </a:p>
          <a:p>
            <a:pPr lvl="1"/>
            <a:r>
              <a:rPr lang="en-US" dirty="0"/>
              <a:t>Make it interesting and compelling. </a:t>
            </a:r>
          </a:p>
          <a:p>
            <a:r>
              <a:rPr lang="en-US" dirty="0"/>
              <a:t>CC* proposals are infrastructure proposals and not area research proposals so make sure you have a good balance between the science driver descriptions, the technical descriptions and the remaining supporting information. </a:t>
            </a:r>
          </a:p>
          <a:p>
            <a:pPr lvl="1"/>
            <a:r>
              <a:rPr lang="en-US" dirty="0"/>
              <a:t>Often the science driver information needs to be trimmed if it has been provided directly by the researchers.  </a:t>
            </a:r>
          </a:p>
          <a:p>
            <a:pPr lvl="1"/>
            <a:r>
              <a:rPr lang="en-US" dirty="0"/>
              <a:t>Technologists like to get into the details of the infrastructure; only include the necessary technical information. </a:t>
            </a:r>
          </a:p>
          <a:p>
            <a:r>
              <a:rPr lang="en-US" dirty="0"/>
              <a:t>Solicitation often includes a list of information that MUST be included in your project description</a:t>
            </a:r>
          </a:p>
          <a:p>
            <a:pPr lvl="1"/>
            <a:r>
              <a:rPr lang="en-US" dirty="0"/>
              <a:t>Make sure to include EVERYTHING on this list.</a:t>
            </a:r>
          </a:p>
        </p:txBody>
      </p:sp>
    </p:spTree>
    <p:extLst>
      <p:ext uri="{BB962C8B-B14F-4D97-AF65-F5344CB8AC3E}">
        <p14:creationId xmlns:p14="http://schemas.microsoft.com/office/powerpoint/2010/main" val="1380018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3C91-5DB1-1E43-BE23-093072ACA7C9}"/>
              </a:ext>
            </a:extLst>
          </p:cNvPr>
          <p:cNvSpPr>
            <a:spLocks noGrp="1"/>
          </p:cNvSpPr>
          <p:nvPr>
            <p:ph type="title"/>
          </p:nvPr>
        </p:nvSpPr>
        <p:spPr/>
        <p:txBody>
          <a:bodyPr/>
          <a:lstStyle/>
          <a:p>
            <a:pPr algn="ctr"/>
            <a:r>
              <a:rPr lang="en-US" dirty="0"/>
              <a:t>Example list of required elements:</a:t>
            </a:r>
            <a:br>
              <a:rPr lang="en-US" dirty="0"/>
            </a:br>
            <a:r>
              <a:rPr lang="en-US" dirty="0"/>
              <a:t>Network Infrastructure from 2021 Solicitation </a:t>
            </a:r>
          </a:p>
        </p:txBody>
      </p:sp>
      <p:sp>
        <p:nvSpPr>
          <p:cNvPr id="3" name="Content Placeholder 2">
            <a:extLst>
              <a:ext uri="{FF2B5EF4-FFF2-40B4-BE49-F238E27FC236}">
                <a16:creationId xmlns:a16="http://schemas.microsoft.com/office/drawing/2014/main" id="{D1CC45A6-935F-E947-832A-249EE762B54B}"/>
              </a:ext>
            </a:extLst>
          </p:cNvPr>
          <p:cNvSpPr>
            <a:spLocks noGrp="1"/>
          </p:cNvSpPr>
          <p:nvPr>
            <p:ph idx="1"/>
          </p:nvPr>
        </p:nvSpPr>
        <p:spPr>
          <a:xfrm>
            <a:off x="246993" y="2117434"/>
            <a:ext cx="11698014" cy="4241325"/>
          </a:xfrm>
        </p:spPr>
        <p:txBody>
          <a:bodyPr>
            <a:noAutofit/>
          </a:bodyPr>
          <a:lstStyle/>
          <a:p>
            <a:pPr marL="0" indent="0" algn="ctr">
              <a:spcAft>
                <a:spcPts val="0"/>
              </a:spcAft>
              <a:buNone/>
            </a:pPr>
            <a:r>
              <a:rPr lang="en-US" sz="1300" dirty="0"/>
              <a:t>		</a:t>
            </a:r>
            <a:r>
              <a:rPr lang="en-US" sz="1300" b="1" dirty="0"/>
              <a:t>Summary of area (1) requirements:</a:t>
            </a:r>
            <a:r>
              <a:rPr lang="en-US" sz="1300" dirty="0"/>
              <a:t> (</a:t>
            </a:r>
            <a:r>
              <a:rPr lang="en-US" sz="1300" dirty="0">
                <a:hlinkClick r:id="rId2"/>
              </a:rPr>
              <a:t>https://www.nsf.gov/pubs/2021/nsf21528/nsf21528.htm</a:t>
            </a:r>
            <a:r>
              <a:rPr lang="en-US" sz="1300" dirty="0"/>
              <a:t>) </a:t>
            </a:r>
          </a:p>
          <a:p>
            <a:pPr>
              <a:spcAft>
                <a:spcPts val="0"/>
              </a:spcAft>
            </a:pPr>
            <a:r>
              <a:rPr lang="en-US" sz="1300" dirty="0"/>
              <a:t>Proposals are required to present a complete technical solution, with complete equipment specifications. Full equipment quotes are required and should be provided as Supplementary Documentation.</a:t>
            </a:r>
          </a:p>
          <a:p>
            <a:pPr>
              <a:spcAft>
                <a:spcPts val="0"/>
              </a:spcAft>
            </a:pPr>
            <a:r>
              <a:rPr lang="en-US" sz="1300" dirty="0"/>
              <a:t>Proposals must address scientific and engineering projects and their research needs and must include application drivers that require network engineering or upgrades of their existing infrastructure.</a:t>
            </a:r>
          </a:p>
          <a:p>
            <a:pPr>
              <a:spcAft>
                <a:spcPts val="0"/>
              </a:spcAft>
            </a:pPr>
            <a:r>
              <a:rPr lang="en-US" sz="1300" dirty="0"/>
              <a:t>Proposals must present project specific end-to-end scenarios for data movement, distributed computing, and other end-to-end services driving the networking upgrade.</a:t>
            </a:r>
          </a:p>
          <a:p>
            <a:pPr>
              <a:spcAft>
                <a:spcPts val="0"/>
              </a:spcAft>
            </a:pPr>
            <a:r>
              <a:rPr lang="en-US" sz="1300" dirty="0"/>
              <a:t>Proposals must include a summary table of the science drivers and their network requirements in the Project Description.</a:t>
            </a:r>
          </a:p>
          <a:p>
            <a:pPr>
              <a:spcAft>
                <a:spcPts val="0"/>
              </a:spcAft>
            </a:pPr>
            <a:r>
              <a:rPr lang="en-US" sz="1300" dirty="0"/>
              <a:t>Proposals must include a Project Plan addressing clear project goals and milestones resulting in a working system in the target environment in the Project Description.</a:t>
            </a:r>
          </a:p>
          <a:p>
            <a:pPr>
              <a:spcAft>
                <a:spcPts val="0"/>
              </a:spcAft>
            </a:pPr>
            <a:r>
              <a:rPr lang="en-US" sz="1300" dirty="0"/>
              <a:t>All proposals in this area must document explicit partnerships or collaborations with the campus IT/networking organization, as well as one or more domain scientists, research groups, and educators in need of the new network capabilities.</a:t>
            </a:r>
          </a:p>
          <a:p>
            <a:pPr>
              <a:spcAft>
                <a:spcPts val="0"/>
              </a:spcAft>
            </a:pPr>
            <a:r>
              <a:rPr lang="en-US" sz="1300" dirty="0"/>
              <a:t>Any budget request for professional services, such as IT staff support, must be documented in coordination with the institution's campus IT or CIO organization.</a:t>
            </a:r>
          </a:p>
          <a:p>
            <a:pPr>
              <a:spcAft>
                <a:spcPts val="0"/>
              </a:spcAft>
            </a:pPr>
            <a:r>
              <a:rPr lang="en-US" sz="1300" dirty="0"/>
              <a:t>Proposals are required to include a network management plan addressing responsibilities, support, and roles in the Project Description.</a:t>
            </a:r>
          </a:p>
          <a:p>
            <a:pPr>
              <a:spcAft>
                <a:spcPts val="0"/>
              </a:spcAft>
            </a:pPr>
            <a:r>
              <a:rPr lang="en-US" sz="1300" dirty="0"/>
              <a:t>Target environments must be campus infrastructure residing within the U.S.</a:t>
            </a:r>
          </a:p>
          <a:p>
            <a:pPr>
              <a:spcAft>
                <a:spcPts val="0"/>
              </a:spcAft>
            </a:pPr>
            <a:r>
              <a:rPr lang="en-US" sz="1300" dirty="0"/>
              <a:t>Proposals are required to include a network diagram of the proposed network upgrades.</a:t>
            </a:r>
          </a:p>
          <a:p>
            <a:pPr>
              <a:spcAft>
                <a:spcPts val="0"/>
              </a:spcAft>
            </a:pPr>
            <a:r>
              <a:rPr lang="en-US" sz="1300" dirty="0"/>
              <a:t>Proposals are required to include a Campus CI plan as a Supplementary Document, limited to no more than 5 pages (see Section II. Program-wide Criteria above for more information).</a:t>
            </a:r>
          </a:p>
          <a:p>
            <a:pPr>
              <a:spcAft>
                <a:spcPts val="0"/>
              </a:spcAft>
            </a:pPr>
            <a:r>
              <a:rPr lang="en-US" sz="1300" dirty="0"/>
              <a:t>Only Institutions of Higher Education are eligible to submit proposals in this program area. Current and previous awardees in this area are not eligible to apply to this area.</a:t>
            </a:r>
          </a:p>
          <a:p>
            <a:pPr>
              <a:spcAft>
                <a:spcPts val="0"/>
              </a:spcAft>
            </a:pPr>
            <a:r>
              <a:rPr lang="en-US" sz="1300" dirty="0"/>
              <a:t>Proposals in this area are required to have titles that begin with "CC* Networking Infrastructure:" followed by the title of the project.</a:t>
            </a:r>
          </a:p>
        </p:txBody>
      </p:sp>
    </p:spTree>
    <p:extLst>
      <p:ext uri="{BB962C8B-B14F-4D97-AF65-F5344CB8AC3E}">
        <p14:creationId xmlns:p14="http://schemas.microsoft.com/office/powerpoint/2010/main" val="4068503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4F48-B521-8E43-9C2E-1464D74EDE38}"/>
              </a:ext>
            </a:extLst>
          </p:cNvPr>
          <p:cNvSpPr>
            <a:spLocks noGrp="1"/>
          </p:cNvSpPr>
          <p:nvPr>
            <p:ph type="title"/>
          </p:nvPr>
        </p:nvSpPr>
        <p:spPr/>
        <p:txBody>
          <a:bodyPr/>
          <a:lstStyle/>
          <a:p>
            <a:pPr algn="ctr"/>
            <a:r>
              <a:rPr lang="en-US" dirty="0"/>
              <a:t>NSF Proposal Review Criteria</a:t>
            </a:r>
          </a:p>
        </p:txBody>
      </p:sp>
      <p:sp>
        <p:nvSpPr>
          <p:cNvPr id="3" name="Content Placeholder 2">
            <a:extLst>
              <a:ext uri="{FF2B5EF4-FFF2-40B4-BE49-F238E27FC236}">
                <a16:creationId xmlns:a16="http://schemas.microsoft.com/office/drawing/2014/main" id="{EEE80AF7-30E1-4A47-A810-19DA80841DE2}"/>
              </a:ext>
            </a:extLst>
          </p:cNvPr>
          <p:cNvSpPr>
            <a:spLocks noGrp="1"/>
          </p:cNvSpPr>
          <p:nvPr>
            <p:ph idx="1"/>
          </p:nvPr>
        </p:nvSpPr>
        <p:spPr/>
        <p:txBody>
          <a:bodyPr/>
          <a:lstStyle/>
          <a:p>
            <a:r>
              <a:rPr lang="en-US" dirty="0"/>
              <a:t>All planning grants had to address this, so not a surprise.</a:t>
            </a:r>
          </a:p>
          <a:p>
            <a:r>
              <a:rPr lang="en-US" dirty="0"/>
              <a:t>Specific criteria:</a:t>
            </a:r>
          </a:p>
          <a:p>
            <a:pPr lvl="1"/>
            <a:r>
              <a:rPr lang="en-US" b="1" dirty="0"/>
              <a:t>Intellectual Merit: </a:t>
            </a:r>
            <a:r>
              <a:rPr lang="en-US" dirty="0"/>
              <a:t>The Intellectual Merit criterion encompasses the potential to advance knowledge; </a:t>
            </a:r>
          </a:p>
          <a:p>
            <a:pPr lvl="1"/>
            <a:r>
              <a:rPr lang="en-US" b="1" dirty="0"/>
              <a:t>Broader Impacts: </a:t>
            </a:r>
            <a:r>
              <a:rPr lang="en-US" dirty="0"/>
              <a:t>The Broader Impacts criterion encompasses the potential to benefit society and contribute to the achievement of specific, desired societal outcomes.</a:t>
            </a:r>
          </a:p>
          <a:p>
            <a:r>
              <a:rPr lang="en-US" dirty="0"/>
              <a:t>How your proposal is evaluated.</a:t>
            </a:r>
          </a:p>
          <a:p>
            <a:pPr lvl="1"/>
            <a:r>
              <a:rPr lang="en-US" dirty="0"/>
              <a:t>Must address both areas in order to be reviewed successfully. </a:t>
            </a:r>
          </a:p>
          <a:p>
            <a:pPr lvl="1"/>
            <a:r>
              <a:rPr lang="en-US" dirty="0"/>
              <a:t>Reviewers are given the list of review criteria which is what they use to review your proposal. </a:t>
            </a:r>
          </a:p>
        </p:txBody>
      </p:sp>
    </p:spTree>
    <p:extLst>
      <p:ext uri="{BB962C8B-B14F-4D97-AF65-F5344CB8AC3E}">
        <p14:creationId xmlns:p14="http://schemas.microsoft.com/office/powerpoint/2010/main" val="3076867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DF48-7D4B-8747-8C7A-7FF445B1EB3C}"/>
              </a:ext>
            </a:extLst>
          </p:cNvPr>
          <p:cNvSpPr>
            <a:spLocks noGrp="1"/>
          </p:cNvSpPr>
          <p:nvPr>
            <p:ph type="title"/>
          </p:nvPr>
        </p:nvSpPr>
        <p:spPr>
          <a:xfrm>
            <a:off x="1981200" y="533400"/>
            <a:ext cx="8229600" cy="655638"/>
          </a:xfrm>
        </p:spPr>
        <p:txBody>
          <a:bodyPr/>
          <a:lstStyle/>
          <a:p>
            <a:pPr algn="ctr"/>
            <a:r>
              <a:rPr lang="en-US" dirty="0"/>
              <a:t>Specific Review Criteria </a:t>
            </a:r>
          </a:p>
        </p:txBody>
      </p:sp>
      <p:sp>
        <p:nvSpPr>
          <p:cNvPr id="3" name="Content Placeholder 2">
            <a:extLst>
              <a:ext uri="{FF2B5EF4-FFF2-40B4-BE49-F238E27FC236}">
                <a16:creationId xmlns:a16="http://schemas.microsoft.com/office/drawing/2014/main" id="{629317C5-8978-674F-A6F2-F4687D32CC5F}"/>
              </a:ext>
            </a:extLst>
          </p:cNvPr>
          <p:cNvSpPr>
            <a:spLocks noGrp="1"/>
          </p:cNvSpPr>
          <p:nvPr>
            <p:ph idx="1"/>
          </p:nvPr>
        </p:nvSpPr>
        <p:spPr>
          <a:xfrm>
            <a:off x="641132" y="1956293"/>
            <a:ext cx="10993820" cy="4678362"/>
          </a:xfrm>
        </p:spPr>
        <p:txBody>
          <a:bodyPr>
            <a:normAutofit/>
          </a:bodyPr>
          <a:lstStyle/>
          <a:p>
            <a:r>
              <a:rPr lang="en-US" dirty="0"/>
              <a:t>For both Intellectual Merit and Broader impact,  answer the following questions (from the solicitation itself) </a:t>
            </a:r>
          </a:p>
          <a:p>
            <a:r>
              <a:rPr lang="en-US" dirty="0"/>
              <a:t>What is the potential for the proposed activity to: </a:t>
            </a:r>
          </a:p>
          <a:p>
            <a:pPr lvl="1"/>
            <a:r>
              <a:rPr lang="en-US" sz="1800" dirty="0"/>
              <a:t>Advance knowledge and understanding within its own field or across different fields (Intellectual Merit); and</a:t>
            </a:r>
          </a:p>
          <a:p>
            <a:pPr lvl="1"/>
            <a:r>
              <a:rPr lang="en-US" sz="1800" dirty="0"/>
              <a:t>Benefit society or advance desired societal outcomes (Broader Impacts)?</a:t>
            </a:r>
          </a:p>
          <a:p>
            <a:pPr lvl="1"/>
            <a:r>
              <a:rPr lang="en-US" sz="1800" dirty="0"/>
              <a:t>To what extent do the proposed activities suggest and explore creative, original, or potentially transformative concepts?</a:t>
            </a:r>
          </a:p>
          <a:p>
            <a:pPr lvl="1"/>
            <a:r>
              <a:rPr lang="en-US" sz="1800" dirty="0"/>
              <a:t>Is the plan for carrying out the proposed activities well-reasoned, well-organized, and based on a sound rationale? Does the plan incorporate a mechanism to assess success?</a:t>
            </a:r>
          </a:p>
          <a:p>
            <a:pPr lvl="1"/>
            <a:r>
              <a:rPr lang="en-US" sz="1800" dirty="0"/>
              <a:t>How well qualified is the individual, team, or organization to conduct the proposed activities?</a:t>
            </a:r>
          </a:p>
          <a:p>
            <a:pPr lvl="1"/>
            <a:r>
              <a:rPr lang="en-US" sz="1800" dirty="0"/>
              <a:t>Are there adequate resources available to the PI (either at the home organization or through collaborations) to carry out the proposed activities?</a:t>
            </a:r>
          </a:p>
        </p:txBody>
      </p:sp>
    </p:spTree>
    <p:extLst>
      <p:ext uri="{BB962C8B-B14F-4D97-AF65-F5344CB8AC3E}">
        <p14:creationId xmlns:p14="http://schemas.microsoft.com/office/powerpoint/2010/main" val="63961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9600-7979-8549-A592-5675A2B55884}"/>
              </a:ext>
            </a:extLst>
          </p:cNvPr>
          <p:cNvSpPr>
            <a:spLocks noGrp="1"/>
          </p:cNvSpPr>
          <p:nvPr>
            <p:ph type="title"/>
          </p:nvPr>
        </p:nvSpPr>
        <p:spPr/>
        <p:txBody>
          <a:bodyPr/>
          <a:lstStyle/>
          <a:p>
            <a:pPr algn="ctr"/>
            <a:r>
              <a:rPr lang="en-US" dirty="0"/>
              <a:t>Introductions</a:t>
            </a:r>
          </a:p>
        </p:txBody>
      </p:sp>
      <p:sp>
        <p:nvSpPr>
          <p:cNvPr id="3" name="Content Placeholder 2">
            <a:extLst>
              <a:ext uri="{FF2B5EF4-FFF2-40B4-BE49-F238E27FC236}">
                <a16:creationId xmlns:a16="http://schemas.microsoft.com/office/drawing/2014/main" id="{11EB3D86-4325-9C49-96BD-D9924E896D12}"/>
              </a:ext>
            </a:extLst>
          </p:cNvPr>
          <p:cNvSpPr>
            <a:spLocks noGrp="1"/>
          </p:cNvSpPr>
          <p:nvPr>
            <p:ph idx="1"/>
          </p:nvPr>
        </p:nvSpPr>
        <p:spPr/>
        <p:txBody>
          <a:bodyPr/>
          <a:lstStyle/>
          <a:p>
            <a:r>
              <a:rPr lang="en-US" dirty="0"/>
              <a:t>Attendee Introductions </a:t>
            </a:r>
          </a:p>
          <a:p>
            <a:pPr lvl="1"/>
            <a:r>
              <a:rPr lang="en-US" dirty="0"/>
              <a:t>Name, organization, planning grant name. </a:t>
            </a:r>
          </a:p>
          <a:p>
            <a:pPr lvl="1"/>
            <a:r>
              <a:rPr lang="en-US" dirty="0"/>
              <a:t>What type of CC* grant are you thinking about submitting? </a:t>
            </a:r>
          </a:p>
          <a:p>
            <a:pPr lvl="1"/>
            <a:r>
              <a:rPr lang="en-US" dirty="0"/>
              <a:t>What would you like to get out of this workshop? </a:t>
            </a:r>
          </a:p>
        </p:txBody>
      </p:sp>
    </p:spTree>
    <p:extLst>
      <p:ext uri="{BB962C8B-B14F-4D97-AF65-F5344CB8AC3E}">
        <p14:creationId xmlns:p14="http://schemas.microsoft.com/office/powerpoint/2010/main" val="16407920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8965-1494-5C43-98E9-7B5DF871055B}"/>
              </a:ext>
            </a:extLst>
          </p:cNvPr>
          <p:cNvSpPr>
            <a:spLocks noGrp="1"/>
          </p:cNvSpPr>
          <p:nvPr>
            <p:ph type="title"/>
          </p:nvPr>
        </p:nvSpPr>
        <p:spPr/>
        <p:txBody>
          <a:bodyPr/>
          <a:lstStyle/>
          <a:p>
            <a:pPr algn="ctr"/>
            <a:r>
              <a:rPr lang="en-US" dirty="0"/>
              <a:t>Specific Review Criteria </a:t>
            </a:r>
          </a:p>
        </p:txBody>
      </p:sp>
      <p:sp>
        <p:nvSpPr>
          <p:cNvPr id="3" name="Content Placeholder 2">
            <a:extLst>
              <a:ext uri="{FF2B5EF4-FFF2-40B4-BE49-F238E27FC236}">
                <a16:creationId xmlns:a16="http://schemas.microsoft.com/office/drawing/2014/main" id="{E70D30C1-301B-8949-909E-38F61D3DA29F}"/>
              </a:ext>
            </a:extLst>
          </p:cNvPr>
          <p:cNvSpPr>
            <a:spLocks noGrp="1"/>
          </p:cNvSpPr>
          <p:nvPr>
            <p:ph idx="1"/>
          </p:nvPr>
        </p:nvSpPr>
        <p:spPr/>
        <p:txBody>
          <a:bodyPr/>
          <a:lstStyle/>
          <a:p>
            <a:r>
              <a:rPr lang="en-US" dirty="0"/>
              <a:t>Make sure to specifically address each review criteria question.</a:t>
            </a:r>
          </a:p>
          <a:p>
            <a:r>
              <a:rPr lang="en-US" dirty="0"/>
              <a:t>Often while putting together the details of the project description the review criteria gets forgotten.</a:t>
            </a:r>
          </a:p>
          <a:p>
            <a:r>
              <a:rPr lang="en-US" dirty="0"/>
              <a:t>Make sure to review the proposal once written to make sure it actually addresses the review criteria. </a:t>
            </a:r>
          </a:p>
          <a:p>
            <a:pPr lvl="1"/>
            <a:r>
              <a:rPr lang="en-US" dirty="0"/>
              <a:t>In an obvious manner (not an exercise left to the reader). </a:t>
            </a:r>
          </a:p>
          <a:p>
            <a:pPr lvl="1"/>
            <a:r>
              <a:rPr lang="en-US" dirty="0"/>
              <a:t>Tips below on how to do this. </a:t>
            </a:r>
          </a:p>
        </p:txBody>
      </p:sp>
    </p:spTree>
    <p:extLst>
      <p:ext uri="{BB962C8B-B14F-4D97-AF65-F5344CB8AC3E}">
        <p14:creationId xmlns:p14="http://schemas.microsoft.com/office/powerpoint/2010/main" val="949311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B6F1-A013-A64F-9D41-EF036EE0A5A3}"/>
              </a:ext>
            </a:extLst>
          </p:cNvPr>
          <p:cNvSpPr>
            <a:spLocks noGrp="1"/>
          </p:cNvSpPr>
          <p:nvPr>
            <p:ph type="title"/>
          </p:nvPr>
        </p:nvSpPr>
        <p:spPr/>
        <p:txBody>
          <a:bodyPr/>
          <a:lstStyle/>
          <a:p>
            <a:pPr algn="ctr"/>
            <a:r>
              <a:rPr lang="en-US" dirty="0"/>
              <a:t>Broader Impact</a:t>
            </a:r>
          </a:p>
        </p:txBody>
      </p:sp>
      <p:sp>
        <p:nvSpPr>
          <p:cNvPr id="3" name="Content Placeholder 2">
            <a:extLst>
              <a:ext uri="{FF2B5EF4-FFF2-40B4-BE49-F238E27FC236}">
                <a16:creationId xmlns:a16="http://schemas.microsoft.com/office/drawing/2014/main" id="{B20BD75E-D59F-0043-AF43-A8B4D5BA846A}"/>
              </a:ext>
            </a:extLst>
          </p:cNvPr>
          <p:cNvSpPr>
            <a:spLocks noGrp="1"/>
          </p:cNvSpPr>
          <p:nvPr>
            <p:ph idx="1"/>
          </p:nvPr>
        </p:nvSpPr>
        <p:spPr>
          <a:xfrm>
            <a:off x="147145" y="1417639"/>
            <a:ext cx="11463663" cy="4525961"/>
          </a:xfrm>
        </p:spPr>
        <p:txBody>
          <a:bodyPr/>
          <a:lstStyle/>
          <a:p>
            <a:r>
              <a:rPr lang="en-US" dirty="0"/>
              <a:t>Solicitation provides an outline of what is considered Broader Impact. </a:t>
            </a:r>
          </a:p>
          <a:p>
            <a:pPr lvl="1"/>
            <a:r>
              <a:rPr lang="en-US" dirty="0"/>
              <a:t>Examples:  full participation of women, persons with disabilities, and underrepresented minorities in science, technology, engineering, and mathematics (STEM); improved STEM education and educator development at any level; development of a diverse, globally competitive STEM workforce; increased partnerships between academia, industry, and others; etc. </a:t>
            </a:r>
          </a:p>
          <a:p>
            <a:r>
              <a:rPr lang="en-US" dirty="0"/>
              <a:t>What makes your collaboration or organizations unique can often be cited or included as part of the broader impact of the proposal. </a:t>
            </a:r>
          </a:p>
          <a:p>
            <a:r>
              <a:rPr lang="en-US" dirty="0"/>
              <a:t>Is where you can put application drivers outside of the science and engineering field that will use the proposed infrastructure.</a:t>
            </a:r>
          </a:p>
          <a:p>
            <a:pPr lvl="1"/>
            <a:r>
              <a:rPr lang="en-US" sz="1800" dirty="0"/>
              <a:t>Demonstrates the infrastructure will further discovery, education, etc. in other fields.</a:t>
            </a:r>
          </a:p>
          <a:p>
            <a:pPr lvl="1"/>
            <a:r>
              <a:rPr lang="en-US" sz="1800" dirty="0"/>
              <a:t>Humanities, art, etc.  If you can make a connection to a scientific area as well, even better.</a:t>
            </a:r>
          </a:p>
          <a:p>
            <a:pPr lvl="2"/>
            <a:r>
              <a:rPr lang="en-US" sz="1800" dirty="0"/>
              <a:t>For example, a humanities project that would get better access to data storage. </a:t>
            </a:r>
          </a:p>
        </p:txBody>
      </p:sp>
    </p:spTree>
    <p:extLst>
      <p:ext uri="{BB962C8B-B14F-4D97-AF65-F5344CB8AC3E}">
        <p14:creationId xmlns:p14="http://schemas.microsoft.com/office/powerpoint/2010/main" val="2549724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C8F8-5596-5C4A-A69A-2C68F02CD0D2}"/>
              </a:ext>
            </a:extLst>
          </p:cNvPr>
          <p:cNvSpPr>
            <a:spLocks noGrp="1"/>
          </p:cNvSpPr>
          <p:nvPr>
            <p:ph type="title"/>
          </p:nvPr>
        </p:nvSpPr>
        <p:spPr/>
        <p:txBody>
          <a:bodyPr/>
          <a:lstStyle/>
          <a:p>
            <a:pPr algn="ctr"/>
            <a:r>
              <a:rPr lang="en-US" dirty="0"/>
              <a:t>Additional Review Criteria</a:t>
            </a:r>
          </a:p>
        </p:txBody>
      </p:sp>
      <p:sp>
        <p:nvSpPr>
          <p:cNvPr id="3" name="Content Placeholder 2">
            <a:extLst>
              <a:ext uri="{FF2B5EF4-FFF2-40B4-BE49-F238E27FC236}">
                <a16:creationId xmlns:a16="http://schemas.microsoft.com/office/drawing/2014/main" id="{E9512E67-F469-DC46-B8C5-C148616C1C67}"/>
              </a:ext>
            </a:extLst>
          </p:cNvPr>
          <p:cNvSpPr>
            <a:spLocks noGrp="1"/>
          </p:cNvSpPr>
          <p:nvPr>
            <p:ph idx="1"/>
          </p:nvPr>
        </p:nvSpPr>
        <p:spPr>
          <a:xfrm>
            <a:off x="581192" y="1978573"/>
            <a:ext cx="8229600" cy="4267199"/>
          </a:xfrm>
        </p:spPr>
        <p:txBody>
          <a:bodyPr/>
          <a:lstStyle/>
          <a:p>
            <a:r>
              <a:rPr lang="en-US" dirty="0"/>
              <a:t>Make sure to look for this information in the solicitation.</a:t>
            </a:r>
          </a:p>
          <a:p>
            <a:r>
              <a:rPr lang="en-US" dirty="0"/>
              <a:t>Two types:</a:t>
            </a:r>
          </a:p>
          <a:p>
            <a:pPr lvl="1"/>
            <a:r>
              <a:rPr lang="en-US" dirty="0"/>
              <a:t>For all submitted CC* proposal. </a:t>
            </a:r>
          </a:p>
          <a:p>
            <a:pPr lvl="1"/>
            <a:r>
              <a:rPr lang="en-US" dirty="0"/>
              <a:t>By Area. </a:t>
            </a:r>
          </a:p>
          <a:p>
            <a:r>
              <a:rPr lang="en-US" dirty="0"/>
              <a:t>Examples from CC* 2021 solicitation in following slides. </a:t>
            </a:r>
          </a:p>
          <a:p>
            <a:pPr lvl="1"/>
            <a:endParaRPr lang="en-US" dirty="0"/>
          </a:p>
        </p:txBody>
      </p:sp>
    </p:spTree>
    <p:extLst>
      <p:ext uri="{BB962C8B-B14F-4D97-AF65-F5344CB8AC3E}">
        <p14:creationId xmlns:p14="http://schemas.microsoft.com/office/powerpoint/2010/main" val="3442858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D405-6B03-854F-8474-F8E8F049B694}"/>
              </a:ext>
            </a:extLst>
          </p:cNvPr>
          <p:cNvSpPr>
            <a:spLocks noGrp="1"/>
          </p:cNvSpPr>
          <p:nvPr>
            <p:ph type="title"/>
          </p:nvPr>
        </p:nvSpPr>
        <p:spPr/>
        <p:txBody>
          <a:bodyPr/>
          <a:lstStyle/>
          <a:p>
            <a:pPr algn="ctr"/>
            <a:r>
              <a:rPr lang="en-US" dirty="0"/>
              <a:t>Additional Solicitation Specific Review Criteria</a:t>
            </a:r>
          </a:p>
        </p:txBody>
      </p:sp>
      <p:sp>
        <p:nvSpPr>
          <p:cNvPr id="3" name="Content Placeholder 2">
            <a:extLst>
              <a:ext uri="{FF2B5EF4-FFF2-40B4-BE49-F238E27FC236}">
                <a16:creationId xmlns:a16="http://schemas.microsoft.com/office/drawing/2014/main" id="{6B7799E9-DCAD-944D-92EF-970D0105857C}"/>
              </a:ext>
            </a:extLst>
          </p:cNvPr>
          <p:cNvSpPr>
            <a:spLocks noGrp="1"/>
          </p:cNvSpPr>
          <p:nvPr>
            <p:ph idx="1"/>
          </p:nvPr>
        </p:nvSpPr>
        <p:spPr/>
        <p:txBody>
          <a:bodyPr>
            <a:normAutofit lnSpcReduction="10000"/>
          </a:bodyPr>
          <a:lstStyle/>
          <a:p>
            <a:pPr marL="0" indent="0">
              <a:buNone/>
            </a:pPr>
            <a:endParaRPr lang="en-US" dirty="0"/>
          </a:p>
          <a:p>
            <a:r>
              <a:rPr lang="en-US" dirty="0"/>
              <a:t>All CC* projects will be reviewed with careful attention to the following:</a:t>
            </a:r>
          </a:p>
          <a:p>
            <a:pPr lvl="1"/>
            <a:r>
              <a:rPr lang="en-US" dirty="0"/>
              <a:t>The extent to which the work provides a needed capability required by science, engineering and education.</a:t>
            </a:r>
          </a:p>
          <a:p>
            <a:pPr lvl="1"/>
            <a:r>
              <a:rPr lang="en-US" dirty="0"/>
              <a:t>The expected impact on the deployed environment described in the proposal, and potential impact across a broader segment of the NSF community.</a:t>
            </a:r>
          </a:p>
          <a:p>
            <a:pPr lvl="1"/>
            <a:r>
              <a:rPr lang="en-US" dirty="0"/>
              <a:t>Where applicable, how resource access control, federated identity management, and other cybersecurity related issues and community best practices are addressed.</a:t>
            </a:r>
          </a:p>
          <a:p>
            <a:pPr lvl="1"/>
            <a:r>
              <a:rPr lang="en-US" dirty="0"/>
              <a:t>A Cyberinfrastructure (CI) plan: [except for area (5) as noted earlier]: To what extent is the planned cyberinfrastructure likely to enhance capacity for discovery, innovation, and education in science and engineering? How well does the plan as presented position the proposing institution(s) for future cyberinfrastructure development? How well does the cyberinfrastructure plan support and integrate with the institutions' science and technology plan? Are IPv6 deployment and </a:t>
            </a:r>
            <a:r>
              <a:rPr lang="en-US" dirty="0" err="1"/>
              <a:t>InCommon</a:t>
            </a:r>
            <a:r>
              <a:rPr lang="en-US" dirty="0"/>
              <a:t> Federation addressed? Are the activities described in the proposal consistent with the institution's cyberinfrastructure plan?</a:t>
            </a:r>
          </a:p>
        </p:txBody>
      </p:sp>
    </p:spTree>
    <p:extLst>
      <p:ext uri="{BB962C8B-B14F-4D97-AF65-F5344CB8AC3E}">
        <p14:creationId xmlns:p14="http://schemas.microsoft.com/office/powerpoint/2010/main" val="22239646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F678-6289-2D4E-8D80-E7858CE62760}"/>
              </a:ext>
            </a:extLst>
          </p:cNvPr>
          <p:cNvSpPr>
            <a:spLocks noGrp="1"/>
          </p:cNvSpPr>
          <p:nvPr>
            <p:ph type="title"/>
          </p:nvPr>
        </p:nvSpPr>
        <p:spPr/>
        <p:txBody>
          <a:bodyPr/>
          <a:lstStyle/>
          <a:p>
            <a:pPr algn="ctr"/>
            <a:r>
              <a:rPr lang="en-US" dirty="0"/>
              <a:t>Area specific review criteria</a:t>
            </a:r>
          </a:p>
        </p:txBody>
      </p:sp>
      <p:sp>
        <p:nvSpPr>
          <p:cNvPr id="3" name="Content Placeholder 2">
            <a:extLst>
              <a:ext uri="{FF2B5EF4-FFF2-40B4-BE49-F238E27FC236}">
                <a16:creationId xmlns:a16="http://schemas.microsoft.com/office/drawing/2014/main" id="{9C0CA8B4-1F07-9346-9A27-966791F3B23B}"/>
              </a:ext>
            </a:extLst>
          </p:cNvPr>
          <p:cNvSpPr>
            <a:spLocks noGrp="1"/>
          </p:cNvSpPr>
          <p:nvPr>
            <p:ph idx="1"/>
          </p:nvPr>
        </p:nvSpPr>
        <p:spPr/>
        <p:txBody>
          <a:bodyPr>
            <a:normAutofit fontScale="92500" lnSpcReduction="10000"/>
          </a:bodyPr>
          <a:lstStyle/>
          <a:p>
            <a:pPr algn="l"/>
            <a:r>
              <a:rPr lang="en-US" b="1" i="1" u="none" strike="noStrike" dirty="0">
                <a:solidFill>
                  <a:srgbClr val="000000"/>
                </a:solidFill>
                <a:effectLst/>
                <a:latin typeface="Arial" panose="020B0604020202020204" pitchFamily="34" charset="0"/>
              </a:rPr>
              <a:t>Additionally, for proposals in area (1) Data Driven Networking Infrastructure for the Campus and Researcher and area (2) Regional Connectivity for Small Institutions of Higher Education:</a:t>
            </a:r>
            <a:endParaRPr lang="en-US" b="0" i="0" u="none" strike="noStrike" dirty="0">
              <a:solidFill>
                <a:srgbClr val="000000"/>
              </a:solidFill>
              <a:effectLst/>
              <a:latin typeface="Arial" panose="020B0604020202020204" pitchFamily="34" charset="0"/>
            </a:endParaRPr>
          </a:p>
          <a:p>
            <a:pPr lvl="1">
              <a:buFont typeface="Arial" panose="020B0604020202020204" pitchFamily="34" charset="0"/>
              <a:buChar char="•"/>
            </a:pPr>
            <a:r>
              <a:rPr lang="en-US" b="1" i="1" u="none" strike="noStrike" dirty="0">
                <a:solidFill>
                  <a:srgbClr val="000000"/>
                </a:solidFill>
                <a:effectLst/>
                <a:latin typeface="Arial" panose="020B0604020202020204" pitchFamily="34" charset="0"/>
              </a:rPr>
              <a:t>A Project Plan</a:t>
            </a:r>
            <a:r>
              <a:rPr lang="en-US" b="0" i="1" u="none" strike="noStrike" dirty="0">
                <a:solidFill>
                  <a:srgbClr val="000000"/>
                </a:solidFill>
                <a:effectLst/>
                <a:latin typeface="Arial" panose="020B0604020202020204" pitchFamily="34" charset="0"/>
              </a:rPr>
              <a:t> addressing clear goals and milestones resulting in a working system in the target environment. </a:t>
            </a:r>
            <a:endParaRPr lang="en-US" b="0" i="0" u="none" strike="noStrike" dirty="0">
              <a:solidFill>
                <a:srgbClr val="000000"/>
              </a:solidFill>
              <a:effectLst/>
              <a:latin typeface="Arial" panose="020B0604020202020204" pitchFamily="34" charset="0"/>
            </a:endParaRPr>
          </a:p>
          <a:p>
            <a:pPr algn="l"/>
            <a:r>
              <a:rPr lang="en-US" b="1" i="1" u="none" strike="noStrike" dirty="0">
                <a:solidFill>
                  <a:srgbClr val="000000"/>
                </a:solidFill>
                <a:effectLst/>
                <a:latin typeface="Arial" panose="020B0604020202020204" pitchFamily="34" charset="0"/>
              </a:rPr>
              <a:t>Additionally, for proposals in area (3) Network Integration and Applied Innovation:</a:t>
            </a:r>
            <a:endParaRPr lang="en-US" b="0" i="0" u="none" strike="noStrike" dirty="0">
              <a:solidFill>
                <a:srgbClr val="000000"/>
              </a:solidFill>
              <a:effectLst/>
              <a:latin typeface="Arial" panose="020B0604020202020204" pitchFamily="34" charset="0"/>
            </a:endParaRPr>
          </a:p>
          <a:p>
            <a:pPr lvl="1">
              <a:buFont typeface="Arial" panose="020B0604020202020204" pitchFamily="34" charset="0"/>
              <a:buChar char="•"/>
            </a:pPr>
            <a:r>
              <a:rPr lang="en-US" b="1" i="1" u="none" strike="noStrike" dirty="0">
                <a:solidFill>
                  <a:srgbClr val="000000"/>
                </a:solidFill>
                <a:effectLst/>
                <a:latin typeface="Arial" panose="020B0604020202020204" pitchFamily="34" charset="0"/>
              </a:rPr>
              <a:t>A Project Plan </a:t>
            </a:r>
            <a:r>
              <a:rPr lang="en-US" b="0" i="1" u="none" strike="noStrike" dirty="0">
                <a:solidFill>
                  <a:srgbClr val="000000"/>
                </a:solidFill>
                <a:effectLst/>
                <a:latin typeface="Arial" panose="020B0604020202020204" pitchFamily="34" charset="0"/>
              </a:rPr>
              <a:t>addressing clear goals and milestones resulting in a working system in the target environment.</a:t>
            </a:r>
            <a:endParaRPr lang="en-US" b="0" i="0" u="none" strike="noStrike" dirty="0">
              <a:solidFill>
                <a:srgbClr val="000000"/>
              </a:solidFill>
              <a:effectLst/>
              <a:latin typeface="Arial" panose="020B0604020202020204" pitchFamily="34" charset="0"/>
            </a:endParaRPr>
          </a:p>
          <a:p>
            <a:pPr lvl="1">
              <a:buFont typeface="Arial" panose="020B0604020202020204" pitchFamily="34" charset="0"/>
              <a:buChar char="•"/>
            </a:pPr>
            <a:r>
              <a:rPr lang="en-US" b="1" i="1" u="none" strike="noStrike" dirty="0">
                <a:solidFill>
                  <a:srgbClr val="000000"/>
                </a:solidFill>
                <a:effectLst/>
                <a:latin typeface="Arial" panose="020B0604020202020204" pitchFamily="34" charset="0"/>
              </a:rPr>
              <a:t>Tangible metrics</a:t>
            </a:r>
            <a:r>
              <a:rPr lang="en-US" b="0" i="1" u="none" strike="noStrike" dirty="0">
                <a:solidFill>
                  <a:srgbClr val="000000"/>
                </a:solidFill>
                <a:effectLst/>
                <a:latin typeface="Arial" panose="020B0604020202020204" pitchFamily="34" charset="0"/>
              </a:rPr>
              <a:t> to measure the success of the integrated systems and any associated software developed, and the steps necessary to take the systems from prototype status to production use.</a:t>
            </a:r>
            <a:endParaRPr lang="en-US" b="0" i="0" u="none" strike="noStrike" dirty="0">
              <a:solidFill>
                <a:srgbClr val="000000"/>
              </a:solidFill>
              <a:effectLst/>
              <a:latin typeface="Arial" panose="020B0604020202020204" pitchFamily="34" charset="0"/>
            </a:endParaRPr>
          </a:p>
          <a:p>
            <a:pPr algn="l"/>
            <a:r>
              <a:rPr lang="en-US" b="1" i="1" u="none" strike="noStrike" dirty="0">
                <a:solidFill>
                  <a:srgbClr val="000000"/>
                </a:solidFill>
                <a:effectLst/>
                <a:latin typeface="Arial" panose="020B0604020202020204" pitchFamily="34" charset="0"/>
              </a:rPr>
              <a:t>Additionally, for proposals in area (4) Campus Computing and the Computing Continuum:</a:t>
            </a:r>
            <a:endParaRPr lang="en-US" b="0" i="0" u="none" strike="noStrike" dirty="0">
              <a:solidFill>
                <a:srgbClr val="000000"/>
              </a:solidFill>
              <a:effectLst/>
              <a:latin typeface="Arial" panose="020B0604020202020204" pitchFamily="34" charset="0"/>
            </a:endParaRPr>
          </a:p>
          <a:p>
            <a:pPr lvl="1">
              <a:buFont typeface="Arial" panose="020B0604020202020204" pitchFamily="34" charset="0"/>
              <a:buChar char="•"/>
            </a:pPr>
            <a:r>
              <a:rPr lang="en-US" b="0" i="1" u="none" strike="noStrike" dirty="0">
                <a:solidFill>
                  <a:srgbClr val="000000"/>
                </a:solidFill>
                <a:effectLst/>
                <a:latin typeface="Arial" panose="020B0604020202020204" pitchFamily="34" charset="0"/>
              </a:rPr>
              <a:t>The extent to which science drivers and applications motivate the types of compute and cloud resources requested.</a:t>
            </a:r>
            <a:endParaRPr lang="en-US" b="0" i="0" u="none" strike="noStrike" dirty="0">
              <a:solidFill>
                <a:srgbClr val="000000"/>
              </a:solidFill>
              <a:effectLst/>
              <a:latin typeface="Arial" panose="020B0604020202020204" pitchFamily="34" charset="0"/>
            </a:endParaRPr>
          </a:p>
          <a:p>
            <a:pPr lvl="1">
              <a:buFont typeface="Arial" panose="020B0604020202020204" pitchFamily="34" charset="0"/>
              <a:buChar char="•"/>
            </a:pPr>
            <a:r>
              <a:rPr lang="en-US" b="1" i="1" u="none" strike="noStrike" dirty="0">
                <a:solidFill>
                  <a:srgbClr val="000000"/>
                </a:solidFill>
                <a:effectLst/>
                <a:latin typeface="Arial" panose="020B0604020202020204" pitchFamily="34" charset="0"/>
              </a:rPr>
              <a:t>A Project Plan</a:t>
            </a:r>
            <a:r>
              <a:rPr lang="en-US" b="0" i="1" u="none" strike="noStrike" dirty="0">
                <a:solidFill>
                  <a:srgbClr val="000000"/>
                </a:solidFill>
                <a:effectLst/>
                <a:latin typeface="Arial" panose="020B0604020202020204" pitchFamily="34" charset="0"/>
              </a:rPr>
              <a:t> addressing clear goals and milestones.</a:t>
            </a:r>
            <a:endParaRPr lang="en-US" b="0" i="0" u="none" strike="noStrike" dirty="0">
              <a:solidFill>
                <a:srgbClr val="000000"/>
              </a:solidFill>
              <a:effectLst/>
              <a:latin typeface="Arial" panose="020B0604020202020204" pitchFamily="34" charset="0"/>
            </a:endParaRPr>
          </a:p>
          <a:p>
            <a:pPr lvl="1">
              <a:buFont typeface="Arial" panose="020B0604020202020204" pitchFamily="34" charset="0"/>
              <a:buChar char="•"/>
            </a:pPr>
            <a:r>
              <a:rPr lang="en-US" b="1" i="1" u="none" strike="noStrike" dirty="0">
                <a:solidFill>
                  <a:srgbClr val="000000"/>
                </a:solidFill>
                <a:effectLst/>
                <a:latin typeface="Arial" panose="020B0604020202020204" pitchFamily="34" charset="0"/>
              </a:rPr>
              <a:t>Tangible metrics</a:t>
            </a:r>
            <a:r>
              <a:rPr lang="en-US" b="0" i="1" u="none" strike="noStrike" dirty="0">
                <a:solidFill>
                  <a:srgbClr val="000000"/>
                </a:solidFill>
                <a:effectLst/>
                <a:latin typeface="Arial" panose="020B0604020202020204" pitchFamily="34" charset="0"/>
              </a:rPr>
              <a:t> to measure the success of the system or set of activities.</a:t>
            </a:r>
            <a:br>
              <a:rPr lang="en-US" dirty="0"/>
            </a:br>
            <a:endParaRPr lang="en-US" dirty="0"/>
          </a:p>
        </p:txBody>
      </p:sp>
    </p:spTree>
    <p:extLst>
      <p:ext uri="{BB962C8B-B14F-4D97-AF65-F5344CB8AC3E}">
        <p14:creationId xmlns:p14="http://schemas.microsoft.com/office/powerpoint/2010/main" val="3467955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2FF8-F47D-F74B-ACE2-9218601950DF}"/>
              </a:ext>
            </a:extLst>
          </p:cNvPr>
          <p:cNvSpPr>
            <a:spLocks noGrp="1"/>
          </p:cNvSpPr>
          <p:nvPr>
            <p:ph type="title"/>
          </p:nvPr>
        </p:nvSpPr>
        <p:spPr/>
        <p:txBody>
          <a:bodyPr/>
          <a:lstStyle/>
          <a:p>
            <a:pPr algn="ctr"/>
            <a:r>
              <a:rPr lang="en-US" dirty="0"/>
              <a:t>Techniques for Highlighting Review Criteria </a:t>
            </a:r>
          </a:p>
        </p:txBody>
      </p:sp>
      <p:sp>
        <p:nvSpPr>
          <p:cNvPr id="3" name="Content Placeholder 2">
            <a:extLst>
              <a:ext uri="{FF2B5EF4-FFF2-40B4-BE49-F238E27FC236}">
                <a16:creationId xmlns:a16="http://schemas.microsoft.com/office/drawing/2014/main" id="{5D694D9F-BBA9-474C-8CD9-878F725EB2EA}"/>
              </a:ext>
            </a:extLst>
          </p:cNvPr>
          <p:cNvSpPr>
            <a:spLocks noGrp="1"/>
          </p:cNvSpPr>
          <p:nvPr>
            <p:ph idx="1"/>
          </p:nvPr>
        </p:nvSpPr>
        <p:spPr/>
        <p:txBody>
          <a:bodyPr>
            <a:normAutofit fontScale="92500" lnSpcReduction="20000"/>
          </a:bodyPr>
          <a:lstStyle/>
          <a:p>
            <a:r>
              <a:rPr lang="en-US" dirty="0"/>
              <a:t>In the Project Description</a:t>
            </a:r>
          </a:p>
          <a:p>
            <a:pPr lvl="1"/>
            <a:r>
              <a:rPr lang="en-US" sz="1800" dirty="0"/>
              <a:t>Specifically call it out: </a:t>
            </a:r>
          </a:p>
          <a:p>
            <a:pPr lvl="2"/>
            <a:r>
              <a:rPr lang="en-US" sz="1800" dirty="0"/>
              <a:t>Start a sentence with:  </a:t>
            </a:r>
          </a:p>
          <a:p>
            <a:pPr lvl="3"/>
            <a:r>
              <a:rPr lang="en-US" sz="1800" dirty="0"/>
              <a:t>The intellectual merit of this project is …</a:t>
            </a:r>
          </a:p>
          <a:p>
            <a:pPr lvl="3"/>
            <a:r>
              <a:rPr lang="en-US" sz="1800" dirty="0"/>
              <a:t>The broader impact associated with this project is …</a:t>
            </a:r>
          </a:p>
          <a:p>
            <a:pPr lvl="2"/>
            <a:r>
              <a:rPr lang="en-US" sz="1800" dirty="0"/>
              <a:t>Specific paragraph or section</a:t>
            </a:r>
          </a:p>
          <a:p>
            <a:pPr lvl="3"/>
            <a:r>
              <a:rPr lang="en-US" sz="1800" dirty="0"/>
              <a:t>Either combined or for each area that specifically addresses the review criteria both the general, solicitation specific and area specific. </a:t>
            </a:r>
          </a:p>
          <a:p>
            <a:pPr lvl="1"/>
            <a:r>
              <a:rPr lang="en-US" sz="1800" dirty="0"/>
              <a:t>Highlight through out the proposal when appropriate as well. </a:t>
            </a:r>
          </a:p>
          <a:p>
            <a:pPr lvl="2"/>
            <a:r>
              <a:rPr lang="en-US" sz="1600" dirty="0"/>
              <a:t>I’m not a fan of this style, but I see it often. </a:t>
            </a:r>
          </a:p>
          <a:p>
            <a:r>
              <a:rPr lang="en-US" dirty="0"/>
              <a:t>Separate section required in the Project Summary. </a:t>
            </a:r>
          </a:p>
          <a:p>
            <a:pPr lvl="1"/>
            <a:endParaRPr lang="en-US" dirty="0"/>
          </a:p>
        </p:txBody>
      </p:sp>
    </p:spTree>
    <p:extLst>
      <p:ext uri="{BB962C8B-B14F-4D97-AF65-F5344CB8AC3E}">
        <p14:creationId xmlns:p14="http://schemas.microsoft.com/office/powerpoint/2010/main" val="32268970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D2AD-8444-FA40-8AA5-E8AD552889BE}"/>
              </a:ext>
            </a:extLst>
          </p:cNvPr>
          <p:cNvSpPr>
            <a:spLocks noGrp="1"/>
          </p:cNvSpPr>
          <p:nvPr>
            <p:ph type="title"/>
          </p:nvPr>
        </p:nvSpPr>
        <p:spPr/>
        <p:txBody>
          <a:bodyPr/>
          <a:lstStyle/>
          <a:p>
            <a:r>
              <a:rPr lang="en-US" dirty="0"/>
              <a:t>Wrap up/ Q&amp;A</a:t>
            </a:r>
          </a:p>
        </p:txBody>
      </p:sp>
      <p:sp>
        <p:nvSpPr>
          <p:cNvPr id="4" name="Text Placeholder 3">
            <a:extLst>
              <a:ext uri="{FF2B5EF4-FFF2-40B4-BE49-F238E27FC236}">
                <a16:creationId xmlns:a16="http://schemas.microsoft.com/office/drawing/2014/main" id="{3A5A7639-13B0-8144-9556-BFC2F58278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4534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8001000" cy="655638"/>
          </a:xfrm>
        </p:spPr>
        <p:txBody>
          <a:bodyPr/>
          <a:lstStyle/>
          <a:p>
            <a:pPr algn="ctr"/>
            <a:r>
              <a:rPr lang="en-US" dirty="0"/>
              <a:t>General Tips</a:t>
            </a:r>
          </a:p>
        </p:txBody>
      </p:sp>
      <p:sp>
        <p:nvSpPr>
          <p:cNvPr id="3" name="Content Placeholder 2"/>
          <p:cNvSpPr>
            <a:spLocks noGrp="1"/>
          </p:cNvSpPr>
          <p:nvPr>
            <p:ph idx="1"/>
          </p:nvPr>
        </p:nvSpPr>
        <p:spPr>
          <a:xfrm>
            <a:off x="909144" y="2220312"/>
            <a:ext cx="10053145" cy="4211359"/>
          </a:xfrm>
        </p:spPr>
        <p:txBody>
          <a:bodyPr>
            <a:normAutofit lnSpcReduction="10000"/>
          </a:bodyPr>
          <a:lstStyle/>
          <a:p>
            <a:r>
              <a:rPr lang="en-US" dirty="0"/>
              <a:t>There is a lot to do in order to submit a complete proposal. </a:t>
            </a:r>
          </a:p>
          <a:p>
            <a:r>
              <a:rPr lang="en-US" sz="2000" dirty="0"/>
              <a:t>Consult the Policies and Procedures: </a:t>
            </a:r>
          </a:p>
          <a:p>
            <a:pPr lvl="1"/>
            <a:r>
              <a:rPr lang="en-US" sz="2000" dirty="0">
                <a:hlinkClick r:id="rId2"/>
              </a:rPr>
              <a:t>https://www.nsf.gov/pubs/policydocs/pappg22_1/index.jsp</a:t>
            </a:r>
            <a:endParaRPr lang="en-US" sz="2000" dirty="0"/>
          </a:p>
          <a:p>
            <a:pPr lvl="1"/>
            <a:r>
              <a:rPr lang="en-US" sz="2000" dirty="0"/>
              <a:t>MAKE SURE TO CHECK THAT YOU ARE USING THE LATEST GUIDE!</a:t>
            </a:r>
          </a:p>
          <a:p>
            <a:r>
              <a:rPr lang="en-US" sz="2000" dirty="0"/>
              <a:t>Use a Checklist</a:t>
            </a:r>
          </a:p>
          <a:p>
            <a:pPr lvl="1"/>
            <a:r>
              <a:rPr lang="en-US" sz="1800" dirty="0"/>
              <a:t>The PAPPG includes a checklist: </a:t>
            </a:r>
          </a:p>
          <a:p>
            <a:pPr lvl="2"/>
            <a:r>
              <a:rPr lang="en-US" sz="1800" dirty="0"/>
              <a:t>https://</a:t>
            </a:r>
            <a:r>
              <a:rPr lang="en-US" sz="1800" dirty="0" err="1"/>
              <a:t>www.nsf.gov</a:t>
            </a:r>
            <a:r>
              <a:rPr lang="en-US" sz="1800" dirty="0"/>
              <a:t>/pubs/</a:t>
            </a:r>
            <a:r>
              <a:rPr lang="en-US" sz="1800" dirty="0" err="1"/>
              <a:t>policydocs</a:t>
            </a:r>
            <a:r>
              <a:rPr lang="en-US" sz="1800" dirty="0"/>
              <a:t>/pappg22_1/pappg_2.jsp#2ex1</a:t>
            </a:r>
          </a:p>
          <a:p>
            <a:pPr lvl="2"/>
            <a:r>
              <a:rPr lang="en-US" sz="1800" dirty="0"/>
              <a:t>Update/make your own in order to include items specific to your submission. </a:t>
            </a:r>
          </a:p>
          <a:p>
            <a:r>
              <a:rPr lang="en-US" dirty="0"/>
              <a:t>Be aware of internal organizational deadlines.</a:t>
            </a:r>
          </a:p>
          <a:p>
            <a:pPr lvl="1"/>
            <a:r>
              <a:rPr lang="en-US" sz="1800" dirty="0"/>
              <a:t>Many universities want the full package at least one week prior to submission. </a:t>
            </a:r>
          </a:p>
          <a:p>
            <a:pPr lvl="1"/>
            <a:endParaRPr lang="en-US" dirty="0"/>
          </a:p>
        </p:txBody>
      </p:sp>
    </p:spTree>
    <p:extLst>
      <p:ext uri="{BB962C8B-B14F-4D97-AF65-F5344CB8AC3E}">
        <p14:creationId xmlns:p14="http://schemas.microsoft.com/office/powerpoint/2010/main" val="3930152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Tips</a:t>
            </a:r>
          </a:p>
        </p:txBody>
      </p:sp>
      <p:sp>
        <p:nvSpPr>
          <p:cNvPr id="3" name="Content Placeholder 2"/>
          <p:cNvSpPr>
            <a:spLocks noGrp="1"/>
          </p:cNvSpPr>
          <p:nvPr>
            <p:ph idx="1"/>
          </p:nvPr>
        </p:nvSpPr>
        <p:spPr>
          <a:xfrm>
            <a:off x="378372" y="2264980"/>
            <a:ext cx="11465793" cy="4135159"/>
          </a:xfrm>
        </p:spPr>
        <p:txBody>
          <a:bodyPr/>
          <a:lstStyle/>
          <a:p>
            <a:r>
              <a:rPr lang="en-US" dirty="0"/>
              <a:t>Corralling your collaborators</a:t>
            </a:r>
          </a:p>
          <a:p>
            <a:pPr lvl="1"/>
            <a:r>
              <a:rPr lang="en-US" sz="1800" dirty="0"/>
              <a:t>Often the most difficult part of a CC* submission is getting all the required documents from your co-PIs, senior personnel, application driver collaborators (Letters of Collaboration) </a:t>
            </a:r>
          </a:p>
          <a:p>
            <a:pPr lvl="1"/>
            <a:r>
              <a:rPr lang="en-US" sz="1800" dirty="0"/>
              <a:t>If appropriate, can facilitate the process if you have templates for the various documents. </a:t>
            </a:r>
          </a:p>
          <a:p>
            <a:pPr lvl="1"/>
            <a:r>
              <a:rPr lang="en-US" sz="1800" dirty="0"/>
              <a:t>Have one person in your group responsible for communicating and collecting the documents</a:t>
            </a:r>
          </a:p>
          <a:p>
            <a:pPr lvl="1"/>
            <a:r>
              <a:rPr lang="en-US" sz="1800" dirty="0"/>
              <a:t>You may have to drop a co-PI, senior personnel or application driver if you don’t get the information in time to submit</a:t>
            </a:r>
          </a:p>
          <a:p>
            <a:pPr lvl="1"/>
            <a:endParaRPr lang="en-US" dirty="0"/>
          </a:p>
          <a:p>
            <a:pPr lvl="1"/>
            <a:endParaRPr lang="en-US" dirty="0"/>
          </a:p>
        </p:txBody>
      </p:sp>
    </p:spTree>
    <p:extLst>
      <p:ext uri="{BB962C8B-B14F-4D97-AF65-F5344CB8AC3E}">
        <p14:creationId xmlns:p14="http://schemas.microsoft.com/office/powerpoint/2010/main" val="525628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Tips</a:t>
            </a:r>
          </a:p>
        </p:txBody>
      </p:sp>
      <p:sp>
        <p:nvSpPr>
          <p:cNvPr id="3" name="Content Placeholder 2"/>
          <p:cNvSpPr>
            <a:spLocks noGrp="1"/>
          </p:cNvSpPr>
          <p:nvPr>
            <p:ph idx="1"/>
          </p:nvPr>
        </p:nvSpPr>
        <p:spPr>
          <a:xfrm>
            <a:off x="581191" y="1952298"/>
            <a:ext cx="10801512" cy="4058959"/>
          </a:xfrm>
        </p:spPr>
        <p:txBody>
          <a:bodyPr>
            <a:normAutofit/>
          </a:bodyPr>
          <a:lstStyle/>
          <a:p>
            <a:r>
              <a:rPr lang="en-US" dirty="0"/>
              <a:t>Manage your vendors</a:t>
            </a:r>
          </a:p>
          <a:p>
            <a:pPr lvl="1"/>
            <a:r>
              <a:rPr lang="en-US" sz="1800" dirty="0"/>
              <a:t>Quotes from vendors are a critical part of the proposal submission since most are infrastructure (equipment) proposals.</a:t>
            </a:r>
          </a:p>
          <a:p>
            <a:pPr lvl="1"/>
            <a:r>
              <a:rPr lang="en-US" sz="1800" dirty="0"/>
              <a:t>Get quotes from multiple vendors</a:t>
            </a:r>
          </a:p>
          <a:p>
            <a:pPr lvl="2"/>
            <a:r>
              <a:rPr lang="en-US" sz="1800" dirty="0"/>
              <a:t>Make sure to have variations in case your ideal solution does not fall within the budgeted amount. </a:t>
            </a:r>
          </a:p>
          <a:p>
            <a:pPr lvl="2"/>
            <a:r>
              <a:rPr lang="en-US" sz="1800" dirty="0"/>
              <a:t>Be careful of  vendor additions, including unnecessary vendor support </a:t>
            </a:r>
            <a:r>
              <a:rPr lang="mr-IN" sz="1800" dirty="0"/>
              <a:t>–</a:t>
            </a:r>
            <a:r>
              <a:rPr lang="en-US" sz="1800" dirty="0"/>
              <a:t> reviewers are often sensitive to what looks like a money grab from a vendor. </a:t>
            </a:r>
          </a:p>
          <a:p>
            <a:pPr lvl="2"/>
            <a:r>
              <a:rPr lang="en-US" sz="1800" dirty="0"/>
              <a:t>Provide a firm deadline, well in advance of the grant due date for the vendor quotes. Provide enough time to negotiate </a:t>
            </a:r>
            <a:r>
              <a:rPr lang="mr-IN" sz="1800" dirty="0"/>
              <a:t>–</a:t>
            </a:r>
            <a:r>
              <a:rPr lang="en-US" sz="1800" dirty="0"/>
              <a:t>either different equipment or better pricing. </a:t>
            </a:r>
          </a:p>
        </p:txBody>
      </p:sp>
    </p:spTree>
    <p:extLst>
      <p:ext uri="{BB962C8B-B14F-4D97-AF65-F5344CB8AC3E}">
        <p14:creationId xmlns:p14="http://schemas.microsoft.com/office/powerpoint/2010/main" val="317355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37F6-28A0-C646-8C0A-30A573F6B905}"/>
              </a:ext>
            </a:extLst>
          </p:cNvPr>
          <p:cNvSpPr>
            <a:spLocks noGrp="1"/>
          </p:cNvSpPr>
          <p:nvPr>
            <p:ph type="title"/>
          </p:nvPr>
        </p:nvSpPr>
        <p:spPr/>
        <p:txBody>
          <a:bodyPr/>
          <a:lstStyle/>
          <a:p>
            <a:r>
              <a:rPr lang="en-US" dirty="0"/>
              <a:t>Background and Context</a:t>
            </a:r>
          </a:p>
        </p:txBody>
      </p:sp>
      <p:sp>
        <p:nvSpPr>
          <p:cNvPr id="4" name="Text Placeholder 3">
            <a:extLst>
              <a:ext uri="{FF2B5EF4-FFF2-40B4-BE49-F238E27FC236}">
                <a16:creationId xmlns:a16="http://schemas.microsoft.com/office/drawing/2014/main" id="{96C35A3B-59AC-D844-8527-3E66D066DA8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508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21F3-ECAB-AA48-A5B1-AA251061E042}"/>
              </a:ext>
            </a:extLst>
          </p:cNvPr>
          <p:cNvSpPr>
            <a:spLocks noGrp="1"/>
          </p:cNvSpPr>
          <p:nvPr>
            <p:ph type="title"/>
          </p:nvPr>
        </p:nvSpPr>
        <p:spPr/>
        <p:txBody>
          <a:bodyPr/>
          <a:lstStyle/>
          <a:p>
            <a:pPr algn="ctr"/>
            <a:r>
              <a:rPr lang="en-US" dirty="0"/>
              <a:t>General Tips</a:t>
            </a:r>
          </a:p>
        </p:txBody>
      </p:sp>
      <p:sp>
        <p:nvSpPr>
          <p:cNvPr id="3" name="Content Placeholder 2">
            <a:extLst>
              <a:ext uri="{FF2B5EF4-FFF2-40B4-BE49-F238E27FC236}">
                <a16:creationId xmlns:a16="http://schemas.microsoft.com/office/drawing/2014/main" id="{0F2B640C-2C8E-B24E-93DC-78A67D074854}"/>
              </a:ext>
            </a:extLst>
          </p:cNvPr>
          <p:cNvSpPr>
            <a:spLocks noGrp="1"/>
          </p:cNvSpPr>
          <p:nvPr>
            <p:ph idx="1"/>
          </p:nvPr>
        </p:nvSpPr>
        <p:spPr/>
        <p:txBody>
          <a:bodyPr>
            <a:normAutofit fontScale="92500" lnSpcReduction="10000"/>
          </a:bodyPr>
          <a:lstStyle/>
          <a:p>
            <a:r>
              <a:rPr lang="en-US" dirty="0"/>
              <a:t>Pay attention to the formatting instructions</a:t>
            </a:r>
          </a:p>
          <a:p>
            <a:pPr lvl="1"/>
            <a:r>
              <a:rPr lang="en-US" dirty="0"/>
              <a:t>Proposal will be returned if you use a font that is too small ! </a:t>
            </a:r>
          </a:p>
          <a:p>
            <a:r>
              <a:rPr lang="en-US" dirty="0"/>
              <a:t>Include diagrams as appropriate</a:t>
            </a:r>
          </a:p>
          <a:p>
            <a:pPr lvl="1"/>
            <a:r>
              <a:rPr lang="en-US" dirty="0"/>
              <a:t>See the list of requirements for your specific area; network diagrams maybe required for Network Infrastructure proposals.</a:t>
            </a:r>
          </a:p>
          <a:p>
            <a:pPr lvl="1"/>
            <a:r>
              <a:rPr lang="en-US" dirty="0"/>
              <a:t>Helps to break up the project description text; can make the proposal more readable, interesting. </a:t>
            </a:r>
          </a:p>
          <a:p>
            <a:pPr lvl="1"/>
            <a:r>
              <a:rPr lang="en-US" dirty="0"/>
              <a:t>Make sure the diagrams are legible !  If you shrink the diagram to fit in the page, make sure that you can still read any writing on the diagram.</a:t>
            </a:r>
          </a:p>
          <a:p>
            <a:r>
              <a:rPr lang="en-US" dirty="0"/>
              <a:t>Science Driver Table </a:t>
            </a:r>
          </a:p>
          <a:p>
            <a:pPr lvl="1"/>
            <a:r>
              <a:rPr lang="en-US" dirty="0"/>
              <a:t>Make it clear and easy to read. If you insert as a diagram, make sure that the text in the table is readable. </a:t>
            </a:r>
          </a:p>
          <a:p>
            <a:r>
              <a:rPr lang="en-US" dirty="0"/>
              <a:t>Use paragraph headings, etc. as appropriate to make the document more readable.</a:t>
            </a:r>
          </a:p>
          <a:p>
            <a:pPr lvl="1"/>
            <a:r>
              <a:rPr lang="en-US" dirty="0"/>
              <a:t>Can align to the specific proposal requirements (must list) or a structure that is specifically oriented towards telling your story. </a:t>
            </a:r>
          </a:p>
        </p:txBody>
      </p:sp>
    </p:spTree>
    <p:extLst>
      <p:ext uri="{BB962C8B-B14F-4D97-AF65-F5344CB8AC3E}">
        <p14:creationId xmlns:p14="http://schemas.microsoft.com/office/powerpoint/2010/main" val="39889644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59221"/>
            <a:ext cx="8229600" cy="655638"/>
          </a:xfrm>
        </p:spPr>
        <p:txBody>
          <a:bodyPr/>
          <a:lstStyle/>
          <a:p>
            <a:pPr algn="ctr"/>
            <a:r>
              <a:rPr lang="en-US" dirty="0"/>
              <a:t>General Tips</a:t>
            </a:r>
          </a:p>
        </p:txBody>
      </p:sp>
      <p:sp>
        <p:nvSpPr>
          <p:cNvPr id="3" name="Content Placeholder 2"/>
          <p:cNvSpPr>
            <a:spLocks noGrp="1"/>
          </p:cNvSpPr>
          <p:nvPr>
            <p:ph idx="1"/>
          </p:nvPr>
        </p:nvSpPr>
        <p:spPr>
          <a:xfrm>
            <a:off x="827688" y="2586913"/>
            <a:ext cx="10113579" cy="4906962"/>
          </a:xfrm>
        </p:spPr>
        <p:txBody>
          <a:bodyPr/>
          <a:lstStyle/>
          <a:p>
            <a:r>
              <a:rPr lang="en-US" sz="2000" dirty="0"/>
              <a:t>Get help, where appropriate:</a:t>
            </a:r>
          </a:p>
          <a:p>
            <a:pPr lvl="1"/>
            <a:r>
              <a:rPr lang="en-US" sz="2000" dirty="0"/>
              <a:t>Other organizations and colleagues who have funded grants in this area. </a:t>
            </a:r>
          </a:p>
          <a:p>
            <a:pPr lvl="1"/>
            <a:r>
              <a:rPr lang="en-US" sz="2000" dirty="0"/>
              <a:t>Consultants and Vendors.</a:t>
            </a:r>
          </a:p>
          <a:p>
            <a:pPr lvl="2"/>
            <a:r>
              <a:rPr lang="en-US" sz="2000" dirty="0"/>
              <a:t>Make sure grant is reflects your organization and “voice”.</a:t>
            </a:r>
          </a:p>
          <a:p>
            <a:pPr lvl="2"/>
            <a:r>
              <a:rPr lang="en-US" sz="2000" dirty="0"/>
              <a:t>It is often obvious if someone else has written your grant. </a:t>
            </a:r>
          </a:p>
          <a:p>
            <a:r>
              <a:rPr lang="en-US" sz="2000" dirty="0"/>
              <a:t>Begin uploading completed documents as soon as possible. </a:t>
            </a:r>
          </a:p>
          <a:p>
            <a:pPr lvl="1"/>
            <a:r>
              <a:rPr lang="en-US" sz="2000" dirty="0"/>
              <a:t>Do not leave this to the last minute.</a:t>
            </a:r>
          </a:p>
          <a:p>
            <a:r>
              <a:rPr lang="en-US" sz="2000" dirty="0"/>
              <a:t>Review, review, review!</a:t>
            </a:r>
          </a:p>
          <a:p>
            <a:pPr lvl="1"/>
            <a:r>
              <a:rPr lang="en-US" sz="2000" dirty="0"/>
              <a:t>By someone who has not been part of the daily proposal development process.</a:t>
            </a:r>
          </a:p>
          <a:p>
            <a:pPr lvl="1"/>
            <a:r>
              <a:rPr lang="en-US" sz="2000" dirty="0"/>
              <a:t>Review again prior to submission to ensure it is correct! </a:t>
            </a:r>
          </a:p>
          <a:p>
            <a:pPr lvl="2"/>
            <a:r>
              <a:rPr lang="en-US" sz="2000" dirty="0"/>
              <a:t>Go through your checklist one last time. </a:t>
            </a:r>
          </a:p>
          <a:p>
            <a:endParaRPr lang="en-US" sz="2000" dirty="0"/>
          </a:p>
          <a:p>
            <a:pPr lvl="1"/>
            <a:endParaRPr lang="en-US" sz="2000" dirty="0"/>
          </a:p>
          <a:p>
            <a:pPr lvl="1"/>
            <a:endParaRPr lang="en-US" dirty="0"/>
          </a:p>
          <a:p>
            <a:pPr lvl="2"/>
            <a:endParaRPr lang="en-US" dirty="0"/>
          </a:p>
        </p:txBody>
      </p:sp>
    </p:spTree>
    <p:extLst>
      <p:ext uri="{BB962C8B-B14F-4D97-AF65-F5344CB8AC3E}">
        <p14:creationId xmlns:p14="http://schemas.microsoft.com/office/powerpoint/2010/main" val="21958542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DC5E-43CE-B54B-8627-59F77002FFB1}"/>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77DA8AE5-3C49-4E45-BFF9-EE979C726A81}"/>
              </a:ext>
            </a:extLst>
          </p:cNvPr>
          <p:cNvSpPr>
            <a:spLocks noGrp="1"/>
          </p:cNvSpPr>
          <p:nvPr>
            <p:ph idx="1"/>
          </p:nvPr>
        </p:nvSpPr>
        <p:spPr>
          <a:xfrm>
            <a:off x="581192" y="2180496"/>
            <a:ext cx="11463171" cy="4199283"/>
          </a:xfrm>
        </p:spPr>
        <p:txBody>
          <a:bodyPr>
            <a:normAutofit lnSpcReduction="10000"/>
          </a:bodyPr>
          <a:lstStyle/>
          <a:p>
            <a:r>
              <a:rPr lang="en-US" dirty="0"/>
              <a:t>NSB Vision 2030 Report </a:t>
            </a:r>
            <a:r>
              <a:rPr lang="en-US" dirty="0">
                <a:hlinkClick r:id="rId2"/>
              </a:rPr>
              <a:t>–</a:t>
            </a:r>
            <a:r>
              <a:rPr lang="en-US" dirty="0"/>
              <a:t> (</a:t>
            </a:r>
            <a:r>
              <a:rPr lang="en-US" dirty="0">
                <a:hlinkClick r:id="rId2"/>
              </a:rPr>
              <a:t>https://www.nsf.gov/nsb/publications/2020/nsb202015.pdf</a:t>
            </a:r>
            <a:r>
              <a:rPr lang="en-US" dirty="0"/>
              <a:t>?)</a:t>
            </a:r>
          </a:p>
          <a:p>
            <a:r>
              <a:rPr lang="en-US" dirty="0"/>
              <a:t>NSF Campus Cyberinfrastructure Program Page – (https://</a:t>
            </a:r>
            <a:r>
              <a:rPr lang="en-US" dirty="0" err="1"/>
              <a:t>beta.nsf.gov</a:t>
            </a:r>
            <a:r>
              <a:rPr lang="en-US" dirty="0"/>
              <a:t>/funding/opportunities/campus-cyberinfrastructure-cc)</a:t>
            </a:r>
          </a:p>
          <a:p>
            <a:r>
              <a:rPr lang="en-US" dirty="0"/>
              <a:t>Kevin Thompson, “NSF Campus Cyberinfrastructure Program (CC*) CI </a:t>
            </a:r>
            <a:r>
              <a:rPr lang="en-US" dirty="0" err="1"/>
              <a:t>Eng</a:t>
            </a:r>
            <a:r>
              <a:rPr lang="en-US" dirty="0"/>
              <a:t> Lunch and Learn”,  April 2022, (</a:t>
            </a:r>
            <a:r>
              <a:rPr lang="en-US" dirty="0">
                <a:hlinkClick r:id="rId3"/>
              </a:rPr>
              <a:t>https://drive.google.com/drive/folders/1sVNvvUWREaoB12JIJ8CRnjSSTICA53Wa</a:t>
            </a:r>
            <a:r>
              <a:rPr lang="en-US" dirty="0"/>
              <a:t>)</a:t>
            </a:r>
          </a:p>
          <a:p>
            <a:r>
              <a:rPr lang="en-US" dirty="0"/>
              <a:t>Proposal &amp; Award Policies &amp; Procedures Guide (PAPPG) – (</a:t>
            </a:r>
            <a:r>
              <a:rPr lang="en-US" sz="1800" dirty="0">
                <a:hlinkClick r:id="rId4"/>
              </a:rPr>
              <a:t>https://www.nsf.gov/pubs/policydocs/pappg22_1/index.jsp</a:t>
            </a:r>
            <a:r>
              <a:rPr lang="en-US" dirty="0"/>
              <a:t>) </a:t>
            </a:r>
          </a:p>
          <a:p>
            <a:r>
              <a:rPr lang="en-US" dirty="0"/>
              <a:t>Missing Millions Report </a:t>
            </a:r>
            <a:r>
              <a:rPr lang="en-US" dirty="0">
                <a:hlinkClick r:id="rId5"/>
              </a:rPr>
              <a:t>–</a:t>
            </a:r>
            <a:r>
              <a:rPr lang="en-US" dirty="0"/>
              <a:t> (</a:t>
            </a:r>
            <a:r>
              <a:rPr lang="en-US" dirty="0">
                <a:hlinkClick r:id="rId5"/>
              </a:rPr>
              <a:t>https://www.rti.org/publication/missing-millions/fulltext.pdf</a:t>
            </a:r>
            <a:r>
              <a:rPr lang="en-US" dirty="0"/>
              <a:t>)</a:t>
            </a:r>
          </a:p>
          <a:p>
            <a:r>
              <a:rPr lang="en-US" dirty="0"/>
              <a:t>EPOC - (</a:t>
            </a:r>
            <a:r>
              <a:rPr lang="en-US" dirty="0">
                <a:hlinkClick r:id="rId6"/>
              </a:rPr>
              <a:t>https://epoc.global</a:t>
            </a:r>
            <a:r>
              <a:rPr lang="en-US" dirty="0"/>
              <a:t>). </a:t>
            </a:r>
          </a:p>
          <a:p>
            <a:r>
              <a:rPr lang="en-US" dirty="0" err="1"/>
              <a:t>ESnet</a:t>
            </a:r>
            <a:r>
              <a:rPr lang="en-US" dirty="0"/>
              <a:t> </a:t>
            </a:r>
            <a:r>
              <a:rPr lang="en-US" dirty="0" err="1"/>
              <a:t>Fasterdata</a:t>
            </a:r>
            <a:r>
              <a:rPr lang="en-US" dirty="0"/>
              <a:t> Knowledge Base - (</a:t>
            </a:r>
            <a:r>
              <a:rPr lang="en-US" dirty="0">
                <a:hlinkClick r:id="rId7"/>
              </a:rPr>
              <a:t>https://fasterdata.es.net</a:t>
            </a:r>
            <a:r>
              <a:rPr lang="en-US" dirty="0"/>
              <a:t>)</a:t>
            </a:r>
          </a:p>
          <a:p>
            <a:pPr lvl="1"/>
            <a:r>
              <a:rPr lang="en-US" dirty="0"/>
              <a:t>Sample Campus CI Plans – (</a:t>
            </a:r>
            <a:r>
              <a:rPr lang="en-US" dirty="0">
                <a:hlinkClick r:id="rId8"/>
              </a:rPr>
              <a:t>https://fasterdata.es.net/nsf-docs/campu</a:t>
            </a:r>
            <a:r>
              <a:rPr lang="en-US" dirty="0"/>
              <a:t>)</a:t>
            </a:r>
          </a:p>
          <a:p>
            <a:pPr lvl="1"/>
            <a:r>
              <a:rPr lang="en-US" dirty="0"/>
              <a:t>Network Expectations – (</a:t>
            </a:r>
            <a:r>
              <a:rPr lang="en-US" dirty="0">
                <a:hlinkClick r:id="rId9"/>
              </a:rPr>
              <a:t>https://fasterdata.es.net/home/requirements-and-expectations</a:t>
            </a:r>
            <a:r>
              <a:rPr lang="en-US" dirty="0"/>
              <a:t>) </a:t>
            </a:r>
          </a:p>
          <a:p>
            <a:r>
              <a:rPr lang="en-US" dirty="0"/>
              <a:t>The Quilt Proposal Support – (https://</a:t>
            </a:r>
            <a:r>
              <a:rPr lang="en-US" dirty="0" err="1"/>
              <a:t>www.thequilt.net</a:t>
            </a:r>
            <a:r>
              <a:rPr lang="en-US" dirty="0"/>
              <a:t>/campus-cyberinfrastructure-program-resource/)</a:t>
            </a:r>
          </a:p>
        </p:txBody>
      </p:sp>
    </p:spTree>
    <p:extLst>
      <p:ext uri="{BB962C8B-B14F-4D97-AF65-F5344CB8AC3E}">
        <p14:creationId xmlns:p14="http://schemas.microsoft.com/office/powerpoint/2010/main" val="366938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EC59-D8CA-324B-8E50-D7B8254228C5}"/>
              </a:ext>
            </a:extLst>
          </p:cNvPr>
          <p:cNvSpPr>
            <a:spLocks noGrp="1"/>
          </p:cNvSpPr>
          <p:nvPr>
            <p:ph type="title"/>
          </p:nvPr>
        </p:nvSpPr>
        <p:spPr/>
        <p:txBody>
          <a:bodyPr/>
          <a:lstStyle/>
          <a:p>
            <a:pPr algn="ctr"/>
            <a:r>
              <a:rPr lang="en-US" dirty="0"/>
              <a:t>Thank You </a:t>
            </a:r>
          </a:p>
        </p:txBody>
      </p:sp>
      <p:sp>
        <p:nvSpPr>
          <p:cNvPr id="3" name="Text Placeholder 2">
            <a:extLst>
              <a:ext uri="{FF2B5EF4-FFF2-40B4-BE49-F238E27FC236}">
                <a16:creationId xmlns:a16="http://schemas.microsoft.com/office/drawing/2014/main" id="{FF46D87F-1CD3-2B45-A69F-234372E22B75}"/>
              </a:ext>
            </a:extLst>
          </p:cNvPr>
          <p:cNvSpPr>
            <a:spLocks noGrp="1"/>
          </p:cNvSpPr>
          <p:nvPr>
            <p:ph type="body" idx="1"/>
          </p:nvPr>
        </p:nvSpPr>
        <p:spPr/>
        <p:txBody>
          <a:bodyPr/>
          <a:lstStyle/>
          <a:p>
            <a:pPr algn="ctr"/>
            <a:r>
              <a:rPr lang="en-US" dirty="0"/>
              <a:t>Contact Information:  </a:t>
            </a:r>
            <a:r>
              <a:rPr lang="en-US" dirty="0" err="1"/>
              <a:t>glhuntoon@comcast.net</a:t>
            </a:r>
            <a:endParaRPr lang="en-US" dirty="0"/>
          </a:p>
        </p:txBody>
      </p:sp>
    </p:spTree>
    <p:extLst>
      <p:ext uri="{BB962C8B-B14F-4D97-AF65-F5344CB8AC3E}">
        <p14:creationId xmlns:p14="http://schemas.microsoft.com/office/powerpoint/2010/main" val="44752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9A76-A7D4-2A47-B528-B4BA1F66E069}"/>
              </a:ext>
            </a:extLst>
          </p:cNvPr>
          <p:cNvSpPr>
            <a:spLocks noGrp="1"/>
          </p:cNvSpPr>
          <p:nvPr>
            <p:ph type="title"/>
          </p:nvPr>
        </p:nvSpPr>
        <p:spPr/>
        <p:txBody>
          <a:bodyPr/>
          <a:lstStyle/>
          <a:p>
            <a:pPr algn="ctr"/>
            <a:r>
              <a:rPr lang="en-US" dirty="0"/>
              <a:t>National Science Board Vision 2030</a:t>
            </a:r>
          </a:p>
        </p:txBody>
      </p:sp>
      <p:sp>
        <p:nvSpPr>
          <p:cNvPr id="4" name="Content Placeholder 3">
            <a:extLst>
              <a:ext uri="{FF2B5EF4-FFF2-40B4-BE49-F238E27FC236}">
                <a16:creationId xmlns:a16="http://schemas.microsoft.com/office/drawing/2014/main" id="{55158B02-B1D4-8649-A080-784F8AAE6C95}"/>
              </a:ext>
            </a:extLst>
          </p:cNvPr>
          <p:cNvSpPr>
            <a:spLocks noGrp="1"/>
          </p:cNvSpPr>
          <p:nvPr>
            <p:ph sz="half" idx="1"/>
          </p:nvPr>
        </p:nvSpPr>
        <p:spPr>
          <a:xfrm>
            <a:off x="581193" y="2000251"/>
            <a:ext cx="5422390" cy="4386262"/>
          </a:xfrm>
        </p:spPr>
        <p:txBody>
          <a:bodyPr>
            <a:normAutofit lnSpcReduction="10000"/>
          </a:bodyPr>
          <a:lstStyle/>
          <a:p>
            <a:r>
              <a:rPr lang="en-US" dirty="0"/>
              <a:t>National Science Board Vision 2030 (May 2020) charts a course of action for the U.S. to maintain leadership across science and engineering fields over the next decade amid a rapidly changing global research landscape.</a:t>
            </a:r>
          </a:p>
          <a:p>
            <a:r>
              <a:rPr lang="en-US" dirty="0"/>
              <a:t>Expansion of regional infrastructure could address inequities, expanding the “geography of innovation” across the U.S. to help every state benefit from the nation’s scientific investments.</a:t>
            </a:r>
          </a:p>
          <a:p>
            <a:r>
              <a:rPr lang="en-US" dirty="0"/>
              <a:t>More regional, integrated suites of midscale research infrastructure — including cyberinfrastructure — would catalyze research across a range of institutional types, diversify the S&amp;E enterprise, and lay the groundwork for greater geographic distribution of S&amp;E-based industries.” </a:t>
            </a:r>
          </a:p>
        </p:txBody>
      </p:sp>
      <p:pic>
        <p:nvPicPr>
          <p:cNvPr id="7" name="Content Placeholder 6">
            <a:extLst>
              <a:ext uri="{FF2B5EF4-FFF2-40B4-BE49-F238E27FC236}">
                <a16:creationId xmlns:a16="http://schemas.microsoft.com/office/drawing/2014/main" id="{4F02737F-5F6B-C940-8C81-AB81426D3B8C}"/>
              </a:ext>
            </a:extLst>
          </p:cNvPr>
          <p:cNvPicPr>
            <a:picLocks noGrp="1" noChangeAspect="1"/>
          </p:cNvPicPr>
          <p:nvPr>
            <p:ph sz="half" idx="2"/>
          </p:nvPr>
        </p:nvPicPr>
        <p:blipFill>
          <a:blip r:embed="rId2"/>
          <a:stretch>
            <a:fillRect/>
          </a:stretch>
        </p:blipFill>
        <p:spPr>
          <a:xfrm>
            <a:off x="6188075" y="2337457"/>
            <a:ext cx="5422900" cy="3334681"/>
          </a:xfrm>
        </p:spPr>
      </p:pic>
    </p:spTree>
    <p:extLst>
      <p:ext uri="{BB962C8B-B14F-4D97-AF65-F5344CB8AC3E}">
        <p14:creationId xmlns:p14="http://schemas.microsoft.com/office/powerpoint/2010/main" val="393286807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{BEE7C376-FA3C-FA45-942C-39663B06FA49}tf10001123</Template>
  <TotalTime>37951</TotalTime>
  <Words>9939</Words>
  <Application>Microsoft Office PowerPoint</Application>
  <PresentationFormat>Widescreen</PresentationFormat>
  <Paragraphs>928</Paragraphs>
  <Slides>83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Gill Sans MT</vt:lpstr>
      <vt:lpstr>Wingdings 2</vt:lpstr>
      <vt:lpstr>Dividend</vt:lpstr>
      <vt:lpstr>Submitting a Successful NSF Campus Cyberinfrastructure Proposal  </vt:lpstr>
      <vt:lpstr>Housekeeping </vt:lpstr>
      <vt:lpstr>Agenda</vt:lpstr>
      <vt:lpstr>Introduction</vt:lpstr>
      <vt:lpstr>Who am I? </vt:lpstr>
      <vt:lpstr>Campus Cyberinfrastructure Expertise</vt:lpstr>
      <vt:lpstr>Introductions</vt:lpstr>
      <vt:lpstr>Background and Context</vt:lpstr>
      <vt:lpstr>National Science Board Vision 2030</vt:lpstr>
      <vt:lpstr>Vision 2030 and CC* Program </vt:lpstr>
      <vt:lpstr>Missing Millions Report</vt:lpstr>
      <vt:lpstr>Campus  cyberinfrastructure program</vt:lpstr>
      <vt:lpstr>CC* Program Overview</vt:lpstr>
      <vt:lpstr>CC* Program Summary Stats – Areas Funded </vt:lpstr>
      <vt:lpstr>CC* Program Funding in Summer 2022 (nsf22582)</vt:lpstr>
      <vt:lpstr>CC* Program Funding by state and Organization</vt:lpstr>
      <vt:lpstr>Organizations with Multiple awards</vt:lpstr>
      <vt:lpstr>Strategies for developing a successful CC* Proposal</vt:lpstr>
      <vt:lpstr>Planning grant as a start to your next proposal</vt:lpstr>
      <vt:lpstr>PowerPoint Presentation</vt:lpstr>
      <vt:lpstr>Identify your stakeholders</vt:lpstr>
      <vt:lpstr>Engaging with the stakeholders</vt:lpstr>
      <vt:lpstr>Proposal Basics</vt:lpstr>
      <vt:lpstr>Proposal Basics</vt:lpstr>
      <vt:lpstr>Proposal Basics</vt:lpstr>
      <vt:lpstr>Science Drivers</vt:lpstr>
      <vt:lpstr>Science Drivers</vt:lpstr>
      <vt:lpstr>What is a Science Driver?</vt:lpstr>
      <vt:lpstr>What is a Science Driver?</vt:lpstr>
      <vt:lpstr>What is a Science Driver?</vt:lpstr>
      <vt:lpstr>What is a Science Driver?</vt:lpstr>
      <vt:lpstr>Basic Problems in Identifying Science Drivers</vt:lpstr>
      <vt:lpstr>Basic Problems in Identifying Science Drivers</vt:lpstr>
      <vt:lpstr>Getting Started – What is not a Science Driver</vt:lpstr>
      <vt:lpstr>Campus Benefits to Look For</vt:lpstr>
      <vt:lpstr>How to Make the Application Compelling</vt:lpstr>
      <vt:lpstr>Science Driver table</vt:lpstr>
      <vt:lpstr>How to Make the Application Compelling</vt:lpstr>
      <vt:lpstr>How to Make the proposal Compelling</vt:lpstr>
      <vt:lpstr>How to Make the Application Compelling</vt:lpstr>
      <vt:lpstr>Proven Examples</vt:lpstr>
      <vt:lpstr>Proven Examples</vt:lpstr>
      <vt:lpstr>Not included in this workshop</vt:lpstr>
      <vt:lpstr>Network or Regional Infrastructure</vt:lpstr>
      <vt:lpstr>Network Infrastructure:  Quantify Your Network Connectivity</vt:lpstr>
      <vt:lpstr>Network Infrastructure:  Quantify Your Network Connectivity</vt:lpstr>
      <vt:lpstr>Educational Driver– Computer Lab</vt:lpstr>
      <vt:lpstr>Education or Research Driver – Access to GIS Data Sets</vt:lpstr>
      <vt:lpstr>Example Network Infrastructure Abstract</vt:lpstr>
      <vt:lpstr>Campus Compute Components: Science Drivers</vt:lpstr>
      <vt:lpstr>Campus Compute Components: Compute Architecture</vt:lpstr>
      <vt:lpstr>Campus Compute Components: Resource Sharing</vt:lpstr>
      <vt:lpstr>Campus Compute Components: Network</vt:lpstr>
      <vt:lpstr>Research Application- Compute Resources</vt:lpstr>
      <vt:lpstr>Campus compute Abstract</vt:lpstr>
      <vt:lpstr>Data Storage</vt:lpstr>
      <vt:lpstr>Research - Data Storage</vt:lpstr>
      <vt:lpstr>Data Storage Abstract</vt:lpstr>
      <vt:lpstr>Supplemental Documents</vt:lpstr>
      <vt:lpstr>Additional Documents</vt:lpstr>
      <vt:lpstr>Grant Components (What to Do in Advance)</vt:lpstr>
      <vt:lpstr>Grant Components (What to Do in Advance)</vt:lpstr>
      <vt:lpstr>Cyberinfrastructure Plan </vt:lpstr>
      <vt:lpstr>Campus Cyberinfrastructure Plan</vt:lpstr>
      <vt:lpstr>Elements of A Successful Proposal</vt:lpstr>
      <vt:lpstr>Additional Project Description Components</vt:lpstr>
      <vt:lpstr>Example list of required elements: Network Infrastructure from 2021 Solicitation </vt:lpstr>
      <vt:lpstr>NSF Proposal Review Criteria</vt:lpstr>
      <vt:lpstr>Specific Review Criteria </vt:lpstr>
      <vt:lpstr>Specific Review Criteria </vt:lpstr>
      <vt:lpstr>Broader Impact</vt:lpstr>
      <vt:lpstr>Additional Review Criteria</vt:lpstr>
      <vt:lpstr>Additional Solicitation Specific Review Criteria</vt:lpstr>
      <vt:lpstr>Area specific review criteria</vt:lpstr>
      <vt:lpstr>Techniques for Highlighting Review Criteria </vt:lpstr>
      <vt:lpstr>Wrap up/ Q&amp;A</vt:lpstr>
      <vt:lpstr>General Tips</vt:lpstr>
      <vt:lpstr>General Tips</vt:lpstr>
      <vt:lpstr>General Tips</vt:lpstr>
      <vt:lpstr>General Tips</vt:lpstr>
      <vt:lpstr>General Tips</vt:lpstr>
      <vt:lpstr>Resources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Submitting a Successful NSF Campus Cyberinfrastructure Proposal</dc:title>
  <dc:creator>NA</dc:creator>
  <cp:lastModifiedBy>Jen Leasure</cp:lastModifiedBy>
  <cp:revision>120</cp:revision>
  <dcterms:created xsi:type="dcterms:W3CDTF">2022-07-25T14:38:36Z</dcterms:created>
  <dcterms:modified xsi:type="dcterms:W3CDTF">2022-09-29T20:43:47Z</dcterms:modified>
</cp:coreProperties>
</file>