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18"/>
  </p:notesMasterIdLst>
  <p:handoutMasterIdLst>
    <p:handoutMasterId r:id="rId19"/>
  </p:handoutMasterIdLst>
  <p:sldIdLst>
    <p:sldId id="374" r:id="rId2"/>
    <p:sldId id="375" r:id="rId3"/>
    <p:sldId id="341" r:id="rId4"/>
    <p:sldId id="338" r:id="rId5"/>
    <p:sldId id="342" r:id="rId6"/>
    <p:sldId id="346" r:id="rId7"/>
    <p:sldId id="358" r:id="rId8"/>
    <p:sldId id="347" r:id="rId9"/>
    <p:sldId id="348" r:id="rId10"/>
    <p:sldId id="296" r:id="rId11"/>
    <p:sldId id="330" r:id="rId12"/>
    <p:sldId id="366" r:id="rId13"/>
    <p:sldId id="355" r:id="rId14"/>
    <p:sldId id="332" r:id="rId15"/>
    <p:sldId id="373" r:id="rId16"/>
    <p:sldId id="376"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p:restoredTop sz="52500" autoAdjust="0"/>
  </p:normalViewPr>
  <p:slideViewPr>
    <p:cSldViewPr snapToGrid="0" snapToObjects="1">
      <p:cViewPr varScale="1">
        <p:scale>
          <a:sx n="43" d="100"/>
          <a:sy n="43" d="100"/>
        </p:scale>
        <p:origin x="1574" y="24"/>
      </p:cViewPr>
      <p:guideLst/>
    </p:cSldViewPr>
  </p:slideViewPr>
  <p:notesTextViewPr>
    <p:cViewPr>
      <p:scale>
        <a:sx n="1" d="1"/>
        <a:sy n="1" d="1"/>
      </p:scale>
      <p:origin x="0" y="0"/>
    </p:cViewPr>
  </p:notesTextViewPr>
  <p:sorterViewPr>
    <p:cViewPr varScale="1">
      <p:scale>
        <a:sx n="1" d="1"/>
        <a:sy n="1" d="1"/>
      </p:scale>
      <p:origin x="0" y="-14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5F3742-DD13-4529-930A-406D25BF772D}" type="doc">
      <dgm:prSet loTypeId="urn:microsoft.com/office/officeart/2005/8/layout/cycle7" loCatId="cycle" qsTypeId="urn:microsoft.com/office/officeart/2005/8/quickstyle/simple1" qsCatId="simple" csTypeId="urn:microsoft.com/office/officeart/2005/8/colors/accent0_1" csCatId="mainScheme" phldr="1"/>
      <dgm:spPr/>
      <dgm:t>
        <a:bodyPr/>
        <a:lstStyle/>
        <a:p>
          <a:endParaRPr lang="en-US"/>
        </a:p>
      </dgm:t>
    </dgm:pt>
    <dgm:pt modelId="{739763E9-55D7-47CE-9192-B77A33AE8415}">
      <dgm:prSet phldrT="[Text]"/>
      <dgm:spPr/>
      <dgm:t>
        <a:bodyPr/>
        <a:lstStyle/>
        <a:p>
          <a:r>
            <a:rPr lang="en-US"/>
            <a:t>Paper Survey </a:t>
          </a:r>
        </a:p>
      </dgm:t>
    </dgm:pt>
    <dgm:pt modelId="{63AA2659-D8D1-47D6-983D-28DF78250BFC}" type="parTrans" cxnId="{CDF222BC-743D-41FF-86CC-AF5246898044}">
      <dgm:prSet/>
      <dgm:spPr/>
      <dgm:t>
        <a:bodyPr/>
        <a:lstStyle/>
        <a:p>
          <a:endParaRPr lang="en-US"/>
        </a:p>
      </dgm:t>
    </dgm:pt>
    <dgm:pt modelId="{5BCB082E-6D7F-46CB-8E14-DA92DD24B5E5}" type="sibTrans" cxnId="{CDF222BC-743D-41FF-86CC-AF5246898044}">
      <dgm:prSet/>
      <dgm:spPr/>
      <dgm:t>
        <a:bodyPr/>
        <a:lstStyle/>
        <a:p>
          <a:endParaRPr lang="en-US"/>
        </a:p>
      </dgm:t>
    </dgm:pt>
    <dgm:pt modelId="{223562CF-9A50-4E27-842B-6647ECCA8AF5}">
      <dgm:prSet phldrT="[Text]"/>
      <dgm:spPr/>
      <dgm:t>
        <a:bodyPr/>
        <a:lstStyle/>
        <a:p>
          <a:r>
            <a:rPr lang="en-US">
              <a:solidFill>
                <a:schemeClr val="tx1"/>
              </a:solidFill>
              <a:effectLst/>
              <a:latin typeface="+mn-lt"/>
              <a:ea typeface="+mn-ea"/>
              <a:cs typeface="+mn-cs"/>
            </a:rPr>
            <a:t>PSAT 8/9, PSAT 10, and SAT</a:t>
          </a:r>
          <a:endParaRPr lang="en-US"/>
        </a:p>
      </dgm:t>
    </dgm:pt>
    <dgm:pt modelId="{B6B3BAE4-E049-4459-9FFB-CE18DF254993}" type="parTrans" cxnId="{2F98D7F1-56EB-42C7-9030-3FB23CAE0179}">
      <dgm:prSet/>
      <dgm:spPr/>
      <dgm:t>
        <a:bodyPr/>
        <a:lstStyle/>
        <a:p>
          <a:endParaRPr lang="en-US"/>
        </a:p>
      </dgm:t>
    </dgm:pt>
    <dgm:pt modelId="{0A346EC0-86AB-4943-B86C-1787E366A75A}" type="sibTrans" cxnId="{2F98D7F1-56EB-42C7-9030-3FB23CAE0179}">
      <dgm:prSet/>
      <dgm:spPr/>
      <dgm:t>
        <a:bodyPr/>
        <a:lstStyle/>
        <a:p>
          <a:endParaRPr lang="en-US"/>
        </a:p>
      </dgm:t>
    </dgm:pt>
    <dgm:pt modelId="{010AA665-D0DC-474F-AF86-E4D5ADF73BF0}">
      <dgm:prSet phldrT="[Text]"/>
      <dgm:spPr/>
      <dgm:t>
        <a:bodyPr/>
        <a:lstStyle/>
        <a:p>
          <a:r>
            <a:rPr lang="en-US"/>
            <a:t>Speed Test</a:t>
          </a:r>
        </a:p>
      </dgm:t>
    </dgm:pt>
    <dgm:pt modelId="{67FFB121-505C-47C2-90C4-433879DBEA0E}" type="parTrans" cxnId="{AAC0E4D9-EE25-4B01-AAD8-B0E055A2EA4A}">
      <dgm:prSet/>
      <dgm:spPr/>
      <dgm:t>
        <a:bodyPr/>
        <a:lstStyle/>
        <a:p>
          <a:endParaRPr lang="en-US"/>
        </a:p>
      </dgm:t>
    </dgm:pt>
    <dgm:pt modelId="{53372837-8D5D-4096-89CD-90513A6C04F3}" type="sibTrans" cxnId="{AAC0E4D9-EE25-4B01-AAD8-B0E055A2EA4A}">
      <dgm:prSet/>
      <dgm:spPr/>
      <dgm:t>
        <a:bodyPr/>
        <a:lstStyle/>
        <a:p>
          <a:endParaRPr lang="en-US"/>
        </a:p>
      </dgm:t>
    </dgm:pt>
    <dgm:pt modelId="{C915C9A5-BB87-411C-B9F9-8AA90CC4F92B}" type="pres">
      <dgm:prSet presAssocID="{2A5F3742-DD13-4529-930A-406D25BF772D}" presName="Name0" presStyleCnt="0">
        <dgm:presLayoutVars>
          <dgm:dir/>
          <dgm:resizeHandles val="exact"/>
        </dgm:presLayoutVars>
      </dgm:prSet>
      <dgm:spPr/>
      <dgm:t>
        <a:bodyPr/>
        <a:lstStyle/>
        <a:p>
          <a:endParaRPr lang="en-US"/>
        </a:p>
      </dgm:t>
    </dgm:pt>
    <dgm:pt modelId="{AA57A5C0-0629-4BE2-BEB2-56462250099C}" type="pres">
      <dgm:prSet presAssocID="{739763E9-55D7-47CE-9192-B77A33AE8415}" presName="node" presStyleLbl="node1" presStyleIdx="0" presStyleCnt="3" custRadScaleRad="80685">
        <dgm:presLayoutVars>
          <dgm:bulletEnabled val="1"/>
        </dgm:presLayoutVars>
      </dgm:prSet>
      <dgm:spPr/>
      <dgm:t>
        <a:bodyPr/>
        <a:lstStyle/>
        <a:p>
          <a:endParaRPr lang="en-US"/>
        </a:p>
      </dgm:t>
    </dgm:pt>
    <dgm:pt modelId="{3AFE9D39-7370-4F7A-B35F-98942515A8FE}" type="pres">
      <dgm:prSet presAssocID="{5BCB082E-6D7F-46CB-8E14-DA92DD24B5E5}" presName="sibTrans" presStyleLbl="sibTrans2D1" presStyleIdx="0" presStyleCnt="3"/>
      <dgm:spPr/>
      <dgm:t>
        <a:bodyPr/>
        <a:lstStyle/>
        <a:p>
          <a:endParaRPr lang="en-US"/>
        </a:p>
      </dgm:t>
    </dgm:pt>
    <dgm:pt modelId="{9294D61B-7A49-459F-9569-80F9D991FCAB}" type="pres">
      <dgm:prSet presAssocID="{5BCB082E-6D7F-46CB-8E14-DA92DD24B5E5}" presName="connectorText" presStyleLbl="sibTrans2D1" presStyleIdx="0" presStyleCnt="3"/>
      <dgm:spPr/>
      <dgm:t>
        <a:bodyPr/>
        <a:lstStyle/>
        <a:p>
          <a:endParaRPr lang="en-US"/>
        </a:p>
      </dgm:t>
    </dgm:pt>
    <dgm:pt modelId="{47C8E743-3BBF-42F6-9786-A1F85BEBBCDB}" type="pres">
      <dgm:prSet presAssocID="{223562CF-9A50-4E27-842B-6647ECCA8AF5}" presName="node" presStyleLbl="node1" presStyleIdx="1" presStyleCnt="3">
        <dgm:presLayoutVars>
          <dgm:bulletEnabled val="1"/>
        </dgm:presLayoutVars>
      </dgm:prSet>
      <dgm:spPr/>
      <dgm:t>
        <a:bodyPr/>
        <a:lstStyle/>
        <a:p>
          <a:endParaRPr lang="en-US"/>
        </a:p>
      </dgm:t>
    </dgm:pt>
    <dgm:pt modelId="{D45DAE69-883E-45FE-B5A8-0583B871183F}" type="pres">
      <dgm:prSet presAssocID="{0A346EC0-86AB-4943-B86C-1787E366A75A}" presName="sibTrans" presStyleLbl="sibTrans2D1" presStyleIdx="1" presStyleCnt="3"/>
      <dgm:spPr/>
      <dgm:t>
        <a:bodyPr/>
        <a:lstStyle/>
        <a:p>
          <a:endParaRPr lang="en-US"/>
        </a:p>
      </dgm:t>
    </dgm:pt>
    <dgm:pt modelId="{DDE02300-0A68-46B2-A953-139EA1934034}" type="pres">
      <dgm:prSet presAssocID="{0A346EC0-86AB-4943-B86C-1787E366A75A}" presName="connectorText" presStyleLbl="sibTrans2D1" presStyleIdx="1" presStyleCnt="3"/>
      <dgm:spPr/>
      <dgm:t>
        <a:bodyPr/>
        <a:lstStyle/>
        <a:p>
          <a:endParaRPr lang="en-US"/>
        </a:p>
      </dgm:t>
    </dgm:pt>
    <dgm:pt modelId="{913C57EB-1F95-4108-BE0E-A37C591C899B}" type="pres">
      <dgm:prSet presAssocID="{010AA665-D0DC-474F-AF86-E4D5ADF73BF0}" presName="node" presStyleLbl="node1" presStyleIdx="2" presStyleCnt="3">
        <dgm:presLayoutVars>
          <dgm:bulletEnabled val="1"/>
        </dgm:presLayoutVars>
      </dgm:prSet>
      <dgm:spPr/>
      <dgm:t>
        <a:bodyPr/>
        <a:lstStyle/>
        <a:p>
          <a:endParaRPr lang="en-US"/>
        </a:p>
      </dgm:t>
    </dgm:pt>
    <dgm:pt modelId="{95FC3A30-8742-4E35-B6A5-61CD277A020F}" type="pres">
      <dgm:prSet presAssocID="{53372837-8D5D-4096-89CD-90513A6C04F3}" presName="sibTrans" presStyleLbl="sibTrans2D1" presStyleIdx="2" presStyleCnt="3"/>
      <dgm:spPr/>
      <dgm:t>
        <a:bodyPr/>
        <a:lstStyle/>
        <a:p>
          <a:endParaRPr lang="en-US"/>
        </a:p>
      </dgm:t>
    </dgm:pt>
    <dgm:pt modelId="{2FDBD4FB-8754-4EF3-B5CF-086C778E3FED}" type="pres">
      <dgm:prSet presAssocID="{53372837-8D5D-4096-89CD-90513A6C04F3}" presName="connectorText" presStyleLbl="sibTrans2D1" presStyleIdx="2" presStyleCnt="3"/>
      <dgm:spPr/>
      <dgm:t>
        <a:bodyPr/>
        <a:lstStyle/>
        <a:p>
          <a:endParaRPr lang="en-US"/>
        </a:p>
      </dgm:t>
    </dgm:pt>
  </dgm:ptLst>
  <dgm:cxnLst>
    <dgm:cxn modelId="{2F98D7F1-56EB-42C7-9030-3FB23CAE0179}" srcId="{2A5F3742-DD13-4529-930A-406D25BF772D}" destId="{223562CF-9A50-4E27-842B-6647ECCA8AF5}" srcOrd="1" destOrd="0" parTransId="{B6B3BAE4-E049-4459-9FFB-CE18DF254993}" sibTransId="{0A346EC0-86AB-4943-B86C-1787E366A75A}"/>
    <dgm:cxn modelId="{0AC78A50-6AB8-4718-93AF-F09A0B32FBD1}" type="presOf" srcId="{0A346EC0-86AB-4943-B86C-1787E366A75A}" destId="{DDE02300-0A68-46B2-A953-139EA1934034}" srcOrd="1" destOrd="0" presId="urn:microsoft.com/office/officeart/2005/8/layout/cycle7"/>
    <dgm:cxn modelId="{CDF222BC-743D-41FF-86CC-AF5246898044}" srcId="{2A5F3742-DD13-4529-930A-406D25BF772D}" destId="{739763E9-55D7-47CE-9192-B77A33AE8415}" srcOrd="0" destOrd="0" parTransId="{63AA2659-D8D1-47D6-983D-28DF78250BFC}" sibTransId="{5BCB082E-6D7F-46CB-8E14-DA92DD24B5E5}"/>
    <dgm:cxn modelId="{47B60FDD-94CE-4A45-9D7B-557DA43EF740}" type="presOf" srcId="{5BCB082E-6D7F-46CB-8E14-DA92DD24B5E5}" destId="{9294D61B-7A49-459F-9569-80F9D991FCAB}" srcOrd="1" destOrd="0" presId="urn:microsoft.com/office/officeart/2005/8/layout/cycle7"/>
    <dgm:cxn modelId="{6BB37350-F060-4F63-AF5F-FB9D9DA3FEBD}" type="presOf" srcId="{2A5F3742-DD13-4529-930A-406D25BF772D}" destId="{C915C9A5-BB87-411C-B9F9-8AA90CC4F92B}" srcOrd="0" destOrd="0" presId="urn:microsoft.com/office/officeart/2005/8/layout/cycle7"/>
    <dgm:cxn modelId="{6165DEE5-02FF-4796-A59A-3BA14D1587C4}" type="presOf" srcId="{223562CF-9A50-4E27-842B-6647ECCA8AF5}" destId="{47C8E743-3BBF-42F6-9786-A1F85BEBBCDB}" srcOrd="0" destOrd="0" presId="urn:microsoft.com/office/officeart/2005/8/layout/cycle7"/>
    <dgm:cxn modelId="{5C9C6BDA-D2BA-4D38-B04F-9F3D8980F4DC}" type="presOf" srcId="{53372837-8D5D-4096-89CD-90513A6C04F3}" destId="{2FDBD4FB-8754-4EF3-B5CF-086C778E3FED}" srcOrd="1" destOrd="0" presId="urn:microsoft.com/office/officeart/2005/8/layout/cycle7"/>
    <dgm:cxn modelId="{B1405E7E-491C-4620-95B3-87924470EF88}" type="presOf" srcId="{5BCB082E-6D7F-46CB-8E14-DA92DD24B5E5}" destId="{3AFE9D39-7370-4F7A-B35F-98942515A8FE}" srcOrd="0" destOrd="0" presId="urn:microsoft.com/office/officeart/2005/8/layout/cycle7"/>
    <dgm:cxn modelId="{8EE1AD86-8347-4E62-954C-6F24A5BCDFBD}" type="presOf" srcId="{739763E9-55D7-47CE-9192-B77A33AE8415}" destId="{AA57A5C0-0629-4BE2-BEB2-56462250099C}" srcOrd="0" destOrd="0" presId="urn:microsoft.com/office/officeart/2005/8/layout/cycle7"/>
    <dgm:cxn modelId="{65754BAD-73D4-4FD7-A78E-9E0D1F57E804}" type="presOf" srcId="{010AA665-D0DC-474F-AF86-E4D5ADF73BF0}" destId="{913C57EB-1F95-4108-BE0E-A37C591C899B}" srcOrd="0" destOrd="0" presId="urn:microsoft.com/office/officeart/2005/8/layout/cycle7"/>
    <dgm:cxn modelId="{9FE5FF4E-962E-4CA9-A735-1B4BD9B81B85}" type="presOf" srcId="{0A346EC0-86AB-4943-B86C-1787E366A75A}" destId="{D45DAE69-883E-45FE-B5A8-0583B871183F}" srcOrd="0" destOrd="0" presId="urn:microsoft.com/office/officeart/2005/8/layout/cycle7"/>
    <dgm:cxn modelId="{AAC0E4D9-EE25-4B01-AAD8-B0E055A2EA4A}" srcId="{2A5F3742-DD13-4529-930A-406D25BF772D}" destId="{010AA665-D0DC-474F-AF86-E4D5ADF73BF0}" srcOrd="2" destOrd="0" parTransId="{67FFB121-505C-47C2-90C4-433879DBEA0E}" sibTransId="{53372837-8D5D-4096-89CD-90513A6C04F3}"/>
    <dgm:cxn modelId="{BEDCD6EF-98D0-4678-8E9C-211140B92B0C}" type="presOf" srcId="{53372837-8D5D-4096-89CD-90513A6C04F3}" destId="{95FC3A30-8742-4E35-B6A5-61CD277A020F}" srcOrd="0" destOrd="0" presId="urn:microsoft.com/office/officeart/2005/8/layout/cycle7"/>
    <dgm:cxn modelId="{8135E4FC-7906-4BCD-9498-A14632418EED}" type="presParOf" srcId="{C915C9A5-BB87-411C-B9F9-8AA90CC4F92B}" destId="{AA57A5C0-0629-4BE2-BEB2-56462250099C}" srcOrd="0" destOrd="0" presId="urn:microsoft.com/office/officeart/2005/8/layout/cycle7"/>
    <dgm:cxn modelId="{D2D9A8A5-D650-46AE-8D10-09FA80B7BE81}" type="presParOf" srcId="{C915C9A5-BB87-411C-B9F9-8AA90CC4F92B}" destId="{3AFE9D39-7370-4F7A-B35F-98942515A8FE}" srcOrd="1" destOrd="0" presId="urn:microsoft.com/office/officeart/2005/8/layout/cycle7"/>
    <dgm:cxn modelId="{CF394C58-FE86-4A82-965E-64DED0D94EF1}" type="presParOf" srcId="{3AFE9D39-7370-4F7A-B35F-98942515A8FE}" destId="{9294D61B-7A49-459F-9569-80F9D991FCAB}" srcOrd="0" destOrd="0" presId="urn:microsoft.com/office/officeart/2005/8/layout/cycle7"/>
    <dgm:cxn modelId="{531ED268-28E2-4735-9DEF-8C73BF57E284}" type="presParOf" srcId="{C915C9A5-BB87-411C-B9F9-8AA90CC4F92B}" destId="{47C8E743-3BBF-42F6-9786-A1F85BEBBCDB}" srcOrd="2" destOrd="0" presId="urn:microsoft.com/office/officeart/2005/8/layout/cycle7"/>
    <dgm:cxn modelId="{CD466981-14E9-4F80-86B8-C0291F75AF84}" type="presParOf" srcId="{C915C9A5-BB87-411C-B9F9-8AA90CC4F92B}" destId="{D45DAE69-883E-45FE-B5A8-0583B871183F}" srcOrd="3" destOrd="0" presId="urn:microsoft.com/office/officeart/2005/8/layout/cycle7"/>
    <dgm:cxn modelId="{BE276C71-EDE1-4DDF-8977-115333402982}" type="presParOf" srcId="{D45DAE69-883E-45FE-B5A8-0583B871183F}" destId="{DDE02300-0A68-46B2-A953-139EA1934034}" srcOrd="0" destOrd="0" presId="urn:microsoft.com/office/officeart/2005/8/layout/cycle7"/>
    <dgm:cxn modelId="{4D65A580-4BF1-4552-88E8-57717792753A}" type="presParOf" srcId="{C915C9A5-BB87-411C-B9F9-8AA90CC4F92B}" destId="{913C57EB-1F95-4108-BE0E-A37C591C899B}" srcOrd="4" destOrd="0" presId="urn:microsoft.com/office/officeart/2005/8/layout/cycle7"/>
    <dgm:cxn modelId="{A5AD0CCB-0D8B-459E-9808-FC7DB737D950}" type="presParOf" srcId="{C915C9A5-BB87-411C-B9F9-8AA90CC4F92B}" destId="{95FC3A30-8742-4E35-B6A5-61CD277A020F}" srcOrd="5" destOrd="0" presId="urn:microsoft.com/office/officeart/2005/8/layout/cycle7"/>
    <dgm:cxn modelId="{E13B5761-4631-4C35-9B6C-5D8529E4661B}" type="presParOf" srcId="{95FC3A30-8742-4E35-B6A5-61CD277A020F}" destId="{2FDBD4FB-8754-4EF3-B5CF-086C778E3FED}" srcOrd="0" destOrd="0" presId="urn:microsoft.com/office/officeart/2005/8/layout/cycle7"/>
  </dgm:cxnLst>
  <dgm:bg>
    <a:noFill/>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57A5C0-0629-4BE2-BEB2-56462250099C}">
      <dsp:nvSpPr>
        <dsp:cNvPr id="0" name=""/>
        <dsp:cNvSpPr/>
      </dsp:nvSpPr>
      <dsp:spPr>
        <a:xfrm>
          <a:off x="1957923" y="410966"/>
          <a:ext cx="2224776" cy="11123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t>Paper Survey </a:t>
          </a:r>
        </a:p>
      </dsp:txBody>
      <dsp:txXfrm>
        <a:off x="1990504" y="443547"/>
        <a:ext cx="2159614" cy="1047226"/>
      </dsp:txXfrm>
    </dsp:sp>
    <dsp:sp modelId="{3AFE9D39-7370-4F7A-B35F-98942515A8FE}">
      <dsp:nvSpPr>
        <dsp:cNvPr id="0" name=""/>
        <dsp:cNvSpPr/>
      </dsp:nvSpPr>
      <dsp:spPr>
        <a:xfrm rot="3388098">
          <a:off x="3409123" y="2158525"/>
          <a:ext cx="1159373" cy="389335"/>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525924" y="2236392"/>
        <a:ext cx="925772" cy="233601"/>
      </dsp:txXfrm>
    </dsp:sp>
    <dsp:sp modelId="{47C8E743-3BBF-42F6-9786-A1F85BEBBCDB}">
      <dsp:nvSpPr>
        <dsp:cNvPr id="0" name=""/>
        <dsp:cNvSpPr/>
      </dsp:nvSpPr>
      <dsp:spPr>
        <a:xfrm>
          <a:off x="3794920" y="3183032"/>
          <a:ext cx="2224776" cy="11123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solidFill>
                <a:schemeClr val="tx1"/>
              </a:solidFill>
              <a:effectLst/>
              <a:latin typeface="+mn-lt"/>
              <a:ea typeface="+mn-ea"/>
              <a:cs typeface="+mn-cs"/>
            </a:rPr>
            <a:t>PSAT 8/9, PSAT 10, and SAT</a:t>
          </a:r>
          <a:endParaRPr lang="en-US" sz="2500" kern="1200"/>
        </a:p>
      </dsp:txBody>
      <dsp:txXfrm>
        <a:off x="3827501" y="3215613"/>
        <a:ext cx="2159614" cy="1047226"/>
      </dsp:txXfrm>
    </dsp:sp>
    <dsp:sp modelId="{D45DAE69-883E-45FE-B5A8-0583B871183F}">
      <dsp:nvSpPr>
        <dsp:cNvPr id="0" name=""/>
        <dsp:cNvSpPr/>
      </dsp:nvSpPr>
      <dsp:spPr>
        <a:xfrm rot="10800000">
          <a:off x="2490624" y="3544558"/>
          <a:ext cx="1159373" cy="389335"/>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2607424" y="3622425"/>
        <a:ext cx="925772" cy="233601"/>
      </dsp:txXfrm>
    </dsp:sp>
    <dsp:sp modelId="{913C57EB-1F95-4108-BE0E-A37C591C899B}">
      <dsp:nvSpPr>
        <dsp:cNvPr id="0" name=""/>
        <dsp:cNvSpPr/>
      </dsp:nvSpPr>
      <dsp:spPr>
        <a:xfrm>
          <a:off x="120926" y="3183032"/>
          <a:ext cx="2224776" cy="111238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t>Speed Test</a:t>
          </a:r>
        </a:p>
      </dsp:txBody>
      <dsp:txXfrm>
        <a:off x="153507" y="3215613"/>
        <a:ext cx="2159614" cy="1047226"/>
      </dsp:txXfrm>
    </dsp:sp>
    <dsp:sp modelId="{95FC3A30-8742-4E35-B6A5-61CD277A020F}">
      <dsp:nvSpPr>
        <dsp:cNvPr id="0" name=""/>
        <dsp:cNvSpPr/>
      </dsp:nvSpPr>
      <dsp:spPr>
        <a:xfrm rot="18211902">
          <a:off x="1572126" y="2158525"/>
          <a:ext cx="1159373" cy="389335"/>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1688927" y="2236392"/>
        <a:ext cx="925772" cy="233601"/>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A2D0C75-CD57-45EB-9CE4-A7F7B0DCA973}" type="datetimeFigureOut">
              <a:rPr lang="en-US" smtClean="0"/>
              <a:t>2/6/2020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138BA98-6E90-4BC5-B564-723CAF576404}" type="slidenum">
              <a:rPr lang="en-US" smtClean="0"/>
              <a:t>‹#›</a:t>
            </a:fld>
            <a:endParaRPr lang="en-US"/>
          </a:p>
        </p:txBody>
      </p:sp>
    </p:spTree>
    <p:extLst>
      <p:ext uri="{BB962C8B-B14F-4D97-AF65-F5344CB8AC3E}">
        <p14:creationId xmlns:p14="http://schemas.microsoft.com/office/powerpoint/2010/main" val="2199029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696D3D-3975-1547-958C-0BE8D209E18F}" type="datetimeFigureOut">
              <a:rPr lang="en-US" smtClean="0"/>
              <a:t>2/6/2020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4B995F-DEAB-4F47-AAA6-9A64A8DF8CE4}" type="slidenum">
              <a:rPr lang="en-US" smtClean="0"/>
              <a:t>‹#›</a:t>
            </a:fld>
            <a:endParaRPr lang="en-US"/>
          </a:p>
        </p:txBody>
      </p:sp>
    </p:spTree>
    <p:extLst>
      <p:ext uri="{BB962C8B-B14F-4D97-AF65-F5344CB8AC3E}">
        <p14:creationId xmlns:p14="http://schemas.microsoft.com/office/powerpoint/2010/main" val="198839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3</a:t>
            </a:fld>
            <a:endParaRPr lang="en-US"/>
          </a:p>
        </p:txBody>
      </p:sp>
    </p:spTree>
    <p:extLst>
      <p:ext uri="{BB962C8B-B14F-4D97-AF65-F5344CB8AC3E}">
        <p14:creationId xmlns:p14="http://schemas.microsoft.com/office/powerpoint/2010/main" val="368661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434975" y="711200"/>
            <a:ext cx="6296025" cy="35417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3:notes"/>
          <p:cNvSpPr txBox="1">
            <a:spLocks noGrp="1"/>
          </p:cNvSpPr>
          <p:nvPr>
            <p:ph type="body" idx="1"/>
          </p:nvPr>
        </p:nvSpPr>
        <p:spPr>
          <a:xfrm>
            <a:off x="716619" y="4489387"/>
            <a:ext cx="5732949" cy="4253104"/>
          </a:xfrm>
          <a:prstGeom prst="rect">
            <a:avLst/>
          </a:prstGeom>
          <a:noFill/>
          <a:ln>
            <a:noFill/>
          </a:ln>
        </p:spPr>
        <p:txBody>
          <a:bodyPr spcFirstLastPara="1" wrap="square" lIns="94920" tIns="47460" rIns="94920" bIns="47460" anchor="t" anchorCtr="0">
            <a:noAutofit/>
          </a:bodyPr>
          <a:lstStyle/>
          <a:p>
            <a:endParaRPr dirty="0"/>
          </a:p>
        </p:txBody>
      </p:sp>
      <p:sp>
        <p:nvSpPr>
          <p:cNvPr id="87" name="Google Shape;87;p3:notes"/>
          <p:cNvSpPr txBox="1">
            <a:spLocks noGrp="1"/>
          </p:cNvSpPr>
          <p:nvPr>
            <p:ph type="sldNum" idx="12"/>
          </p:nvPr>
        </p:nvSpPr>
        <p:spPr>
          <a:xfrm>
            <a:off x="4059183" y="8977133"/>
            <a:ext cx="3105348" cy="472568"/>
          </a:xfrm>
          <a:prstGeom prst="rect">
            <a:avLst/>
          </a:prstGeom>
          <a:noFill/>
          <a:ln>
            <a:noFill/>
          </a:ln>
        </p:spPr>
        <p:txBody>
          <a:bodyPr spcFirstLastPara="1" wrap="square" lIns="94920" tIns="47460" rIns="94920" bIns="47460" anchor="b" anchorCtr="0">
            <a:noAutofit/>
          </a:bodyPr>
          <a:lstStyle/>
          <a:p>
            <a:fld id="{00000000-1234-1234-1234-123412341234}" type="slidenum">
              <a:rPr lang="en-US">
                <a:solidFill>
                  <a:schemeClr val="dk1"/>
                </a:solidFill>
                <a:latin typeface="Calibri"/>
                <a:ea typeface="Calibri"/>
                <a:cs typeface="Calibri"/>
                <a:sym typeface="Calibri"/>
              </a:rPr>
              <a:pPr/>
              <a:t>6</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392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a839f3094_5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a839f3094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extLst>
      <p:ext uri="{BB962C8B-B14F-4D97-AF65-F5344CB8AC3E}">
        <p14:creationId xmlns:p14="http://schemas.microsoft.com/office/powerpoint/2010/main" val="2233816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1:notes"/>
          <p:cNvSpPr>
            <a:spLocks noGrp="1" noRot="1" noChangeAspect="1"/>
          </p:cNvSpPr>
          <p:nvPr>
            <p:ph type="sldImg" idx="2"/>
          </p:nvPr>
        </p:nvSpPr>
        <p:spPr>
          <a:xfrm>
            <a:off x="434975" y="711200"/>
            <a:ext cx="6296025" cy="35417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11:notes"/>
          <p:cNvSpPr txBox="1">
            <a:spLocks noGrp="1"/>
          </p:cNvSpPr>
          <p:nvPr>
            <p:ph type="body" idx="1"/>
          </p:nvPr>
        </p:nvSpPr>
        <p:spPr>
          <a:xfrm>
            <a:off x="716619" y="4489387"/>
            <a:ext cx="5732949" cy="4253104"/>
          </a:xfrm>
          <a:prstGeom prst="rect">
            <a:avLst/>
          </a:prstGeom>
          <a:noFill/>
          <a:ln>
            <a:noFill/>
          </a:ln>
        </p:spPr>
        <p:txBody>
          <a:bodyPr spcFirstLastPara="1" wrap="square" lIns="94920" tIns="47460" rIns="94920" bIns="47460" anchor="t" anchorCtr="0">
            <a:noAutofit/>
          </a:bodyPr>
          <a:lstStyle/>
          <a:p>
            <a:endParaRPr dirty="0"/>
          </a:p>
        </p:txBody>
      </p:sp>
      <p:sp>
        <p:nvSpPr>
          <p:cNvPr id="138" name="Google Shape;138;p11:notes"/>
          <p:cNvSpPr txBox="1">
            <a:spLocks noGrp="1"/>
          </p:cNvSpPr>
          <p:nvPr>
            <p:ph type="sldNum" idx="12"/>
          </p:nvPr>
        </p:nvSpPr>
        <p:spPr>
          <a:xfrm>
            <a:off x="4059183" y="8977133"/>
            <a:ext cx="3105348" cy="472568"/>
          </a:xfrm>
          <a:prstGeom prst="rect">
            <a:avLst/>
          </a:prstGeom>
          <a:noFill/>
          <a:ln>
            <a:noFill/>
          </a:ln>
        </p:spPr>
        <p:txBody>
          <a:bodyPr spcFirstLastPara="1" wrap="square" lIns="94920" tIns="47460" rIns="94920" bIns="47460" anchor="b" anchorCtr="0">
            <a:noAutofit/>
          </a:bodyPr>
          <a:lstStyle/>
          <a:p>
            <a:fld id="{00000000-1234-1234-1234-123412341234}" type="slidenum">
              <a:rPr lang="en-US"/>
              <a:pPr/>
              <a:t>11</a:t>
            </a:fld>
            <a:endParaRPr/>
          </a:p>
        </p:txBody>
      </p:sp>
    </p:spTree>
    <p:extLst>
      <p:ext uri="{BB962C8B-B14F-4D97-AF65-F5344CB8AC3E}">
        <p14:creationId xmlns:p14="http://schemas.microsoft.com/office/powerpoint/2010/main" val="1855627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1B18E40-001A-43A7-B606-7CD21E5CB9BB}" type="slidenum">
              <a:rPr lang="en-US" smtClean="0"/>
              <a:t>12</a:t>
            </a:fld>
            <a:endParaRPr lang="en-US"/>
          </a:p>
        </p:txBody>
      </p:sp>
    </p:spTree>
    <p:extLst>
      <p:ext uri="{BB962C8B-B14F-4D97-AF65-F5344CB8AC3E}">
        <p14:creationId xmlns:p14="http://schemas.microsoft.com/office/powerpoint/2010/main" val="256805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0F97F6-5D9D-814C-B74A-A8A81315C942}" type="slidenum">
              <a:rPr lang="en-US" smtClean="0"/>
              <a:t>14</a:t>
            </a:fld>
            <a:endParaRPr lang="en-US"/>
          </a:p>
        </p:txBody>
      </p:sp>
    </p:spTree>
    <p:extLst>
      <p:ext uri="{BB962C8B-B14F-4D97-AF65-F5344CB8AC3E}">
        <p14:creationId xmlns:p14="http://schemas.microsoft.com/office/powerpoint/2010/main" val="1412120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0270CB-67E5-E445-BAAA-A753B4DC400E}" type="datetimeFigureOut">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0270CB-67E5-E445-BAAA-A753B4DC400E}" type="datetimeFigureOut">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0270CB-67E5-E445-BAAA-A753B4DC400E}" type="datetimeFigureOut">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age">
  <p:cSld name="Blank Page">
    <p:spTree>
      <p:nvGrpSpPr>
        <p:cNvPr id="1" name="Shape 13"/>
        <p:cNvGrpSpPr/>
        <p:nvPr/>
      </p:nvGrpSpPr>
      <p:grpSpPr>
        <a:xfrm>
          <a:off x="0" y="0"/>
          <a:ext cx="0" cy="0"/>
          <a:chOff x="0" y="0"/>
          <a:chExt cx="0" cy="0"/>
        </a:xfrm>
      </p:grpSpPr>
      <p:sp>
        <p:nvSpPr>
          <p:cNvPr id="14" name="Google Shape;14;p2"/>
          <p:cNvSpPr txBox="1">
            <a:spLocks noGrp="1"/>
          </p:cNvSpPr>
          <p:nvPr>
            <p:ph type="sldNum" idx="12"/>
          </p:nvPr>
        </p:nvSpPr>
        <p:spPr>
          <a:xfrm>
            <a:off x="11494088" y="6397252"/>
            <a:ext cx="6096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27686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13" name="Picture Placeholder 12"/>
          <p:cNvSpPr>
            <a:spLocks noGrp="1"/>
          </p:cNvSpPr>
          <p:nvPr>
            <p:ph type="pic" sz="quarter" idx="15"/>
          </p:nvPr>
        </p:nvSpPr>
        <p:spPr>
          <a:xfrm>
            <a:off x="5737226" y="0"/>
            <a:ext cx="6454775" cy="6858000"/>
          </a:xfrm>
          <a:prstGeom prst="rect">
            <a:avLst/>
          </a:prstGeom>
          <a:ln>
            <a:noFill/>
          </a:ln>
        </p:spPr>
        <p:txBody>
          <a:bodyPr lIns="45720" tIns="22860" rIns="45720" bIns="22860">
            <a:normAutofit/>
          </a:bodyPr>
          <a:lstStyle>
            <a:lvl1pPr>
              <a:defRPr lang="en-US" sz="1733" kern="1200" dirty="0">
                <a:solidFill>
                  <a:schemeClr val="bg1">
                    <a:lumMod val="65000"/>
                  </a:schemeClr>
                </a:solidFill>
                <a:latin typeface="Century Gothic" panose="020B0502020202020204" pitchFamily="34" charset="0"/>
                <a:ea typeface="+mn-ea"/>
                <a:cs typeface="+mn-cs"/>
              </a:defRPr>
            </a:lvl1pPr>
          </a:lstStyle>
          <a:p>
            <a:endParaRPr lang="en-US" dirty="0"/>
          </a:p>
        </p:txBody>
      </p:sp>
      <p:sp>
        <p:nvSpPr>
          <p:cNvPr id="4" name="Text Placeholder 39"/>
          <p:cNvSpPr>
            <a:spLocks noGrp="1"/>
          </p:cNvSpPr>
          <p:nvPr>
            <p:ph type="body" sz="quarter" idx="16" hasCustomPrompt="1"/>
          </p:nvPr>
        </p:nvSpPr>
        <p:spPr>
          <a:xfrm>
            <a:off x="608783" y="1418647"/>
            <a:ext cx="3809376"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lvl1pPr marL="457189" marR="0" indent="-457189" defTabSz="609585" eaLnBrk="0" fontAlgn="base" hangingPunct="0">
              <a:lnSpc>
                <a:spcPct val="100000"/>
              </a:lnSpc>
              <a:spcBef>
                <a:spcPct val="0"/>
              </a:spcBef>
              <a:spcAft>
                <a:spcPct val="0"/>
              </a:spcAft>
              <a:buClrTx/>
              <a:buSzTx/>
              <a:buNone/>
              <a:tabLst/>
              <a:defRPr kumimoji="0" lang="en-US" sz="4400" b="1" i="0" u="none" strike="noStrike" cap="none" spc="333" normalizeH="0" baseline="0" dirty="0">
                <a:ln>
                  <a:noFill/>
                </a:ln>
                <a:solidFill>
                  <a:schemeClr val="tx1">
                    <a:lumMod val="85000"/>
                    <a:lumOff val="15000"/>
                  </a:schemeClr>
                </a:solidFill>
                <a:effectLst/>
                <a:latin typeface="Montserrat Extra Bold" panose="00000900000000000000" pitchFamily="50" charset="0"/>
              </a:defRPr>
            </a:lvl1pPr>
          </a:lstStyle>
          <a:p>
            <a:pPr marL="342900" indent="-342900"/>
            <a:r>
              <a:rPr lang="de-DE" dirty="0"/>
              <a:t>YOUR TITLE</a:t>
            </a:r>
            <a:endParaRPr lang="en-US" dirty="0">
              <a:solidFill>
                <a:schemeClr val="accent1"/>
              </a:solidFill>
            </a:endParaRPr>
          </a:p>
        </p:txBody>
      </p:sp>
    </p:spTree>
    <p:extLst>
      <p:ext uri="{BB962C8B-B14F-4D97-AF65-F5344CB8AC3E}">
        <p14:creationId xmlns:p14="http://schemas.microsoft.com/office/powerpoint/2010/main" val="2183444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036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0270CB-67E5-E445-BAAA-A753B4DC400E}" type="datetimeFigureOut">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0270CB-67E5-E445-BAAA-A753B4DC400E}" type="datetimeFigureOut">
              <a:rPr lang="en-US" smtClean="0"/>
              <a:t>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B0270CB-67E5-E445-BAAA-A753B4DC400E}" type="datetimeFigureOut">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B0270CB-67E5-E445-BAAA-A753B4DC400E}" type="datetimeFigureOut">
              <a:rPr lang="en-US" smtClean="0"/>
              <a:t>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0270CB-67E5-E445-BAAA-A753B4DC400E}" type="datetimeFigureOut">
              <a:rPr lang="en-US" smtClean="0"/>
              <a:t>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0270CB-67E5-E445-BAAA-A753B4DC400E}" type="datetimeFigureOut">
              <a:rPr lang="en-US" smtClean="0"/>
              <a:t>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270CB-67E5-E445-BAAA-A753B4DC400E}" type="datetimeFigureOut">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0270CB-67E5-E445-BAAA-A753B4DC400E}" type="datetimeFigureOut">
              <a:rPr lang="en-US" smtClean="0"/>
              <a:t>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4E0FA-81DD-5349-A7C7-DFC32F1585F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0270CB-67E5-E445-BAAA-A753B4DC400E}" type="datetimeFigureOut">
              <a:rPr lang="en-US" smtClean="0"/>
              <a:t>2/6/2020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4E0FA-81DD-5349-A7C7-DFC32F1585F2}" type="slidenum">
              <a:rPr lang="en-US" smtClean="0"/>
              <a:t>‹#›</a:t>
            </a:fld>
            <a:endParaRPr lang="en-US"/>
          </a:p>
        </p:txBody>
      </p:sp>
    </p:spTree>
    <p:extLst>
      <p:ext uri="{BB962C8B-B14F-4D97-AF65-F5344CB8AC3E}">
        <p14:creationId xmlns:p14="http://schemas.microsoft.com/office/powerpoint/2010/main" val="89017402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76"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diagramData" Target="../diagrams/data1.xml"/><Relationship Id="rId5" Type="http://schemas.openxmlformats.org/officeDocument/2006/relationships/image" Target="../media/image17.png"/><Relationship Id="rId15" Type="http://schemas.microsoft.com/office/2007/relationships/diagramDrawing" Target="../diagrams/drawing1.xml"/><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9.png"/><Relationship Id="rId14"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merit.edu/services/moonsho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nextcenturycities.org/" TargetMode="External"/><Relationship Id="rId3" Type="http://schemas.openxmlformats.org/officeDocument/2006/relationships/hyperlink" Target="https://ilsr.org/" TargetMode="External"/><Relationship Id="rId7" Type="http://schemas.openxmlformats.org/officeDocument/2006/relationships/hyperlink" Target="https://www.digitalinclusion.org/"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benton.org/sites/default/files/BBA_full_F5_10.30.pdf" TargetMode="External"/><Relationship Id="rId5" Type="http://schemas.openxmlformats.org/officeDocument/2006/relationships/hyperlink" Target="https://www.bbcmag.com/" TargetMode="External"/><Relationship Id="rId4" Type="http://schemas.openxmlformats.org/officeDocument/2006/relationships/hyperlink" Target="https://www.shlb.org/" TargetMode="External"/><Relationship Id="rId9"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b="1" dirty="0"/>
              <a:t>Connecting Community Anchors and R&amp;E Support for Community </a:t>
            </a:r>
            <a:r>
              <a:rPr lang="en-US" b="1" dirty="0" smtClean="0"/>
              <a:t>Networks</a:t>
            </a:r>
            <a:endParaRPr lang="en-US" dirty="0"/>
          </a:p>
        </p:txBody>
      </p:sp>
      <p:sp>
        <p:nvSpPr>
          <p:cNvPr id="5" name="Subtitle 4"/>
          <p:cNvSpPr>
            <a:spLocks noGrp="1"/>
          </p:cNvSpPr>
          <p:nvPr>
            <p:ph type="subTitle" idx="1"/>
          </p:nvPr>
        </p:nvSpPr>
        <p:spPr/>
        <p:txBody>
          <a:bodyPr/>
          <a:lstStyle/>
          <a:p>
            <a:endParaRPr lang="en-US" b="1" dirty="0" smtClean="0"/>
          </a:p>
          <a:p>
            <a:r>
              <a:rPr lang="en-US" b="1" dirty="0" smtClean="0"/>
              <a:t>Feb </a:t>
            </a:r>
            <a:r>
              <a:rPr lang="en-US" b="1" dirty="0"/>
              <a:t>6, 2020 | 3:30PM-5:30PM</a:t>
            </a:r>
            <a:r>
              <a:rPr lang="en-US" dirty="0"/>
              <a:t/>
            </a:r>
            <a:br>
              <a:rPr lang="en-US" dirty="0"/>
            </a:br>
            <a:endParaRPr lang="en-US" dirty="0"/>
          </a:p>
        </p:txBody>
      </p:sp>
    </p:spTree>
    <p:extLst>
      <p:ext uri="{BB962C8B-B14F-4D97-AF65-F5344CB8AC3E}">
        <p14:creationId xmlns:p14="http://schemas.microsoft.com/office/powerpoint/2010/main" val="56326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908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7732642" y="0"/>
            <a:ext cx="4459357" cy="6858000"/>
          </a:xfrm>
          <a:prstGeom prst="rect">
            <a:avLst/>
          </a:prstGeom>
          <a:solidFill>
            <a:srgbClr val="00496E"/>
          </a:solidFill>
          <a:ln w="12700" cap="flat" cmpd="sng">
            <a:solidFill>
              <a:srgbClr val="0052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1" name="Google Shape;141;p16"/>
          <p:cNvPicPr preferRelativeResize="0"/>
          <p:nvPr/>
        </p:nvPicPr>
        <p:blipFill rotWithShape="1">
          <a:blip r:embed="rId3">
            <a:alphaModFix/>
          </a:blip>
          <a:srcRect l="22121" t="31023" b="9446"/>
          <a:stretch/>
        </p:blipFill>
        <p:spPr>
          <a:xfrm>
            <a:off x="1" y="-2"/>
            <a:ext cx="5981244" cy="6858002"/>
          </a:xfrm>
          <a:prstGeom prst="rect">
            <a:avLst/>
          </a:prstGeom>
          <a:noFill/>
          <a:ln>
            <a:noFill/>
          </a:ln>
        </p:spPr>
      </p:pic>
      <p:sp>
        <p:nvSpPr>
          <p:cNvPr id="142" name="Google Shape;142;p16"/>
          <p:cNvSpPr txBox="1">
            <a:spLocks noGrp="1"/>
          </p:cNvSpPr>
          <p:nvPr>
            <p:ph type="sldNum" idx="12"/>
          </p:nvPr>
        </p:nvSpPr>
        <p:spPr>
          <a:xfrm>
            <a:off x="11494088" y="6397252"/>
            <a:ext cx="6096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11</a:t>
            </a:fld>
            <a:endParaRPr/>
          </a:p>
        </p:txBody>
      </p:sp>
      <p:sp>
        <p:nvSpPr>
          <p:cNvPr id="143" name="Google Shape;143;p16"/>
          <p:cNvSpPr/>
          <p:nvPr/>
        </p:nvSpPr>
        <p:spPr>
          <a:xfrm>
            <a:off x="0" y="-1"/>
            <a:ext cx="11637520" cy="6858000"/>
          </a:xfrm>
          <a:prstGeom prst="rect">
            <a:avLst/>
          </a:prstGeom>
          <a:solidFill>
            <a:srgbClr val="00496E">
              <a:alpha val="63921"/>
            </a:srgbClr>
          </a:solidFill>
          <a:ln w="12700" cap="flat" cmpd="sng">
            <a:solidFill>
              <a:srgbClr val="0052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4" name="Google Shape;144;p16"/>
          <p:cNvPicPr preferRelativeResize="0"/>
          <p:nvPr/>
        </p:nvPicPr>
        <p:blipFill rotWithShape="1">
          <a:blip r:embed="rId4">
            <a:alphaModFix/>
          </a:blip>
          <a:srcRect t="6204" b="6203"/>
          <a:stretch/>
        </p:blipFill>
        <p:spPr>
          <a:xfrm>
            <a:off x="4697113" y="-3"/>
            <a:ext cx="7153275" cy="6858002"/>
          </a:xfrm>
          <a:prstGeom prst="rect">
            <a:avLst/>
          </a:prstGeom>
          <a:noFill/>
          <a:ln>
            <a:noFill/>
          </a:ln>
        </p:spPr>
      </p:pic>
      <p:sp>
        <p:nvSpPr>
          <p:cNvPr id="145" name="Google Shape;145;p16"/>
          <p:cNvSpPr/>
          <p:nvPr/>
        </p:nvSpPr>
        <p:spPr>
          <a:xfrm>
            <a:off x="9524649" y="1092274"/>
            <a:ext cx="277978" cy="261038"/>
          </a:xfrm>
          <a:prstGeom prst="star5">
            <a:avLst>
              <a:gd name="adj" fmla="val 19098"/>
              <a:gd name="hf" fmla="val 105146"/>
              <a:gd name="vf" fmla="val 110557"/>
            </a:avLst>
          </a:prstGeom>
          <a:solidFill>
            <a:srgbClr val="C7231E"/>
          </a:solidFill>
          <a:ln w="12700" cap="flat" cmpd="sng">
            <a:solidFill>
              <a:srgbClr val="D520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6" name="Google Shape;146;p16"/>
          <p:cNvSpPr/>
          <p:nvPr/>
        </p:nvSpPr>
        <p:spPr>
          <a:xfrm>
            <a:off x="11359542" y="5032791"/>
            <a:ext cx="277978" cy="261038"/>
          </a:xfrm>
          <a:prstGeom prst="star5">
            <a:avLst>
              <a:gd name="adj" fmla="val 19098"/>
              <a:gd name="hf" fmla="val 105146"/>
              <a:gd name="vf" fmla="val 110557"/>
            </a:avLst>
          </a:prstGeom>
          <a:solidFill>
            <a:srgbClr val="C7231E"/>
          </a:solidFill>
          <a:ln w="12700" cap="flat" cmpd="sng">
            <a:solidFill>
              <a:srgbClr val="D520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7" name="Google Shape;147;p16"/>
          <p:cNvSpPr/>
          <p:nvPr/>
        </p:nvSpPr>
        <p:spPr>
          <a:xfrm>
            <a:off x="8980882" y="4168380"/>
            <a:ext cx="277978" cy="261038"/>
          </a:xfrm>
          <a:prstGeom prst="star5">
            <a:avLst>
              <a:gd name="adj" fmla="val 19098"/>
              <a:gd name="hf" fmla="val 105146"/>
              <a:gd name="vf" fmla="val 110557"/>
            </a:avLst>
          </a:prstGeom>
          <a:solidFill>
            <a:srgbClr val="C7231E"/>
          </a:solidFill>
          <a:ln w="12700" cap="flat" cmpd="sng">
            <a:solidFill>
              <a:srgbClr val="D520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48" name="Google Shape;148;p16"/>
          <p:cNvSpPr/>
          <p:nvPr/>
        </p:nvSpPr>
        <p:spPr>
          <a:xfrm>
            <a:off x="10428972" y="2926080"/>
            <a:ext cx="1616659" cy="2011680"/>
          </a:xfrm>
          <a:prstGeom prst="roundRect">
            <a:avLst>
              <a:gd name="adj" fmla="val 16667"/>
            </a:avLst>
          </a:prstGeom>
          <a:solidFill>
            <a:srgbClr val="00496E"/>
          </a:solidFill>
          <a:ln w="158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lt1"/>
                </a:solidFill>
                <a:latin typeface="Arial"/>
                <a:ea typeface="Arial"/>
                <a:cs typeface="Arial"/>
                <a:sym typeface="Arial"/>
              </a:rPr>
              <a:t>SCCRESA</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3,517 Students</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104 Classrooms</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10 Schools</a:t>
            </a:r>
            <a:endParaRPr/>
          </a:p>
          <a:p>
            <a:pPr marL="0" marR="0" lvl="0" indent="0" algn="ctr" rtl="0">
              <a:spcBef>
                <a:spcPts val="0"/>
              </a:spcBef>
              <a:spcAft>
                <a:spcPts val="0"/>
              </a:spcAft>
              <a:buNone/>
            </a:pPr>
            <a:endParaRPr sz="12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Capac Jr/Sr High, Marine City Middle, Marine City High l, St. Clair Middle, St. Clair High, Mempish Jr/Sr, Yale Jr./Sr. High</a:t>
            </a:r>
            <a:endParaRPr/>
          </a:p>
          <a:p>
            <a:pPr marL="0" marR="0" lvl="0" indent="0" algn="ctr" rtl="0">
              <a:spcBef>
                <a:spcPts val="0"/>
              </a:spcBef>
              <a:spcAft>
                <a:spcPts val="0"/>
              </a:spcAft>
              <a:buNone/>
            </a:pPr>
            <a:endParaRPr sz="8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DENNIS BUCKMASTER</a:t>
            </a:r>
            <a:endParaRPr/>
          </a:p>
        </p:txBody>
      </p:sp>
      <p:sp>
        <p:nvSpPr>
          <p:cNvPr id="149" name="Google Shape;149;p16"/>
          <p:cNvSpPr/>
          <p:nvPr/>
        </p:nvSpPr>
        <p:spPr>
          <a:xfrm>
            <a:off x="5726841" y="227844"/>
            <a:ext cx="3614928" cy="2142280"/>
          </a:xfrm>
          <a:prstGeom prst="roundRect">
            <a:avLst>
              <a:gd name="adj" fmla="val 16667"/>
            </a:avLst>
          </a:prstGeom>
          <a:solidFill>
            <a:srgbClr val="00496E"/>
          </a:solidFill>
          <a:ln w="12700" cap="flat" cmpd="sng">
            <a:solidFill>
              <a:srgbClr val="0052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lt1"/>
                </a:solidFill>
                <a:latin typeface="Arial"/>
                <a:ea typeface="Arial"/>
                <a:cs typeface="Arial"/>
                <a:sym typeface="Arial"/>
              </a:rPr>
              <a:t>EUP ISD</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2,750 Students</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79 Classrooms</a:t>
            </a:r>
            <a:endParaRPr/>
          </a:p>
          <a:p>
            <a:pPr marL="0" marR="0" lvl="0" indent="0" algn="ctr" rtl="0">
              <a:spcBef>
                <a:spcPts val="0"/>
              </a:spcBef>
              <a:spcAft>
                <a:spcPts val="0"/>
              </a:spcAft>
              <a:buNone/>
            </a:pPr>
            <a:endParaRPr sz="12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DeTour Area Schools, Pickford Public Schools, St. Ignace Area Schools, Les Cheneaux Community Schools, Moran Township School District, Mackinac Island Public Schools, Bois Blanc Pines School District, Rudyard Area Schools, Sault Ste. Marie Area Schools, Brimley Area Schools, Engadine Consolidated Schools, Tahquamenon Area Schools, Whitefish Township Schools, Joseph K. Lumsden Bahweting Anishnabe PSA, Ojibwe Charter School</a:t>
            </a:r>
            <a:endParaRPr/>
          </a:p>
          <a:p>
            <a:pPr marL="0" marR="0" lvl="0" indent="0" algn="ctr" rtl="0">
              <a:spcBef>
                <a:spcPts val="0"/>
              </a:spcBef>
              <a:spcAft>
                <a:spcPts val="0"/>
              </a:spcAft>
              <a:buNone/>
            </a:pPr>
            <a:endParaRPr sz="8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JASON KRONEMEYER</a:t>
            </a:r>
            <a:endParaRPr/>
          </a:p>
          <a:p>
            <a:pPr marL="0" marR="0" lvl="0" indent="0" algn="ctr" rtl="0">
              <a:spcBef>
                <a:spcPts val="0"/>
              </a:spcBef>
              <a:spcAft>
                <a:spcPts val="0"/>
              </a:spcAft>
              <a:buNone/>
            </a:pPr>
            <a:endParaRPr sz="800">
              <a:solidFill>
                <a:schemeClr val="lt1"/>
              </a:solidFill>
              <a:latin typeface="Arial"/>
              <a:ea typeface="Arial"/>
              <a:cs typeface="Arial"/>
              <a:sym typeface="Arial"/>
            </a:endParaRPr>
          </a:p>
        </p:txBody>
      </p:sp>
      <p:sp>
        <p:nvSpPr>
          <p:cNvPr id="150" name="Google Shape;150;p16"/>
          <p:cNvSpPr/>
          <p:nvPr/>
        </p:nvSpPr>
        <p:spPr>
          <a:xfrm>
            <a:off x="7151357" y="3217405"/>
            <a:ext cx="1616659" cy="1901951"/>
          </a:xfrm>
          <a:prstGeom prst="roundRect">
            <a:avLst>
              <a:gd name="adj" fmla="val 16667"/>
            </a:avLst>
          </a:prstGeom>
          <a:solidFill>
            <a:srgbClr val="00496E"/>
          </a:solidFill>
          <a:ln w="12700" cap="flat" cmpd="sng">
            <a:solidFill>
              <a:srgbClr val="0052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u="sng">
                <a:solidFill>
                  <a:schemeClr val="lt1"/>
                </a:solidFill>
                <a:latin typeface="Arial"/>
                <a:ea typeface="Arial"/>
                <a:cs typeface="Arial"/>
                <a:sym typeface="Arial"/>
              </a:rPr>
              <a:t>MOISD</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650 Students</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19 Classrooms</a:t>
            </a:r>
            <a:endParaRPr/>
          </a:p>
          <a:p>
            <a:pPr marL="0" marR="0" lvl="0" indent="0" algn="ctr" rtl="0">
              <a:spcBef>
                <a:spcPts val="0"/>
              </a:spcBef>
              <a:spcAft>
                <a:spcPts val="0"/>
              </a:spcAft>
              <a:buNone/>
            </a:pPr>
            <a:r>
              <a:rPr lang="en-US" sz="1200">
                <a:solidFill>
                  <a:schemeClr val="lt1"/>
                </a:solidFill>
                <a:latin typeface="Arial"/>
                <a:ea typeface="Arial"/>
                <a:cs typeface="Arial"/>
                <a:sym typeface="Arial"/>
              </a:rPr>
              <a:t>2 Schools</a:t>
            </a:r>
            <a:endParaRPr/>
          </a:p>
          <a:p>
            <a:pPr marL="0" marR="0" lvl="0" indent="0" algn="ctr" rtl="0">
              <a:spcBef>
                <a:spcPts val="0"/>
              </a:spcBef>
              <a:spcAft>
                <a:spcPts val="0"/>
              </a:spcAft>
              <a:buNone/>
            </a:pPr>
            <a:endParaRPr sz="12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Morley Stanwood Jr./ High</a:t>
            </a:r>
            <a:endParaRPr/>
          </a:p>
          <a:p>
            <a:pPr marL="0" marR="0" lvl="0" indent="0" algn="ctr" rtl="0">
              <a:spcBef>
                <a:spcPts val="0"/>
              </a:spcBef>
              <a:spcAft>
                <a:spcPts val="0"/>
              </a:spcAft>
              <a:buNone/>
            </a:pPr>
            <a:endParaRPr sz="800">
              <a:solidFill>
                <a:schemeClr val="lt1"/>
              </a:solidFill>
              <a:latin typeface="Arial"/>
              <a:ea typeface="Arial"/>
              <a:cs typeface="Arial"/>
              <a:sym typeface="Arial"/>
            </a:endParaRPr>
          </a:p>
          <a:p>
            <a:pPr marL="0" marR="0" lvl="0" indent="0" algn="ctr" rtl="0">
              <a:spcBef>
                <a:spcPts val="0"/>
              </a:spcBef>
              <a:spcAft>
                <a:spcPts val="0"/>
              </a:spcAft>
              <a:buNone/>
            </a:pPr>
            <a:r>
              <a:rPr lang="en-US" sz="800">
                <a:solidFill>
                  <a:schemeClr val="lt1"/>
                </a:solidFill>
                <a:latin typeface="Arial"/>
                <a:ea typeface="Arial"/>
                <a:cs typeface="Arial"/>
                <a:sym typeface="Arial"/>
              </a:rPr>
              <a:t>FRED SHARPSTEEN</a:t>
            </a:r>
            <a:endParaRPr/>
          </a:p>
          <a:p>
            <a:pPr marL="0" marR="0" lvl="0" indent="0" algn="ctr" rtl="0">
              <a:spcBef>
                <a:spcPts val="0"/>
              </a:spcBef>
              <a:spcAft>
                <a:spcPts val="0"/>
              </a:spcAft>
              <a:buNone/>
            </a:pPr>
            <a:r>
              <a:rPr lang="en-US" sz="800">
                <a:solidFill>
                  <a:schemeClr val="lt1"/>
                </a:solidFill>
                <a:latin typeface="Arial"/>
                <a:ea typeface="Arial"/>
                <a:cs typeface="Arial"/>
                <a:sym typeface="Arial"/>
              </a:rPr>
              <a:t>PHIL STEIR</a:t>
            </a:r>
            <a:endParaRPr/>
          </a:p>
        </p:txBody>
      </p:sp>
    </p:spTree>
    <p:extLst>
      <p:ext uri="{BB962C8B-B14F-4D97-AF65-F5344CB8AC3E}">
        <p14:creationId xmlns:p14="http://schemas.microsoft.com/office/powerpoint/2010/main" val="1488795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2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3A7B-689D-42D6-8037-3DC64B8FB1DD}"/>
              </a:ext>
            </a:extLst>
          </p:cNvPr>
          <p:cNvSpPr>
            <a:spLocks noGrp="1"/>
          </p:cNvSpPr>
          <p:nvPr>
            <p:ph type="title"/>
          </p:nvPr>
        </p:nvSpPr>
        <p:spPr/>
        <p:txBody>
          <a:bodyPr/>
          <a:lstStyle/>
          <a:p>
            <a:r>
              <a:rPr lang="en-US" dirty="0"/>
              <a:t>Approach </a:t>
            </a:r>
          </a:p>
        </p:txBody>
      </p:sp>
      <p:grpSp>
        <p:nvGrpSpPr>
          <p:cNvPr id="3" name="Group 2">
            <a:extLst>
              <a:ext uri="{FF2B5EF4-FFF2-40B4-BE49-F238E27FC236}">
                <a16:creationId xmlns:a16="http://schemas.microsoft.com/office/drawing/2014/main" id="{672FB04C-3247-4E33-8BFA-9D9EA558F085}"/>
              </a:ext>
            </a:extLst>
          </p:cNvPr>
          <p:cNvGrpSpPr/>
          <p:nvPr/>
        </p:nvGrpSpPr>
        <p:grpSpPr>
          <a:xfrm>
            <a:off x="609601" y="1882018"/>
            <a:ext cx="4445055" cy="4223657"/>
            <a:chOff x="401374" y="1404256"/>
            <a:chExt cx="3333791" cy="3167743"/>
          </a:xfrm>
        </p:grpSpPr>
        <p:pic>
          <p:nvPicPr>
            <p:cNvPr id="5" name="Graphic 4" descr="Video camera">
              <a:extLst>
                <a:ext uri="{FF2B5EF4-FFF2-40B4-BE49-F238E27FC236}">
                  <a16:creationId xmlns:a16="http://schemas.microsoft.com/office/drawing/2014/main" id="{BC9071FD-ECC9-42A0-BB59-B89B751B25B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7201" y="1404256"/>
              <a:ext cx="783772" cy="783772"/>
            </a:xfrm>
            <a:prstGeom prst="rect">
              <a:avLst/>
            </a:prstGeom>
          </p:spPr>
        </p:pic>
        <p:pic>
          <p:nvPicPr>
            <p:cNvPr id="7" name="Graphic 6" descr="Clipboard">
              <a:extLst>
                <a:ext uri="{FF2B5EF4-FFF2-40B4-BE49-F238E27FC236}">
                  <a16:creationId xmlns:a16="http://schemas.microsoft.com/office/drawing/2014/main" id="{BC9A8CA3-8291-42B1-846C-A0C9BF64FFB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7200" y="2226571"/>
              <a:ext cx="728901" cy="728901"/>
            </a:xfrm>
            <a:prstGeom prst="rect">
              <a:avLst/>
            </a:prstGeom>
          </p:spPr>
        </p:pic>
        <p:pic>
          <p:nvPicPr>
            <p:cNvPr id="9" name="Graphic 8" descr="Gauge">
              <a:extLst>
                <a:ext uri="{FF2B5EF4-FFF2-40B4-BE49-F238E27FC236}">
                  <a16:creationId xmlns:a16="http://schemas.microsoft.com/office/drawing/2014/main" id="{A2A2B77F-F5AB-4494-8664-C84529E7B6C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12070" y="3072053"/>
              <a:ext cx="557451" cy="557451"/>
            </a:xfrm>
            <a:prstGeom prst="rect">
              <a:avLst/>
            </a:prstGeom>
          </p:spPr>
        </p:pic>
        <p:pic>
          <p:nvPicPr>
            <p:cNvPr id="11" name="Graphic 10" descr="Key">
              <a:extLst>
                <a:ext uri="{FF2B5EF4-FFF2-40B4-BE49-F238E27FC236}">
                  <a16:creationId xmlns:a16="http://schemas.microsoft.com/office/drawing/2014/main" id="{722E3AFC-2657-402C-A520-8DCD99FC6D6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777680">
              <a:off x="401374" y="3788227"/>
              <a:ext cx="783772" cy="783772"/>
            </a:xfrm>
            <a:prstGeom prst="rect">
              <a:avLst/>
            </a:prstGeom>
          </p:spPr>
        </p:pic>
        <p:sp>
          <p:nvSpPr>
            <p:cNvPr id="12" name="TextBox 11">
              <a:extLst>
                <a:ext uri="{FF2B5EF4-FFF2-40B4-BE49-F238E27FC236}">
                  <a16:creationId xmlns:a16="http://schemas.microsoft.com/office/drawing/2014/main" id="{CD8FDBCB-4B09-4EEA-8061-4A14FFACB68B}"/>
                </a:ext>
              </a:extLst>
            </p:cNvPr>
            <p:cNvSpPr txBox="1"/>
            <p:nvPr/>
          </p:nvSpPr>
          <p:spPr>
            <a:xfrm>
              <a:off x="1319010" y="1641887"/>
              <a:ext cx="1845128" cy="346249"/>
            </a:xfrm>
            <a:prstGeom prst="rect">
              <a:avLst/>
            </a:prstGeom>
            <a:noFill/>
          </p:spPr>
          <p:txBody>
            <a:bodyPr wrap="square" rtlCol="0">
              <a:spAutoFit/>
            </a:bodyPr>
            <a:lstStyle/>
            <a:p>
              <a:r>
                <a:rPr lang="en-US" sz="2400"/>
                <a:t>Video/lesson</a:t>
              </a:r>
            </a:p>
          </p:txBody>
        </p:sp>
        <p:sp>
          <p:nvSpPr>
            <p:cNvPr id="13" name="TextBox 12">
              <a:extLst>
                <a:ext uri="{FF2B5EF4-FFF2-40B4-BE49-F238E27FC236}">
                  <a16:creationId xmlns:a16="http://schemas.microsoft.com/office/drawing/2014/main" id="{DD095C3F-6414-4AD9-9E81-80BCF4499E01}"/>
                </a:ext>
              </a:extLst>
            </p:cNvPr>
            <p:cNvSpPr txBox="1"/>
            <p:nvPr/>
          </p:nvSpPr>
          <p:spPr>
            <a:xfrm>
              <a:off x="1288153" y="2452955"/>
              <a:ext cx="1771650" cy="346249"/>
            </a:xfrm>
            <a:prstGeom prst="rect">
              <a:avLst/>
            </a:prstGeom>
            <a:noFill/>
          </p:spPr>
          <p:txBody>
            <a:bodyPr wrap="square" rtlCol="0">
              <a:spAutoFit/>
            </a:bodyPr>
            <a:lstStyle/>
            <a:p>
              <a:r>
                <a:rPr lang="en-US" sz="2400"/>
                <a:t>Paper survey</a:t>
              </a:r>
            </a:p>
          </p:txBody>
        </p:sp>
        <p:sp>
          <p:nvSpPr>
            <p:cNvPr id="15" name="TextBox 14">
              <a:extLst>
                <a:ext uri="{FF2B5EF4-FFF2-40B4-BE49-F238E27FC236}">
                  <a16:creationId xmlns:a16="http://schemas.microsoft.com/office/drawing/2014/main" id="{3F062DFB-6463-434B-82CD-8FCF85BBE0FC}"/>
                </a:ext>
              </a:extLst>
            </p:cNvPr>
            <p:cNvSpPr txBox="1"/>
            <p:nvPr/>
          </p:nvSpPr>
          <p:spPr>
            <a:xfrm>
              <a:off x="1232810" y="3175523"/>
              <a:ext cx="2502355" cy="346249"/>
            </a:xfrm>
            <a:prstGeom prst="rect">
              <a:avLst/>
            </a:prstGeom>
            <a:noFill/>
          </p:spPr>
          <p:txBody>
            <a:bodyPr wrap="square" rtlCol="0">
              <a:spAutoFit/>
            </a:bodyPr>
            <a:lstStyle/>
            <a:p>
              <a:r>
                <a:rPr lang="en-US" sz="2400"/>
                <a:t>Speed test </a:t>
              </a:r>
            </a:p>
          </p:txBody>
        </p:sp>
        <p:sp>
          <p:nvSpPr>
            <p:cNvPr id="16" name="TextBox 15">
              <a:extLst>
                <a:ext uri="{FF2B5EF4-FFF2-40B4-BE49-F238E27FC236}">
                  <a16:creationId xmlns:a16="http://schemas.microsoft.com/office/drawing/2014/main" id="{71FB3B65-E111-4A84-8C0C-1FB0487919B2}"/>
                </a:ext>
              </a:extLst>
            </p:cNvPr>
            <p:cNvSpPr txBox="1"/>
            <p:nvPr/>
          </p:nvSpPr>
          <p:spPr>
            <a:xfrm>
              <a:off x="1288153" y="3995447"/>
              <a:ext cx="1690007" cy="346249"/>
            </a:xfrm>
            <a:prstGeom prst="rect">
              <a:avLst/>
            </a:prstGeom>
            <a:noFill/>
          </p:spPr>
          <p:txBody>
            <a:bodyPr wrap="square" rtlCol="0">
              <a:spAutoFit/>
            </a:bodyPr>
            <a:lstStyle/>
            <a:p>
              <a:r>
                <a:rPr lang="en-US" sz="2400"/>
                <a:t>Student Key </a:t>
              </a:r>
            </a:p>
          </p:txBody>
        </p:sp>
      </p:grpSp>
      <p:graphicFrame>
        <p:nvGraphicFramePr>
          <p:cNvPr id="18" name="Diagram 17">
            <a:extLst>
              <a:ext uri="{FF2B5EF4-FFF2-40B4-BE49-F238E27FC236}">
                <a16:creationId xmlns:a16="http://schemas.microsoft.com/office/drawing/2014/main" id="{62FC15FC-44AC-439D-B7CE-58D93D482AA4}"/>
              </a:ext>
            </a:extLst>
          </p:cNvPr>
          <p:cNvGraphicFramePr/>
          <p:nvPr>
            <p:extLst/>
          </p:nvPr>
        </p:nvGraphicFramePr>
        <p:xfrm>
          <a:off x="5493802" y="1686228"/>
          <a:ext cx="6140623" cy="429668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616543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50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9148" y="-258417"/>
            <a:ext cx="12331148" cy="7125586"/>
          </a:xfrm>
          <a:prstGeom prst="rect">
            <a:avLst/>
          </a:prstGeom>
          <a:solidFill>
            <a:srgbClr val="0B121C"/>
          </a:solidFill>
          <a:ln>
            <a:noFill/>
          </a:ln>
          <a:scene3d>
            <a:camera prst="obliqueTopRight"/>
            <a:lightRig rig="threePt" dir="tl"/>
          </a:scene3d>
          <a:sp3d>
            <a:bevelT w="0" h="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A822907-8A9D-4F6B-98F6-913902AD56B5}" type="slidenum">
              <a:rPr lang="en-US" smtClean="0"/>
              <a:t>14</a:t>
            </a:fld>
            <a:endParaRPr lang="en-US"/>
          </a:p>
        </p:txBody>
      </p:sp>
      <p:pic>
        <p:nvPicPr>
          <p:cNvPr id="5" name="Picture 4"/>
          <p:cNvPicPr>
            <a:picLocks noChangeAspect="1"/>
          </p:cNvPicPr>
          <p:nvPr/>
        </p:nvPicPr>
        <p:blipFill>
          <a:blip r:embed="rId3"/>
          <a:stretch>
            <a:fillRect/>
          </a:stretch>
        </p:blipFill>
        <p:spPr>
          <a:xfrm>
            <a:off x="480432" y="0"/>
            <a:ext cx="11111946" cy="6867169"/>
          </a:xfrm>
          <a:prstGeom prst="rect">
            <a:avLst/>
          </a:prstGeom>
        </p:spPr>
      </p:pic>
    </p:spTree>
    <p:extLst>
      <p:ext uri="{BB962C8B-B14F-4D97-AF65-F5344CB8AC3E}">
        <p14:creationId xmlns:p14="http://schemas.microsoft.com/office/powerpoint/2010/main" val="475783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905" y="365125"/>
            <a:ext cx="10515600" cy="1325563"/>
          </a:xfrm>
        </p:spPr>
        <p:txBody>
          <a:bodyPr/>
          <a:lstStyle/>
          <a:p>
            <a:r>
              <a:rPr lang="en-US" dirty="0" smtClean="0"/>
              <a:t>Leveraging Moonshot for </a:t>
            </a:r>
            <a:br>
              <a:rPr lang="en-US" dirty="0" smtClean="0"/>
            </a:br>
            <a:r>
              <a:rPr lang="en-US" dirty="0" smtClean="0"/>
              <a:t>Community Networks Engagement</a:t>
            </a:r>
            <a:endParaRPr lang="en-US" dirty="0"/>
          </a:p>
        </p:txBody>
      </p:sp>
      <p:sp>
        <p:nvSpPr>
          <p:cNvPr id="3" name="Content Placeholder 2"/>
          <p:cNvSpPr>
            <a:spLocks noGrp="1"/>
          </p:cNvSpPr>
          <p:nvPr>
            <p:ph idx="1"/>
          </p:nvPr>
        </p:nvSpPr>
        <p:spPr>
          <a:xfrm>
            <a:off x="2229853" y="5644940"/>
            <a:ext cx="10515600" cy="4351338"/>
          </a:xfrm>
        </p:spPr>
        <p:txBody>
          <a:bodyPr/>
          <a:lstStyle/>
          <a:p>
            <a:pPr marL="0" indent="0">
              <a:buNone/>
            </a:pPr>
            <a:r>
              <a:rPr lang="en-US" dirty="0">
                <a:hlinkClick r:id="rId2"/>
              </a:rPr>
              <a:t>https://www.merit.edu/services/moonshot</a:t>
            </a:r>
            <a:r>
              <a:rPr lang="en-US" dirty="0" smtClean="0">
                <a:hlinkClick r:id="rId2"/>
              </a:rPr>
              <a:t>/</a:t>
            </a:r>
            <a:endParaRPr lang="en-US" dirty="0" smtClean="0"/>
          </a:p>
          <a:p>
            <a:pPr marL="0" indent="0">
              <a:buNone/>
            </a:pPr>
            <a:endParaRPr lang="en-US" dirty="0"/>
          </a:p>
        </p:txBody>
      </p:sp>
      <p:sp>
        <p:nvSpPr>
          <p:cNvPr id="4" name="TextBox 3"/>
          <p:cNvSpPr txBox="1"/>
          <p:nvPr/>
        </p:nvSpPr>
        <p:spPr>
          <a:xfrm>
            <a:off x="1134979" y="2043954"/>
            <a:ext cx="5528693" cy="3600986"/>
          </a:xfrm>
          <a:prstGeom prst="rect">
            <a:avLst/>
          </a:prstGeom>
          <a:noFill/>
        </p:spPr>
        <p:txBody>
          <a:bodyPr wrap="none" rtlCol="0">
            <a:spAutoFit/>
          </a:bodyPr>
          <a:lstStyle/>
          <a:p>
            <a:r>
              <a:rPr lang="en-US" sz="3200" dirty="0" smtClean="0"/>
              <a:t>Framework Executive Summary</a:t>
            </a:r>
          </a:p>
          <a:p>
            <a:r>
              <a:rPr lang="en-US" sz="3200" dirty="0" smtClean="0"/>
              <a:t>Online flip-book</a:t>
            </a:r>
          </a:p>
          <a:p>
            <a:r>
              <a:rPr lang="en-US" sz="3200" dirty="0" smtClean="0"/>
              <a:t>Monthly Moonshot Newsletter</a:t>
            </a:r>
          </a:p>
          <a:p>
            <a:r>
              <a:rPr lang="en-US" sz="3200" dirty="0" smtClean="0"/>
              <a:t>Local engagement</a:t>
            </a:r>
          </a:p>
          <a:p>
            <a:r>
              <a:rPr lang="en-US" sz="3200" dirty="0"/>
              <a:t>	</a:t>
            </a:r>
            <a:r>
              <a:rPr lang="en-US" sz="3200" dirty="0" smtClean="0"/>
              <a:t>- Persona’s resource finder</a:t>
            </a:r>
          </a:p>
          <a:p>
            <a:r>
              <a:rPr lang="en-US" sz="3200" dirty="0"/>
              <a:t>	</a:t>
            </a:r>
            <a:r>
              <a:rPr lang="en-US" sz="3200" dirty="0" smtClean="0"/>
              <a:t>- Readiness Questionnaire</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250654" y="809749"/>
            <a:ext cx="3631064" cy="4685047"/>
          </a:xfrm>
          <a:prstGeom prst="rect">
            <a:avLst/>
          </a:prstGeom>
        </p:spPr>
      </p:pic>
    </p:spTree>
    <p:extLst>
      <p:ext uri="{BB962C8B-B14F-4D97-AF65-F5344CB8AC3E}">
        <p14:creationId xmlns:p14="http://schemas.microsoft.com/office/powerpoint/2010/main" val="1362621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Community Resources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50492" y="365125"/>
            <a:ext cx="2554267" cy="5528077"/>
          </a:xfrm>
        </p:spPr>
      </p:pic>
      <p:sp>
        <p:nvSpPr>
          <p:cNvPr id="5" name="TextBox 4"/>
          <p:cNvSpPr txBox="1"/>
          <p:nvPr/>
        </p:nvSpPr>
        <p:spPr>
          <a:xfrm>
            <a:off x="838200" y="1321682"/>
            <a:ext cx="5751190" cy="5632311"/>
          </a:xfrm>
          <a:prstGeom prst="rect">
            <a:avLst/>
          </a:prstGeom>
          <a:noFill/>
        </p:spPr>
        <p:txBody>
          <a:bodyPr wrap="none" rtlCol="0">
            <a:spAutoFit/>
          </a:bodyPr>
          <a:lstStyle/>
          <a:p>
            <a:r>
              <a:rPr lang="en-US" dirty="0" smtClean="0"/>
              <a:t>ILSR</a:t>
            </a:r>
          </a:p>
          <a:p>
            <a:r>
              <a:rPr lang="en-US" dirty="0">
                <a:hlinkClick r:id="rId3"/>
              </a:rPr>
              <a:t>https://ilsr.org</a:t>
            </a:r>
            <a:r>
              <a:rPr lang="en-US" dirty="0" smtClean="0">
                <a:hlinkClick r:id="rId3"/>
              </a:rPr>
              <a:t>/</a:t>
            </a:r>
            <a:endParaRPr lang="en-US" dirty="0" smtClean="0"/>
          </a:p>
          <a:p>
            <a:endParaRPr lang="en-US" dirty="0"/>
          </a:p>
          <a:p>
            <a:r>
              <a:rPr lang="en-US" dirty="0" smtClean="0"/>
              <a:t>The </a:t>
            </a:r>
            <a:r>
              <a:rPr lang="en-US" dirty="0" smtClean="0"/>
              <a:t>SHLB Coalition</a:t>
            </a:r>
          </a:p>
          <a:p>
            <a:r>
              <a:rPr lang="en-US" dirty="0">
                <a:hlinkClick r:id="rId4"/>
              </a:rPr>
              <a:t>https://www.shlb.org</a:t>
            </a:r>
            <a:r>
              <a:rPr lang="en-US" dirty="0" smtClean="0">
                <a:hlinkClick r:id="rId4"/>
              </a:rPr>
              <a:t>/</a:t>
            </a:r>
            <a:endParaRPr lang="en-US" dirty="0" smtClean="0"/>
          </a:p>
          <a:p>
            <a:endParaRPr lang="en-US" dirty="0"/>
          </a:p>
          <a:p>
            <a:r>
              <a:rPr lang="en-US" dirty="0" smtClean="0"/>
              <a:t>Broadband Communities</a:t>
            </a:r>
          </a:p>
          <a:p>
            <a:r>
              <a:rPr lang="en-US" dirty="0">
                <a:hlinkClick r:id="rId5"/>
              </a:rPr>
              <a:t>https://www.bbcmag.com</a:t>
            </a:r>
            <a:r>
              <a:rPr lang="en-US" dirty="0" smtClean="0">
                <a:hlinkClick r:id="rId5"/>
              </a:rPr>
              <a:t>/</a:t>
            </a:r>
            <a:endParaRPr lang="en-US" dirty="0" smtClean="0"/>
          </a:p>
          <a:p>
            <a:endParaRPr lang="en-US" dirty="0"/>
          </a:p>
          <a:p>
            <a:r>
              <a:rPr lang="en-US" dirty="0" smtClean="0"/>
              <a:t>Benton Institute – Broadband for America’s Future</a:t>
            </a:r>
          </a:p>
          <a:p>
            <a:r>
              <a:rPr lang="en-US" dirty="0">
                <a:hlinkClick r:id="rId6"/>
              </a:rPr>
              <a:t>https://www.benton.org</a:t>
            </a:r>
            <a:endParaRPr lang="en-US" dirty="0"/>
          </a:p>
          <a:p>
            <a:r>
              <a:rPr lang="en-US" sz="1200" dirty="0"/>
              <a:t>“State and local governments should facilitate comprehensive broadband strategies, </a:t>
            </a:r>
            <a:endParaRPr lang="en-US" sz="1200" dirty="0" smtClean="0"/>
          </a:p>
          <a:p>
            <a:r>
              <a:rPr lang="en-US" sz="1200" dirty="0" smtClean="0"/>
              <a:t>including </a:t>
            </a:r>
            <a:r>
              <a:rPr lang="en-US" sz="1200" dirty="0"/>
              <a:t>encouraging the creation and growth of state research and education networks </a:t>
            </a:r>
            <a:endParaRPr lang="en-US" sz="1200" dirty="0" smtClean="0"/>
          </a:p>
          <a:p>
            <a:r>
              <a:rPr lang="en-US" sz="1200" dirty="0" smtClean="0"/>
              <a:t>and </a:t>
            </a:r>
            <a:r>
              <a:rPr lang="en-US" sz="1200" dirty="0"/>
              <a:t>bringing institutions together to learn from one another.”</a:t>
            </a:r>
          </a:p>
          <a:p>
            <a:endParaRPr lang="en-US" dirty="0" smtClean="0"/>
          </a:p>
          <a:p>
            <a:r>
              <a:rPr lang="en-US" dirty="0" smtClean="0"/>
              <a:t>NDIA</a:t>
            </a:r>
          </a:p>
          <a:p>
            <a:r>
              <a:rPr lang="en-US" dirty="0">
                <a:hlinkClick r:id="rId7"/>
              </a:rPr>
              <a:t>https://www.digitalinclusion.org</a:t>
            </a:r>
            <a:r>
              <a:rPr lang="en-US" dirty="0" smtClean="0">
                <a:hlinkClick r:id="rId7"/>
              </a:rPr>
              <a:t>/</a:t>
            </a:r>
            <a:endParaRPr lang="en-US" dirty="0" smtClean="0"/>
          </a:p>
          <a:p>
            <a:endParaRPr lang="en-US" dirty="0"/>
          </a:p>
          <a:p>
            <a:r>
              <a:rPr lang="en-US" dirty="0" smtClean="0"/>
              <a:t>Next Century Cities</a:t>
            </a:r>
          </a:p>
          <a:p>
            <a:r>
              <a:rPr lang="en-US" dirty="0">
                <a:hlinkClick r:id="rId8"/>
              </a:rPr>
              <a:t>https://nextcenturycities.org</a:t>
            </a:r>
            <a:r>
              <a:rPr lang="en-US" dirty="0" smtClean="0">
                <a:hlinkClick r:id="rId8"/>
              </a:rPr>
              <a:t>/</a:t>
            </a:r>
            <a:endParaRPr lang="en-US" dirty="0"/>
          </a:p>
          <a:p>
            <a:endParaRPr lang="en-US" dirty="0" smtClean="0"/>
          </a:p>
        </p:txBody>
      </p:sp>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7950" y="3329811"/>
            <a:ext cx="2523699" cy="32808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4444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Charlotte Bewersdorff, Merit Network</a:t>
            </a:r>
          </a:p>
          <a:p>
            <a:pPr marL="0" indent="0">
              <a:buNone/>
            </a:pPr>
            <a:r>
              <a:rPr lang="en-US" dirty="0" smtClean="0"/>
              <a:t>Bridging </a:t>
            </a:r>
            <a:r>
              <a:rPr lang="en-US" dirty="0"/>
              <a:t>rural broadband divide – </a:t>
            </a:r>
            <a:r>
              <a:rPr lang="en-US" dirty="0" smtClean="0"/>
              <a:t>Michigan </a:t>
            </a:r>
            <a:r>
              <a:rPr lang="en-US" dirty="0"/>
              <a:t>Moonshot </a:t>
            </a:r>
            <a:r>
              <a:rPr lang="en-US" dirty="0" smtClean="0"/>
              <a:t>update &amp; discussion </a:t>
            </a:r>
            <a:r>
              <a:rPr lang="en-US" dirty="0"/>
              <a:t>on state initiatives to coordinate broadband planning and </a:t>
            </a:r>
            <a:r>
              <a:rPr lang="en-US" dirty="0" smtClean="0"/>
              <a:t>investment</a:t>
            </a:r>
          </a:p>
          <a:p>
            <a:pPr marL="0" indent="0">
              <a:buNone/>
            </a:pPr>
            <a:endParaRPr lang="en-US" dirty="0"/>
          </a:p>
          <a:p>
            <a:r>
              <a:rPr lang="en-US" dirty="0" smtClean="0"/>
              <a:t>Essam El-Beik, </a:t>
            </a:r>
            <a:r>
              <a:rPr lang="en-US" dirty="0"/>
              <a:t>Illinois Century Network</a:t>
            </a:r>
            <a:endParaRPr lang="en-US" dirty="0" smtClean="0"/>
          </a:p>
          <a:p>
            <a:pPr marL="0" indent="0">
              <a:buNone/>
            </a:pPr>
            <a:r>
              <a:rPr lang="en-US" dirty="0" smtClean="0"/>
              <a:t>K-12 </a:t>
            </a:r>
            <a:r>
              <a:rPr lang="en-US" dirty="0"/>
              <a:t>initiatives – </a:t>
            </a:r>
            <a:r>
              <a:rPr lang="en-US" dirty="0" smtClean="0"/>
              <a:t>briefing on K-12 </a:t>
            </a:r>
            <a:r>
              <a:rPr lang="en-US" dirty="0"/>
              <a:t>initiatives as well as transition from E-rate provider to consortium </a:t>
            </a:r>
            <a:r>
              <a:rPr lang="en-US" dirty="0" smtClean="0"/>
              <a:t>filer</a:t>
            </a:r>
          </a:p>
          <a:p>
            <a:pPr marL="0" indent="0">
              <a:buNone/>
            </a:pPr>
            <a:endParaRPr lang="en-US" dirty="0"/>
          </a:p>
          <a:p>
            <a:r>
              <a:rPr lang="en-US" dirty="0" smtClean="0"/>
              <a:t>Stephanie Stenberg, Internet2 </a:t>
            </a:r>
          </a:p>
          <a:p>
            <a:pPr marL="0" indent="0">
              <a:buNone/>
            </a:pPr>
            <a:r>
              <a:rPr lang="en-US" dirty="0" smtClean="0"/>
              <a:t>Community </a:t>
            </a:r>
            <a:r>
              <a:rPr lang="en-US" dirty="0"/>
              <a:t>Anchor Program Update</a:t>
            </a:r>
          </a:p>
          <a:p>
            <a:endParaRPr lang="en-US" dirty="0"/>
          </a:p>
        </p:txBody>
      </p:sp>
    </p:spTree>
    <p:extLst>
      <p:ext uri="{BB962C8B-B14F-4D97-AF65-F5344CB8AC3E}">
        <p14:creationId xmlns:p14="http://schemas.microsoft.com/office/powerpoint/2010/main" val="24943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5"/>
          <p:cNvSpPr>
            <a:spLocks noChangeArrowheads="1"/>
          </p:cNvSpPr>
          <p:nvPr/>
        </p:nvSpPr>
        <p:spPr bwMode="auto">
          <a:xfrm>
            <a:off x="711200" y="3429000"/>
            <a:ext cx="3657600" cy="2708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600" dirty="0"/>
              <a:t>Merit, the longest running R&amp;E network in the U.S., is an </a:t>
            </a:r>
            <a:r>
              <a:rPr lang="en-US" sz="1600" b="1" dirty="0"/>
              <a:t>independent non-profit organization</a:t>
            </a:r>
            <a:r>
              <a:rPr lang="en-US" sz="1600" dirty="0"/>
              <a:t> governed by 12 public universities and supported by </a:t>
            </a:r>
            <a:r>
              <a:rPr lang="en-US" sz="1600"/>
              <a:t>over 370 </a:t>
            </a:r>
            <a:r>
              <a:rPr lang="en-US" sz="1600" dirty="0"/>
              <a:t>affiliate members and anchor institutions.  </a:t>
            </a:r>
          </a:p>
          <a:p>
            <a:endParaRPr lang="en-US" sz="1600" dirty="0"/>
          </a:p>
          <a:p>
            <a:r>
              <a:rPr lang="en-US" sz="1600" dirty="0"/>
              <a:t>Our Members are community-facing organizations from across the </a:t>
            </a:r>
            <a:r>
              <a:rPr lang="en-US" sz="1600" b="1" dirty="0"/>
              <a:t>education, library, government, healthcare and non-profit sectors</a:t>
            </a:r>
            <a:r>
              <a:rPr lang="en-US" sz="1600" dirty="0"/>
              <a:t>.</a:t>
            </a:r>
          </a:p>
        </p:txBody>
      </p:sp>
      <p:sp>
        <p:nvSpPr>
          <p:cNvPr id="22" name="Rectangle 21"/>
          <p:cNvSpPr/>
          <p:nvPr/>
        </p:nvSpPr>
        <p:spPr>
          <a:xfrm>
            <a:off x="0" y="0"/>
            <a:ext cx="304800" cy="6858000"/>
          </a:xfrm>
          <a:prstGeom prst="rect">
            <a:avLst/>
          </a:prstGeom>
          <a:solidFill>
            <a:srgbClr val="2F4B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A1CC39"/>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784" y="1948159"/>
            <a:ext cx="3456817" cy="1118528"/>
          </a:xfrm>
          <a:prstGeom prst="rect">
            <a:avLst/>
          </a:prstGeom>
        </p:spPr>
      </p:pic>
      <p:pic>
        <p:nvPicPr>
          <p:cNvPr id="5" name="Picture 4"/>
          <p:cNvPicPr>
            <a:picLocks noChangeAspect="1"/>
          </p:cNvPicPr>
          <p:nvPr/>
        </p:nvPicPr>
        <p:blipFill>
          <a:blip r:embed="rId4"/>
          <a:stretch>
            <a:fillRect/>
          </a:stretch>
        </p:blipFill>
        <p:spPr>
          <a:xfrm>
            <a:off x="4775200" y="153322"/>
            <a:ext cx="6523865" cy="6541545"/>
          </a:xfrm>
          <a:prstGeom prst="rect">
            <a:avLst/>
          </a:prstGeom>
        </p:spPr>
      </p:pic>
    </p:spTree>
    <p:extLst>
      <p:ext uri="{BB962C8B-B14F-4D97-AF65-F5344CB8AC3E}">
        <p14:creationId xmlns:p14="http://schemas.microsoft.com/office/powerpoint/2010/main" val="1180915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1999" cy="6867539"/>
          </a:xfrm>
          <a:prstGeom prst="rect">
            <a:avLst/>
          </a:prstGeom>
        </p:spPr>
      </p:pic>
      <p:sp>
        <p:nvSpPr>
          <p:cNvPr id="3" name="Rectangle 2"/>
          <p:cNvSpPr/>
          <p:nvPr/>
        </p:nvSpPr>
        <p:spPr>
          <a:xfrm>
            <a:off x="2891096" y="2579643"/>
            <a:ext cx="6919864" cy="1898084"/>
          </a:xfrm>
          <a:prstGeom prst="rect">
            <a:avLst/>
          </a:prstGeom>
        </p:spPr>
        <p:txBody>
          <a:bodyPr wrap="square">
            <a:spAutoFit/>
          </a:bodyPr>
          <a:lstStyle/>
          <a:p>
            <a:pPr algn="ctr"/>
            <a:r>
              <a:rPr lang="en-US" sz="3200" i="1" dirty="0">
                <a:solidFill>
                  <a:srgbClr val="2F4B57"/>
                </a:solidFill>
                <a:latin typeface="Arial"/>
                <a:cs typeface="Arial"/>
              </a:rPr>
              <a:t>Connecting organizations and building community</a:t>
            </a:r>
          </a:p>
          <a:p>
            <a:pPr algn="ctr"/>
            <a:endParaRPr lang="en-US" sz="2667" dirty="0">
              <a:solidFill>
                <a:srgbClr val="0070C0"/>
              </a:solidFill>
              <a:latin typeface="Arial"/>
              <a:cs typeface="Arial"/>
            </a:endParaRPr>
          </a:p>
          <a:p>
            <a:pPr algn="ctr"/>
            <a:r>
              <a:rPr lang="en-US" sz="2667" b="1" dirty="0">
                <a:solidFill>
                  <a:srgbClr val="0070C0"/>
                </a:solidFill>
                <a:latin typeface="Arial"/>
                <a:cs typeface="Arial"/>
              </a:rPr>
              <a:t>Network        Security      Community</a:t>
            </a:r>
          </a:p>
        </p:txBody>
      </p:sp>
      <p:sp>
        <p:nvSpPr>
          <p:cNvPr id="8" name="Rectangle 7"/>
          <p:cNvSpPr/>
          <p:nvPr/>
        </p:nvSpPr>
        <p:spPr>
          <a:xfrm>
            <a:off x="938757" y="639200"/>
            <a:ext cx="10314484" cy="5079608"/>
          </a:xfrm>
          <a:prstGeom prst="rect">
            <a:avLst/>
          </a:prstGeom>
          <a:noFill/>
          <a:ln w="12700"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1" name="Rectangle 10"/>
          <p:cNvSpPr/>
          <p:nvPr/>
        </p:nvSpPr>
        <p:spPr>
          <a:xfrm>
            <a:off x="4207115" y="1351242"/>
            <a:ext cx="4039419" cy="1042135"/>
          </a:xfrm>
          <a:prstGeom prst="rect">
            <a:avLst/>
          </a:prstGeom>
          <a:solidFill>
            <a:srgbClr val="00BAB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sp>
        <p:nvSpPr>
          <p:cNvPr id="12" name="Title 1"/>
          <p:cNvSpPr>
            <a:spLocks noGrp="1"/>
          </p:cNvSpPr>
          <p:nvPr>
            <p:ph type="ctrTitle"/>
          </p:nvPr>
        </p:nvSpPr>
        <p:spPr>
          <a:xfrm>
            <a:off x="4207115" y="1662550"/>
            <a:ext cx="4046372" cy="507164"/>
          </a:xfrm>
        </p:spPr>
        <p:txBody>
          <a:bodyPr>
            <a:noAutofit/>
          </a:bodyPr>
          <a:lstStyle/>
          <a:p>
            <a:r>
              <a:rPr lang="en-US" sz="3733" spc="67" dirty="0">
                <a:solidFill>
                  <a:schemeClr val="bg1"/>
                </a:solidFill>
                <a:latin typeface="Arial Black"/>
                <a:cs typeface="Arial Black"/>
              </a:rPr>
              <a:t>OUR</a:t>
            </a:r>
            <a:r>
              <a:rPr lang="en-US" sz="3733" spc="67" dirty="0">
                <a:solidFill>
                  <a:srgbClr val="2F4B57"/>
                </a:solidFill>
                <a:latin typeface="Arial Black"/>
                <a:cs typeface="Arial Black"/>
              </a:rPr>
              <a:t>MISSION</a:t>
            </a:r>
          </a:p>
        </p:txBody>
      </p:sp>
    </p:spTree>
    <p:extLst>
      <p:ext uri="{BB962C8B-B14F-4D97-AF65-F5344CB8AC3E}">
        <p14:creationId xmlns:p14="http://schemas.microsoft.com/office/powerpoint/2010/main" val="1801882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bwMode="auto">
          <a:xfrm>
            <a:off x="9185356" y="778043"/>
            <a:ext cx="2528961" cy="948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2285943">
              <a:lnSpc>
                <a:spcPts val="3700"/>
              </a:lnSpc>
            </a:pPr>
            <a:r>
              <a:rPr lang="en-US" sz="3067" b="1" spc="251" dirty="0">
                <a:solidFill>
                  <a:schemeClr val="tx2"/>
                </a:solidFill>
                <a:latin typeface="Arial"/>
                <a:ea typeface="Montserrat" charset="0"/>
                <a:cs typeface="Arial"/>
                <a:sym typeface="Bebas Neue" charset="0"/>
              </a:rPr>
              <a:t>BACKBONE</a:t>
            </a:r>
          </a:p>
          <a:p>
            <a:pPr algn="ctr" defTabSz="2285943">
              <a:lnSpc>
                <a:spcPts val="3700"/>
              </a:lnSpc>
            </a:pPr>
            <a:r>
              <a:rPr lang="en-US" sz="3067" b="1" spc="251" dirty="0">
                <a:solidFill>
                  <a:schemeClr val="tx2"/>
                </a:solidFill>
                <a:latin typeface="Arial"/>
                <a:ea typeface="Montserrat" charset="0"/>
                <a:cs typeface="Arial"/>
                <a:sym typeface="Bebas Neue" charset="0"/>
              </a:rPr>
              <a:t>NETWORK</a:t>
            </a:r>
          </a:p>
        </p:txBody>
      </p:sp>
      <p:sp>
        <p:nvSpPr>
          <p:cNvPr id="6" name="TextBox 5"/>
          <p:cNvSpPr txBox="1"/>
          <p:nvPr/>
        </p:nvSpPr>
        <p:spPr>
          <a:xfrm>
            <a:off x="9891863" y="457231"/>
            <a:ext cx="1115947" cy="312843"/>
          </a:xfrm>
          <a:prstGeom prst="rect">
            <a:avLst/>
          </a:prstGeom>
          <a:noFill/>
        </p:spPr>
        <p:txBody>
          <a:bodyPr wrap="none" lIns="45720" tIns="22860" rIns="45720" bIns="22860" rtlCol="0" anchor="ctr" anchorCtr="0">
            <a:spAutoFit/>
          </a:bodyPr>
          <a:lstStyle/>
          <a:p>
            <a:pPr algn="ctr"/>
            <a:r>
              <a:rPr lang="en-US" sz="1733" spc="151" dirty="0">
                <a:solidFill>
                  <a:srgbClr val="2F4B57"/>
                </a:solidFill>
                <a:latin typeface="Arial"/>
                <a:ea typeface="Montserrat" charset="0"/>
                <a:cs typeface="Arial"/>
              </a:rPr>
              <a:t>MERIT’S</a:t>
            </a:r>
          </a:p>
        </p:txBody>
      </p:sp>
      <p:sp>
        <p:nvSpPr>
          <p:cNvPr id="7" name="Rectangle 6"/>
          <p:cNvSpPr/>
          <p:nvPr/>
        </p:nvSpPr>
        <p:spPr>
          <a:xfrm>
            <a:off x="9957535" y="1895465"/>
            <a:ext cx="914639" cy="68580"/>
          </a:xfrm>
          <a:prstGeom prst="rect">
            <a:avLst/>
          </a:prstGeom>
          <a:solidFill>
            <a:srgbClr val="00BABC"/>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sz="2400">
              <a:latin typeface="Poppins Light" charset="0"/>
            </a:endParaRPr>
          </a:p>
        </p:txBody>
      </p:sp>
      <p:sp>
        <p:nvSpPr>
          <p:cNvPr id="9" name="Rectangle 8"/>
          <p:cNvSpPr/>
          <p:nvPr/>
        </p:nvSpPr>
        <p:spPr>
          <a:xfrm>
            <a:off x="2" y="0"/>
            <a:ext cx="660399" cy="6858000"/>
          </a:xfrm>
          <a:prstGeom prst="rect">
            <a:avLst/>
          </a:prstGeom>
          <a:solidFill>
            <a:srgbClr val="5E65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FF"/>
              </a:solidFill>
            </a:endParaRPr>
          </a:p>
        </p:txBody>
      </p:sp>
      <p:pic>
        <p:nvPicPr>
          <p:cNvPr id="2" name="Picture 1"/>
          <p:cNvPicPr>
            <a:picLocks noChangeAspect="1"/>
          </p:cNvPicPr>
          <p:nvPr/>
        </p:nvPicPr>
        <p:blipFill>
          <a:blip r:embed="rId2"/>
          <a:stretch>
            <a:fillRect/>
          </a:stretch>
        </p:blipFill>
        <p:spPr>
          <a:xfrm>
            <a:off x="660400" y="85259"/>
            <a:ext cx="8487824" cy="6410524"/>
          </a:xfrm>
          <a:prstGeom prst="rect">
            <a:avLst/>
          </a:prstGeom>
        </p:spPr>
      </p:pic>
    </p:spTree>
    <p:extLst>
      <p:ext uri="{BB962C8B-B14F-4D97-AF65-F5344CB8AC3E}">
        <p14:creationId xmlns:p14="http://schemas.microsoft.com/office/powerpoint/2010/main" val="52072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p:cNvPicPr preferRelativeResize="0">
            <a:picLocks noGrp="1"/>
          </p:cNvPicPr>
          <p:nvPr>
            <p:ph type="body" idx="1"/>
          </p:nvPr>
        </p:nvPicPr>
        <p:blipFill rotWithShape="1">
          <a:blip r:embed="rId3">
            <a:alphaModFix/>
          </a:blip>
          <a:srcRect/>
          <a:stretch/>
        </p:blipFill>
        <p:spPr>
          <a:xfrm>
            <a:off x="-137390" y="-78896"/>
            <a:ext cx="12329400" cy="6936900"/>
          </a:xfrm>
          <a:prstGeom prst="rect">
            <a:avLst/>
          </a:prstGeom>
          <a:noFill/>
          <a:ln>
            <a:noFill/>
          </a:ln>
        </p:spPr>
      </p:pic>
      <p:pic>
        <p:nvPicPr>
          <p:cNvPr id="90" name="Google Shape;90;p13"/>
          <p:cNvPicPr preferRelativeResize="0"/>
          <p:nvPr/>
        </p:nvPicPr>
        <p:blipFill rotWithShape="1">
          <a:blip r:embed="rId4">
            <a:alphaModFix/>
          </a:blip>
          <a:srcRect/>
          <a:stretch/>
        </p:blipFill>
        <p:spPr>
          <a:xfrm>
            <a:off x="8243512" y="5815939"/>
            <a:ext cx="1431679" cy="621374"/>
          </a:xfrm>
          <a:prstGeom prst="rect">
            <a:avLst/>
          </a:prstGeom>
          <a:noFill/>
          <a:ln w="38100" cap="sq" cmpd="thickThin">
            <a:solidFill>
              <a:srgbClr val="000000"/>
            </a:solidFill>
            <a:prstDash val="solid"/>
            <a:miter lim="800000"/>
            <a:headEnd type="none" w="sm" len="sm"/>
            <a:tailEnd type="none" w="sm" len="sm"/>
          </a:ln>
        </p:spPr>
      </p:pic>
      <p:sp>
        <p:nvSpPr>
          <p:cNvPr id="91" name="Google Shape;91;p13" descr="Image result for michigan state white logo"/>
          <p:cNvSpPr/>
          <p:nvPr/>
        </p:nvSpPr>
        <p:spPr>
          <a:xfrm>
            <a:off x="3790950" y="5256213"/>
            <a:ext cx="1181100" cy="1181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13" descr="Image result for white michigan state logo"/>
          <p:cNvSpPr/>
          <p:nvPr/>
        </p:nvSpPr>
        <p:spPr>
          <a:xfrm>
            <a:off x="1679577" y="285752"/>
            <a:ext cx="1190625"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13" descr="Image result for white michigan state logo"/>
          <p:cNvSpPr/>
          <p:nvPr/>
        </p:nvSpPr>
        <p:spPr>
          <a:xfrm>
            <a:off x="1831977" y="438152"/>
            <a:ext cx="1190625"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4" name="Google Shape;94;p13"/>
          <p:cNvPicPr preferRelativeResize="0"/>
          <p:nvPr/>
        </p:nvPicPr>
        <p:blipFill rotWithShape="1">
          <a:blip r:embed="rId5">
            <a:alphaModFix/>
          </a:blip>
          <a:srcRect/>
          <a:stretch/>
        </p:blipFill>
        <p:spPr>
          <a:xfrm>
            <a:off x="6179712" y="5683713"/>
            <a:ext cx="885825" cy="885825"/>
          </a:xfrm>
          <a:prstGeom prst="rect">
            <a:avLst/>
          </a:prstGeom>
          <a:noFill/>
          <a:ln>
            <a:noFill/>
          </a:ln>
        </p:spPr>
      </p:pic>
      <p:pic>
        <p:nvPicPr>
          <p:cNvPr id="95" name="Google Shape;95;p13"/>
          <p:cNvPicPr preferRelativeResize="0"/>
          <p:nvPr/>
        </p:nvPicPr>
        <p:blipFill rotWithShape="1">
          <a:blip r:embed="rId6">
            <a:alphaModFix/>
          </a:blip>
          <a:srcRect/>
          <a:stretch/>
        </p:blipFill>
        <p:spPr>
          <a:xfrm>
            <a:off x="2249824" y="5551488"/>
            <a:ext cx="2743200" cy="885825"/>
          </a:xfrm>
          <a:prstGeom prst="rect">
            <a:avLst/>
          </a:prstGeom>
          <a:noFill/>
          <a:ln>
            <a:noFill/>
          </a:ln>
        </p:spPr>
      </p:pic>
    </p:spTree>
    <p:extLst>
      <p:ext uri="{BB962C8B-B14F-4D97-AF65-F5344CB8AC3E}">
        <p14:creationId xmlns:p14="http://schemas.microsoft.com/office/powerpoint/2010/main" val="4722027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50125" y="518615"/>
            <a:ext cx="573206" cy="5663821"/>
          </a:xfrm>
          <a:prstGeom prst="rect">
            <a:avLst/>
          </a:prstGeom>
          <a:solidFill>
            <a:schemeClr val="bg1"/>
          </a:solidFill>
          <a:ln>
            <a:solidFill>
              <a:schemeClr val="bg1"/>
            </a:solidFill>
          </a:ln>
        </p:spPr>
        <p:txBody>
          <a:bodyPr wrap="square" rtlCol="0">
            <a:spAutoFit/>
          </a:bodyPr>
          <a:lstStyle/>
          <a:p>
            <a:endParaRPr lang="en-US" dirty="0"/>
          </a:p>
        </p:txBody>
      </p:sp>
      <p:pic>
        <p:nvPicPr>
          <p:cNvPr id="6" name="Picture 5"/>
          <p:cNvPicPr>
            <a:picLocks noChangeAspect="1"/>
          </p:cNvPicPr>
          <p:nvPr/>
        </p:nvPicPr>
        <p:blipFill>
          <a:blip r:embed="rId3"/>
          <a:stretch>
            <a:fillRect/>
          </a:stretch>
        </p:blipFill>
        <p:spPr>
          <a:xfrm>
            <a:off x="8303014" y="827924"/>
            <a:ext cx="3546336" cy="3274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5805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4110245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268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13026</TotalTime>
  <Words>406</Words>
  <Application>Microsoft Office PowerPoint</Application>
  <PresentationFormat>Widescreen</PresentationFormat>
  <Paragraphs>90</Paragraphs>
  <Slides>16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 Black</vt:lpstr>
      <vt:lpstr>Bebas Neue</vt:lpstr>
      <vt:lpstr>Calibri</vt:lpstr>
      <vt:lpstr>Calibri Light</vt:lpstr>
      <vt:lpstr>Century Gothic</vt:lpstr>
      <vt:lpstr>Montserrat</vt:lpstr>
      <vt:lpstr>Montserrat Extra Bold</vt:lpstr>
      <vt:lpstr>Poppins Light</vt:lpstr>
      <vt:lpstr>Office Theme</vt:lpstr>
      <vt:lpstr>Connecting Community Anchors and R&amp;E Support for Community Networks</vt:lpstr>
      <vt:lpstr>Agenda</vt:lpstr>
      <vt:lpstr>PowerPoint Presentation</vt:lpstr>
      <vt:lpstr>OURMISSION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 </vt:lpstr>
      <vt:lpstr>PowerPoint Presentation</vt:lpstr>
      <vt:lpstr>PowerPoint Presentation</vt:lpstr>
      <vt:lpstr>Leveraging Moonshot for  Community Networks Engagement</vt:lpstr>
      <vt:lpstr>Other Community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Charlotte Bewersdorff</cp:lastModifiedBy>
  <cp:revision>59</cp:revision>
  <cp:lastPrinted>2019-08-01T14:57:13Z</cp:lastPrinted>
  <dcterms:created xsi:type="dcterms:W3CDTF">2019-06-20T22:53:14Z</dcterms:created>
  <dcterms:modified xsi:type="dcterms:W3CDTF">2020-02-07T16:55:40Z</dcterms:modified>
</cp:coreProperties>
</file>