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"/>
  </p:notesMasterIdLst>
  <p:sldIdLst>
    <p:sldId id="394" r:id="rId2"/>
    <p:sldId id="395" r:id="rId3"/>
    <p:sldId id="392" r:id="rId4"/>
    <p:sldId id="391" r:id="rId5"/>
    <p:sldId id="397" r:id="rId6"/>
    <p:sldId id="398" r:id="rId7"/>
    <p:sldId id="399" r:id="rId8"/>
    <p:sldId id="400" r:id="rId9"/>
    <p:sldId id="403" r:id="rId10"/>
    <p:sldId id="404" r:id="rId11"/>
    <p:sldId id="401" r:id="rId12"/>
    <p:sldId id="402" r:id="rId13"/>
    <p:sldId id="405" r:id="rId14"/>
    <p:sldId id="406" r:id="rId15"/>
    <p:sldId id="407" r:id="rId16"/>
    <p:sldId id="408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  <a:srgbClr val="F3F4D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095" autoAdjust="0"/>
  </p:normalViewPr>
  <p:slideViewPr>
    <p:cSldViewPr snapToGrid="0">
      <p:cViewPr varScale="1">
        <p:scale>
          <a:sx n="60" d="100"/>
          <a:sy n="60" d="100"/>
        </p:scale>
        <p:origin x="64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0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64A3788-102F-4980-B50C-0F834E790FC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51AC04F-68F8-407E-BF6E-6D24CEDD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2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DBD76-3577-F842-8809-AD6C1F8970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2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3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D50A-514A-4946-8E5B-3C64448D386F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AB28-639C-490F-A957-815766146F0B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E826-069F-4164-BA77-33D5796107B7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1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37226" y="0"/>
            <a:ext cx="6454775" cy="6858000"/>
          </a:xfrm>
          <a:prstGeom prst="rect">
            <a:avLst/>
          </a:prstGeom>
          <a:ln>
            <a:noFill/>
          </a:ln>
        </p:spPr>
        <p:txBody>
          <a:bodyPr lIns="45720" tIns="22860" rIns="45720" bIns="22860">
            <a:normAutofit/>
          </a:bodyPr>
          <a:lstStyle>
            <a:lvl1pPr>
              <a:defRPr lang="en-US" sz="1733" kern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608783" y="1418647"/>
            <a:ext cx="38093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457189" marR="0" indent="-457189" defTabSz="6095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 kumimoji="0" lang="en-US" sz="4400" b="1" i="0" u="none" strike="noStrike" cap="none" spc="333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Extra Bold" panose="00000900000000000000" pitchFamily="50" charset="0"/>
              </a:defRPr>
            </a:lvl1pPr>
          </a:lstStyle>
          <a:p>
            <a:pPr marL="342900" indent="-342900"/>
            <a:r>
              <a:rPr lang="de-DE" dirty="0"/>
              <a:t>YOUR TITLE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0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26B-4260-4E86-A54F-158488D38115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63-37EC-468F-B355-502721976CA3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5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F58A-7583-4BA2-A203-3A1DD69A6D77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E967-B7FF-4EBC-A043-86351FED326F}" type="datetime1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56B9-9C83-4C9D-9F83-685CECA8E36A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4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B921-C4E9-4359-9FD8-143F0BD92BC3}" type="datetime1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0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C9FC-1480-4F10-840E-A8E1B58BCD72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D7DB-9069-4AC7-ABBD-D0624E380D47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5ACB-0085-465A-B547-A2DD4ADF0FE1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AE6B-4FF5-4DCA-BE05-979789CF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559" y="2709973"/>
            <a:ext cx="10811671" cy="1303715"/>
          </a:xfrm>
        </p:spPr>
        <p:txBody>
          <a:bodyPr>
            <a:noAutofit/>
          </a:bodyPr>
          <a:lstStyle/>
          <a:p>
            <a:pPr algn="l"/>
            <a:br>
              <a:rPr lang="en-US" sz="4800" b="1" spc="67" dirty="0">
                <a:solidFill>
                  <a:srgbClr val="2F4B57"/>
                </a:solidFill>
                <a:latin typeface="Arial Black"/>
                <a:cs typeface="Arial Black"/>
              </a:rPr>
            </a:br>
            <a:r>
              <a:rPr lang="en-US" sz="4800" spc="67" dirty="0">
                <a:solidFill>
                  <a:schemeClr val="accent5">
                    <a:lumMod val="50000"/>
                  </a:schemeClr>
                </a:solidFill>
                <a:latin typeface="Arial Black"/>
                <a:cs typeface="Arial Black"/>
              </a:rPr>
              <a:t>Merit Network’s Statewide</a:t>
            </a:r>
            <a:br>
              <a:rPr lang="en-US" sz="4800" spc="67" dirty="0">
                <a:solidFill>
                  <a:schemeClr val="accent5">
                    <a:lumMod val="50000"/>
                  </a:schemeClr>
                </a:solidFill>
                <a:latin typeface="Arial Black"/>
                <a:cs typeface="Arial Black"/>
              </a:rPr>
            </a:br>
            <a:r>
              <a:rPr lang="en-US" sz="4800" i="1" spc="67" dirty="0">
                <a:solidFill>
                  <a:schemeClr val="accent5">
                    <a:lumMod val="50000"/>
                  </a:schemeClr>
                </a:solidFill>
                <a:latin typeface="Arial Black"/>
                <a:cs typeface="Arial Black"/>
              </a:rPr>
              <a:t>IPv6 Readiness Program</a:t>
            </a:r>
            <a:endParaRPr lang="en-US" sz="4800" i="1" spc="67" dirty="0">
              <a:solidFill>
                <a:schemeClr val="accent5">
                  <a:lumMod val="50000"/>
                </a:schemeClr>
              </a:solidFill>
              <a:latin typeface=""/>
              <a:cs typeface="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656" y="6138568"/>
            <a:ext cx="1083733" cy="3725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355600" cy="6858000"/>
          </a:xfrm>
          <a:prstGeom prst="rect">
            <a:avLst/>
          </a:prstGeom>
          <a:solidFill>
            <a:srgbClr val="2F4B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5" y="226227"/>
            <a:ext cx="2218157" cy="7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5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093" y="224658"/>
            <a:ext cx="8206380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639642" y="428018"/>
            <a:ext cx="5531282" cy="63541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Program Resources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7" y="2077416"/>
            <a:ext cx="5811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Monthly newsletters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Slack Channel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Box folder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IPv6 microsite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Advisory Board expertise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77" y="224658"/>
            <a:ext cx="8206380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33865" y="428018"/>
            <a:ext cx="2742837" cy="63541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Educate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8" y="1769134"/>
            <a:ext cx="991877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Technical training (12)</a:t>
            </a:r>
          </a:p>
          <a:p>
            <a:pPr marL="914400" lvl="1" indent="-457200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5 network engineering classes</a:t>
            </a:r>
          </a:p>
          <a:p>
            <a:pPr marL="914400" lvl="1" indent="-457200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3 systems administrator classes</a:t>
            </a:r>
          </a:p>
          <a:p>
            <a:pPr marL="914400" lvl="1" indent="-457200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3 helpdesk classes</a:t>
            </a:r>
          </a:p>
          <a:p>
            <a:pPr marL="914400" lvl="1" indent="-457200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1 security class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IT leadership classes (2)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Technical workshops, meetings &amp; webinars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Conference presentations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Case studies – Indiana U, Virginia Tech, U-Minnesota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8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77" y="224658"/>
            <a:ext cx="8206380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84477" y="428018"/>
            <a:ext cx="8206380" cy="63541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Guide – providing documents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7" y="1769134"/>
            <a:ext cx="1086033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IPv6 Benefits, Barriers, Myths, and Misconceptions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created by Scott Hogg, HexaBuild trainer, CTO and Co-founder</a:t>
            </a:r>
            <a:endParaRPr lang="en-US" sz="2000" b="1" i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IPv6 Deployment Program </a:t>
            </a:r>
            <a:r>
              <a:rPr lang="en-US" sz="2000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/>
                <a:cs typeface="Arial"/>
              </a:rPr>
              <a:t>how to get your program started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IPv6 Deployment Program Proposal Template </a:t>
            </a:r>
            <a:r>
              <a:rPr lang="en-US" sz="2000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/>
                <a:cs typeface="Arial"/>
              </a:rPr>
              <a:t>fill in the blanks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IPv6 Readiness Assessment Guide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IPv6 Deployment Goals and Roadmap</a:t>
            </a:r>
          </a:p>
          <a:p>
            <a:pPr marL="914400" lvl="1" indent="-457200">
              <a:spcAft>
                <a:spcPts val="5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created by Scott Hogg, HexaBuild trainer, CTO and Co-founder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77" y="224658"/>
            <a:ext cx="8206380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84477" y="428018"/>
            <a:ext cx="8206380" cy="63541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Program Participation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7" y="1678604"/>
            <a:ext cx="1153934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331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unique program participants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628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total attendances</a:t>
            </a:r>
          </a:p>
          <a:p>
            <a:pPr marL="1316038" lvl="2"/>
            <a:r>
              <a:rPr lang="en-US" sz="2000" i="1" dirty="0"/>
              <a:t>256 at meetings</a:t>
            </a:r>
          </a:p>
          <a:p>
            <a:pPr marL="1316038" lvl="2"/>
            <a:r>
              <a:rPr lang="en-US" sz="2000" i="1" dirty="0"/>
              <a:t>55 at workshops</a:t>
            </a:r>
          </a:p>
          <a:p>
            <a:pPr marL="1316038" lvl="2"/>
            <a:r>
              <a:rPr lang="en-US" sz="2000" i="1" dirty="0"/>
              <a:t>225 in training classes</a:t>
            </a:r>
          </a:p>
          <a:p>
            <a:pPr marL="1316038" lvl="2"/>
            <a:r>
              <a:rPr lang="en-US" sz="2000" i="1" dirty="0"/>
              <a:t>92 at MMC 2018 &amp; 2019 presentations and private meetings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*61 IPv6 Forum Certified SILVER engineers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*17 IPv6 Forum Certified GOLD engineers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7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renown advisory board members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(several are IPv6 book authors)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5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different training classes offered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14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separate training classes held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29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total events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77" y="224658"/>
            <a:ext cx="8732774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84477" y="428018"/>
            <a:ext cx="8732774" cy="63541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Job Classification Attendance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7" y="1476792"/>
            <a:ext cx="115393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Admin = 102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(38 individuals)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Analyst = 23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(18 individuals)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Developer = 7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(5 individuals)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Director = 184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(81 individuals)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Engineer = 185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(68 individuals)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Exec = 31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(16 individuals)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Manager = 71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(28 individuals)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Program Manager = 1 (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1 individual)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Project Manager = 8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(8 individual)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Security Specialist = 47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(22 individuals)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Support = 66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(42 individuals)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System = 5 </a:t>
            </a:r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(4 individuals)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093" y="178477"/>
            <a:ext cx="8206380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76818" y="381837"/>
            <a:ext cx="6456930" cy="63541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Program – Near 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7" y="1597127"/>
            <a:ext cx="1131347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Campus IPv6 Readiness Program Plans</a:t>
            </a:r>
          </a:p>
          <a:p>
            <a:pPr lvl="1"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Arial"/>
                <a:cs typeface="Arial"/>
              </a:rPr>
              <a:t>	Assessing progress between January – May 2020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MMC 2020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– </a:t>
            </a:r>
            <a:r>
              <a:rPr lang="en-US" sz="2400" i="1" dirty="0">
                <a:solidFill>
                  <a:srgbClr val="0070C0"/>
                </a:solidFill>
                <a:latin typeface="Arial"/>
                <a:cs typeface="Arial"/>
              </a:rPr>
              <a:t>Recognition of institutions that demonstrated progress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HexaBuild training –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offered in Merit’s Marketplace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June 2020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Program summary report given to Merit Board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Community of Practice meetings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Arial"/>
                <a:cs typeface="Arial"/>
              </a:rPr>
              <a:t>a possibility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9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093" y="178477"/>
            <a:ext cx="8206380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76818" y="381837"/>
            <a:ext cx="6456930" cy="63541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Program Offspring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752" y="1430877"/>
            <a:ext cx="1166156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NSF 19-524 Program Solicitation Proposal – “TRACI”</a:t>
            </a:r>
          </a:p>
          <a:p>
            <a:pPr>
              <a:spcAft>
                <a:spcPts val="600"/>
              </a:spcAft>
            </a:pPr>
            <a:r>
              <a:rPr lang="en-US" sz="3600" b="1" i="1" dirty="0">
                <a:solidFill>
                  <a:srgbClr val="0070C0"/>
                </a:solidFill>
              </a:rPr>
              <a:t>T</a:t>
            </a:r>
            <a:r>
              <a:rPr lang="en-US" sz="2800" i="1" dirty="0">
                <a:solidFill>
                  <a:srgbClr val="0070C0"/>
                </a:solidFill>
              </a:rPr>
              <a:t>raining </a:t>
            </a:r>
            <a:r>
              <a:rPr lang="en-US" sz="3600" b="1" i="1" dirty="0">
                <a:solidFill>
                  <a:srgbClr val="0070C0"/>
                </a:solidFill>
              </a:rPr>
              <a:t>R</a:t>
            </a:r>
            <a:r>
              <a:rPr lang="en-US" sz="2800" i="1" dirty="0">
                <a:solidFill>
                  <a:srgbClr val="0070C0"/>
                </a:solidFill>
              </a:rPr>
              <a:t>esearchers on </a:t>
            </a:r>
            <a:r>
              <a:rPr lang="en-US" sz="3600" b="1" i="1" dirty="0">
                <a:solidFill>
                  <a:srgbClr val="0070C0"/>
                </a:solidFill>
              </a:rPr>
              <a:t>A</a:t>
            </a:r>
            <a:r>
              <a:rPr lang="en-US" sz="2800" i="1" dirty="0">
                <a:solidFill>
                  <a:srgbClr val="0070C0"/>
                </a:solidFill>
              </a:rPr>
              <a:t>dvanced </a:t>
            </a:r>
            <a:r>
              <a:rPr lang="en-US" sz="3600" b="1" i="1" dirty="0">
                <a:solidFill>
                  <a:srgbClr val="0070C0"/>
                </a:solidFill>
              </a:rPr>
              <a:t>C</a:t>
            </a:r>
            <a:r>
              <a:rPr lang="en-US" sz="2800" i="1" dirty="0">
                <a:solidFill>
                  <a:srgbClr val="0070C0"/>
                </a:solidFill>
              </a:rPr>
              <a:t>yber-</a:t>
            </a:r>
            <a:r>
              <a:rPr lang="en-US" sz="3600" b="1" i="1" dirty="0">
                <a:solidFill>
                  <a:srgbClr val="0070C0"/>
                </a:solidFill>
              </a:rPr>
              <a:t>I</a:t>
            </a:r>
            <a:r>
              <a:rPr lang="en-US" sz="2800" i="1" dirty="0">
                <a:solidFill>
                  <a:srgbClr val="0070C0"/>
                </a:solidFill>
              </a:rPr>
              <a:t>nfrastructure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Collaboration with Eastern Michigan University and East Carolina University.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Combines IoT, cybersecurity, and IPv6 into a holistic training program.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Designed for the science and engineering community </a:t>
            </a:r>
            <a:r>
              <a:rPr lang="en-US" i="1" dirty="0">
                <a:solidFill>
                  <a:srgbClr val="0070C0"/>
                </a:solidFill>
              </a:rPr>
              <a:t>(required by NSF).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Modularized and configurable to serve a wider IT audience.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Online and classroom education; labs; certifications; Hackathons.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Material is </a:t>
            </a:r>
            <a:r>
              <a:rPr lang="en-US" sz="2800" b="1" i="1" u="sng" dirty="0">
                <a:solidFill>
                  <a:srgbClr val="FF0000"/>
                </a:solidFill>
              </a:rPr>
              <a:t>free</a:t>
            </a:r>
            <a:r>
              <a:rPr lang="en-US" sz="2800" i="1" dirty="0">
                <a:solidFill>
                  <a:srgbClr val="0070C0"/>
                </a:solidFill>
              </a:rPr>
              <a:t> after the two-year program is completed.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Grant award to be announced Summer 2020.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5" y="1816331"/>
            <a:ext cx="4029075" cy="488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4162" y="158909"/>
            <a:ext cx="2257669" cy="507164"/>
          </a:xfrm>
        </p:spPr>
        <p:txBody>
          <a:bodyPr>
            <a:noAutofit/>
          </a:bodyPr>
          <a:lstStyle/>
          <a:p>
            <a:pPr algn="l"/>
            <a:r>
              <a:rPr lang="en-US" sz="3200" spc="67" dirty="0">
                <a:solidFill>
                  <a:schemeClr val="bg1"/>
                </a:solidFill>
                <a:latin typeface="Arial Black"/>
                <a:cs typeface="Arial Black"/>
              </a:rPr>
              <a:t>AGENDA</a:t>
            </a:r>
            <a:r>
              <a:rPr lang="en-US" sz="5333" spc="67" dirty="0">
                <a:solidFill>
                  <a:srgbClr val="00BABC"/>
                </a:solidFill>
                <a:latin typeface="Arial Black"/>
                <a:cs typeface="Arial Black"/>
              </a:rPr>
              <a:t> </a:t>
            </a:r>
            <a:endParaRPr lang="en-US" sz="5333" spc="67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570" y="2190275"/>
            <a:ext cx="5994400" cy="22639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Black"/>
                <a:cs typeface="Arial"/>
              </a:rPr>
              <a:t>Why was the program initiated?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Black"/>
                <a:cs typeface="Arial"/>
              </a:rPr>
              <a:t>How was the program started?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Black"/>
                <a:cs typeface="Arial"/>
              </a:rPr>
              <a:t>Program Overview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Black"/>
                <a:cs typeface="Arial"/>
              </a:rPr>
              <a:t>Results by the Numbers</a:t>
            </a:r>
          </a:p>
          <a:p>
            <a:pPr algn="l">
              <a:lnSpc>
                <a:spcPct val="110000"/>
              </a:lnSpc>
            </a:pPr>
            <a:endParaRPr lang="en-US" sz="1867" b="1" dirty="0">
              <a:solidFill>
                <a:schemeClr val="accent5">
                  <a:lumMod val="50000"/>
                </a:schemeClr>
              </a:solidFill>
              <a:latin typeface="Arial Black"/>
              <a:cs typeface="Arial"/>
            </a:endParaRPr>
          </a:p>
          <a:p>
            <a:pPr algn="l">
              <a:lnSpc>
                <a:spcPct val="110000"/>
              </a:lnSpc>
            </a:pPr>
            <a:endParaRPr lang="en-US" sz="1867" b="1" dirty="0">
              <a:solidFill>
                <a:schemeClr val="accent5">
                  <a:lumMod val="50000"/>
                </a:schemeClr>
              </a:solidFill>
              <a:latin typeface="Arial Black"/>
              <a:cs typeface="Arial"/>
            </a:endParaRPr>
          </a:p>
          <a:p>
            <a:pPr algn="l">
              <a:lnSpc>
                <a:spcPct val="110000"/>
              </a:lnSpc>
            </a:pPr>
            <a:br>
              <a:rPr lang="en-US" sz="1867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1867" spc="67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ight Triangle 8"/>
          <p:cNvSpPr/>
          <p:nvPr/>
        </p:nvSpPr>
        <p:spPr>
          <a:xfrm rot="16200000">
            <a:off x="4066186" y="5616468"/>
            <a:ext cx="1267385" cy="121567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" y="-1"/>
            <a:ext cx="146193" cy="6857997"/>
          </a:xfrm>
          <a:prstGeom prst="rect">
            <a:avLst/>
          </a:prstGeom>
          <a:solidFill>
            <a:srgbClr val="2F4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7876135" y="1911927"/>
            <a:ext cx="573578" cy="872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4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/>
          <p:cNvSpPr>
            <a:spLocks noChangeArrowheads="1"/>
          </p:cNvSpPr>
          <p:nvPr/>
        </p:nvSpPr>
        <p:spPr bwMode="auto">
          <a:xfrm>
            <a:off x="711200" y="3429000"/>
            <a:ext cx="36576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dirty="0"/>
              <a:t>Merit, the longest running R&amp;E network in the U.S., is an </a:t>
            </a:r>
            <a:r>
              <a:rPr lang="en-US" sz="1600" b="1" dirty="0"/>
              <a:t>independent non-profit organization</a:t>
            </a:r>
            <a:r>
              <a:rPr lang="en-US" sz="1600" dirty="0"/>
              <a:t> governed by 12 public universities and supported by over 370 affiliate members and anchor institutions.  </a:t>
            </a:r>
          </a:p>
          <a:p>
            <a:endParaRPr lang="en-US" sz="1600" dirty="0"/>
          </a:p>
          <a:p>
            <a:r>
              <a:rPr lang="en-US" sz="1600" dirty="0"/>
              <a:t>Our Members are community-facing organizations from across the </a:t>
            </a:r>
            <a:r>
              <a:rPr lang="en-US" sz="1600" b="1" dirty="0"/>
              <a:t>education, library, government, healthcare and non-profit sectors</a:t>
            </a:r>
            <a:r>
              <a:rPr lang="en-US" sz="1600" dirty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2F4B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A1CC3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4" y="1948159"/>
            <a:ext cx="3456817" cy="111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153322"/>
            <a:ext cx="6523865" cy="65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695" y="2596602"/>
            <a:ext cx="6919864" cy="148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2F4B57"/>
                </a:solidFill>
                <a:latin typeface="Arial"/>
                <a:cs typeface="Arial"/>
              </a:rPr>
              <a:t>Connecting organizations and building community</a:t>
            </a:r>
          </a:p>
          <a:p>
            <a:pPr algn="ctr"/>
            <a:endParaRPr lang="en-US" sz="2667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3755" y="843242"/>
            <a:ext cx="4039419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53755" y="1154550"/>
            <a:ext cx="4046372" cy="50716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chemeClr val="bg1"/>
                </a:solidFill>
                <a:latin typeface="Arial Black"/>
                <a:cs typeface="Arial Black"/>
              </a:rPr>
              <a:t>OUR</a:t>
            </a:r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MISSION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963" y="2596602"/>
            <a:ext cx="4866479" cy="3824518"/>
          </a:xfrm>
          <a:prstGeom prst="rect">
            <a:avLst/>
          </a:prstGeom>
          <a:effectLst>
            <a:outerShdw blurRad="50800" dist="50800" dir="5400000" sx="5000" sy="5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11680" y="3957786"/>
            <a:ext cx="4358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Network     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Security   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Community</a:t>
            </a:r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3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77" y="224659"/>
            <a:ext cx="8613976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97899" y="547825"/>
            <a:ext cx="8744604" cy="50716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Why was the program created?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7" y="1929944"/>
            <a:ext cx="11623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Analyzed IPv4 address use for governing members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Determined address depletion risk might occur by 2022 for some governing members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IPv6 adoption viewed as one way to alleviate v4 demand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Plenty of time to plan and deploy before depletion risk</a:t>
            </a:r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77" y="224659"/>
            <a:ext cx="8613976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97899" y="547825"/>
            <a:ext cx="8744604" cy="50716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How was the program started?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7" y="2259615"/>
            <a:ext cx="113134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Public university CIOs gave unanimous support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Merit IPv4 asset transfer funds program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77" y="224659"/>
            <a:ext cx="8613976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97899" y="547825"/>
            <a:ext cx="8744604" cy="50716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Program Goals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7" y="1716411"/>
            <a:ext cx="1131347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Each governing member will: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Have its workforce trained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Create an IPv6 deployment plan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cs typeface="Arial"/>
              </a:rPr>
              <a:t>Be encouraged to begin some or advance their current level of IPv6 deployment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8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093" y="224658"/>
            <a:ext cx="8206380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83506" y="428019"/>
            <a:ext cx="5043554" cy="63541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Program Strategy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8" y="1597127"/>
            <a:ext cx="101813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Engage IT leadership throughout the program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Engage world-class IPv6 experts as advisors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Educate a wide variety of staff positions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Provide various communication channels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Hold Community of Practice meetings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Hold workshops and give conference presentations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Provide document templates and deployment roadmap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4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8757" y="639200"/>
            <a:ext cx="10314484" cy="5079608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093" y="178477"/>
            <a:ext cx="8206380" cy="1042135"/>
          </a:xfrm>
          <a:prstGeom prst="rect">
            <a:avLst/>
          </a:prstGeom>
          <a:solidFill>
            <a:srgbClr val="00BABC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76818" y="381837"/>
            <a:ext cx="6456930" cy="635414"/>
          </a:xfrm>
        </p:spPr>
        <p:txBody>
          <a:bodyPr>
            <a:noAutofit/>
          </a:bodyPr>
          <a:lstStyle/>
          <a:p>
            <a:r>
              <a:rPr lang="en-US" sz="3733" spc="67" dirty="0">
                <a:solidFill>
                  <a:srgbClr val="2F4B57"/>
                </a:solidFill>
                <a:latin typeface="Arial Black"/>
                <a:cs typeface="Arial Black"/>
              </a:rPr>
              <a:t>Program Opportunities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7" y="1597127"/>
            <a:ext cx="113134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Workshops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Campus meetings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Training classes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2019 Quarterly meetings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MMC 2018 and 2019 presentations and private meetings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MOST Fall 2019 meeting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  <a:latin typeface="Arial"/>
                <a:cs typeface="Arial"/>
              </a:rPr>
              <a:t>IPv6 Forum Silver and Gold Engineer Certification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4" y="210183"/>
            <a:ext cx="1990437" cy="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8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5957</TotalTime>
  <Words>676</Words>
  <Application>Microsoft Office PowerPoint</Application>
  <PresentationFormat>Widescreen</PresentationFormat>
  <Paragraphs>117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Century Gothic</vt:lpstr>
      <vt:lpstr>Courier New</vt:lpstr>
      <vt:lpstr>Montserrat Extra Bold</vt:lpstr>
      <vt:lpstr>Wingdings</vt:lpstr>
      <vt:lpstr>Office Theme</vt:lpstr>
      <vt:lpstr> Merit Network’s Statewide IPv6 Readiness Program</vt:lpstr>
      <vt:lpstr>AGENDA </vt:lpstr>
      <vt:lpstr>PowerPoint Presentation</vt:lpstr>
      <vt:lpstr>OURMISSION</vt:lpstr>
      <vt:lpstr>Why was the program created?</vt:lpstr>
      <vt:lpstr>How was the program started?</vt:lpstr>
      <vt:lpstr>Program Goals</vt:lpstr>
      <vt:lpstr>Program Strategy</vt:lpstr>
      <vt:lpstr>Program Opportunities</vt:lpstr>
      <vt:lpstr>Program Resources</vt:lpstr>
      <vt:lpstr>Educate</vt:lpstr>
      <vt:lpstr>Guide – providing documents</vt:lpstr>
      <vt:lpstr>Program Participation</vt:lpstr>
      <vt:lpstr>Job Classification Attendance</vt:lpstr>
      <vt:lpstr>Program – Near Future</vt:lpstr>
      <vt:lpstr>Program Offspring</vt:lpstr>
    </vt:vector>
  </TitlesOfParts>
  <Company>Merit Network,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IPv6?</dc:title>
  <dc:creator>Lola Killey</dc:creator>
  <cp:lastModifiedBy>Jen</cp:lastModifiedBy>
  <cp:revision>1433</cp:revision>
  <cp:lastPrinted>2018-07-31T21:07:29Z</cp:lastPrinted>
  <dcterms:created xsi:type="dcterms:W3CDTF">2018-05-18T13:44:29Z</dcterms:created>
  <dcterms:modified xsi:type="dcterms:W3CDTF">2020-02-06T19:23:51Z</dcterms:modified>
</cp:coreProperties>
</file>